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257" r:id="rId3"/>
    <p:sldId id="264" r:id="rId4"/>
    <p:sldId id="265" r:id="rId5"/>
    <p:sldId id="266" r:id="rId6"/>
    <p:sldId id="258" r:id="rId7"/>
    <p:sldId id="267" r:id="rId8"/>
    <p:sldId id="259" r:id="rId9"/>
    <p:sldId id="274" r:id="rId10"/>
    <p:sldId id="260" r:id="rId11"/>
    <p:sldId id="270" r:id="rId12"/>
    <p:sldId id="261" r:id="rId13"/>
    <p:sldId id="263" r:id="rId14"/>
    <p:sldId id="271" r:id="rId15"/>
    <p:sldId id="272" r:id="rId16"/>
    <p:sldId id="273" r:id="rId17"/>
  </p:sldIdLst>
  <p:sldSz cx="9144000" cy="6858000" type="screen4x3"/>
  <p:notesSz cx="6858000" cy="9144000"/>
  <p:embeddedFontLst>
    <p:embeddedFont>
      <p:font typeface="Cambria Math" panose="02040503050406030204" pitchFamily="18" charset="0"/>
      <p:regular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1" d="100"/>
          <a:sy n="101" d="100"/>
        </p:scale>
        <p:origin x="131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5.png"/><Relationship Id="rId1" Type="http://schemas.openxmlformats.org/officeDocument/2006/relationships/slideLayout" Target="../slideLayouts/slideLayout3.xml"/><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7.1</a:t>
            </a:r>
          </a:p>
        </p:txBody>
      </p:sp>
      <p:sp>
        <p:nvSpPr>
          <p:cNvPr id="2" name="Text Placeholder 1"/>
          <p:cNvSpPr>
            <a:spLocks noGrp="1"/>
          </p:cNvSpPr>
          <p:nvPr>
            <p:ph type="body" sz="quarter" idx="10"/>
          </p:nvPr>
        </p:nvSpPr>
        <p:spPr/>
        <p:txBody>
          <a:bodyPr/>
          <a:lstStyle/>
          <a:p>
            <a:pPr algn="ctr"/>
            <a:r>
              <a:rPr dirty="0"/>
              <a:t>The Uniform Distribution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US" sz="2100" dirty="0"/>
              <a:t>Example 1: Calculating Probability, Expected Value, and Standard Deviation of a Continuous Uniform Probability Density Function</a:t>
            </a:r>
            <a:r>
              <a:rPr lang="en-US" sz="2100" dirty="0">
                <a:latin typeface="Calibri" panose="020F0502020204030204" pitchFamily="34" charset="0"/>
                <a:ea typeface="Calibri" panose="020F0502020204030204" pitchFamily="34" charset="0"/>
                <a:cs typeface="Calibri" panose="020F0502020204030204" pitchFamily="34" charset="0"/>
              </a:rPr>
              <a:t>—</a:t>
            </a:r>
            <a:r>
              <a:rPr lang="en-US" sz="2100" dirty="0"/>
              <a:t>Slide 3</a:t>
            </a:r>
            <a:endParaRPr sz="2100" dirty="0"/>
          </a:p>
        </p:txBody>
      </p:sp>
      <p:sp>
        <p:nvSpPr>
          <p:cNvPr id="3" name="Text Placeholder 2"/>
          <p:cNvSpPr>
            <a:spLocks noGrp="1"/>
          </p:cNvSpPr>
          <p:nvPr>
            <p:ph type="body" sz="quarter" idx="10"/>
          </p:nvPr>
        </p:nvSpPr>
        <p:spPr/>
        <p:txBody>
          <a:bodyPr>
            <a:normAutofit/>
          </a:bodyPr>
          <a:lstStyle/>
          <a:p>
            <a:r>
              <a:rPr dirty="0"/>
              <a:t>​</a:t>
            </a:r>
            <a:r>
              <a:rPr sz="2800" dirty="0"/>
              <a:t>We are interested in the probability that a passenger will wait between </a:t>
            </a:r>
            <a:r>
              <a:rPr sz="2800" dirty="0">
                <a:latin typeface="Cambria Math"/>
              </a:rPr>
              <a:t>10</a:t>
            </a:r>
            <a:r>
              <a:rPr sz="2800" dirty="0"/>
              <a:t> and </a:t>
            </a:r>
            <a:r>
              <a:rPr sz="2800" dirty="0">
                <a:latin typeface="Cambria Math"/>
              </a:rPr>
              <a:t>15</a:t>
            </a:r>
            <a:r>
              <a:rPr sz="2800" dirty="0"/>
              <a:t> minutes for the bus, so</a:t>
            </a:r>
          </a:p>
          <a:p>
            <a:pPr algn="ctr">
              <a:defRPr sz="2800"/>
            </a:pPr>
            <a:r>
              <a:rPr lang="en-US" dirty="0"/>
              <a:t>Width = 15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 10 = 5, and</a:t>
            </a:r>
            <a:r>
              <a:rPr dirty="0"/>
              <a:t>​</a:t>
            </a:r>
            <a:endParaRPr sz="2800" dirty="0"/>
          </a:p>
          <a:p>
            <a:r>
              <a:rPr dirty="0"/>
              <a:t>​​</a:t>
            </a:r>
          </a:p>
        </p:txBody>
      </p:sp>
      <p:pic>
        <p:nvPicPr>
          <p:cNvPr id="5" name="Picture 4" descr="Area equals Width times Height equals 5 times open parentheses 1 divided by 14 close parentheses equals 5 divided by 14.">
            <a:extLst>
              <a:ext uri="{FF2B5EF4-FFF2-40B4-BE49-F238E27FC236}">
                <a16:creationId xmlns:a16="http://schemas.microsoft.com/office/drawing/2014/main" id="{A9631096-A237-FADA-8ECC-7C18C948363B}"/>
              </a:ext>
            </a:extLst>
          </p:cNvPr>
          <p:cNvPicPr>
            <a:picLocks noChangeAspect="1"/>
          </p:cNvPicPr>
          <p:nvPr/>
        </p:nvPicPr>
        <p:blipFill>
          <a:blip r:embed="rId2"/>
          <a:stretch>
            <a:fillRect/>
          </a:stretch>
        </p:blipFill>
        <p:spPr>
          <a:xfrm>
            <a:off x="1600200" y="2667000"/>
            <a:ext cx="5688000" cy="969062"/>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5674C-0539-4860-A4D0-D0E7404F4CE2}"/>
              </a:ext>
            </a:extLst>
          </p:cNvPr>
          <p:cNvSpPr>
            <a:spLocks noGrp="1"/>
          </p:cNvSpPr>
          <p:nvPr>
            <p:ph type="title"/>
          </p:nvPr>
        </p:nvSpPr>
        <p:spPr/>
        <p:txBody>
          <a:bodyPr>
            <a:noAutofit/>
          </a:bodyPr>
          <a:lstStyle/>
          <a:p>
            <a:r>
              <a:rPr lang="en-US" sz="2100" dirty="0"/>
              <a:t>Example 1: Calculating Probability, Expected Value, and Standard Deviation of a Continuous Uniform Probability Density Function</a:t>
            </a:r>
            <a:r>
              <a:rPr lang="en-US" sz="2100" dirty="0">
                <a:latin typeface="Calibri" panose="020F0502020204030204" pitchFamily="34" charset="0"/>
                <a:ea typeface="Calibri" panose="020F0502020204030204" pitchFamily="34" charset="0"/>
                <a:cs typeface="Calibri" panose="020F0502020204030204" pitchFamily="34" charset="0"/>
              </a:rPr>
              <a:t>—</a:t>
            </a:r>
            <a:r>
              <a:rPr lang="en-US" sz="2100" dirty="0"/>
              <a:t>Slide 4</a:t>
            </a:r>
            <a:endParaRPr lang="en-IN" sz="2100" dirty="0"/>
          </a:p>
        </p:txBody>
      </p:sp>
      <p:sp>
        <p:nvSpPr>
          <p:cNvPr id="3" name="Text Placeholder 2">
            <a:extLst>
              <a:ext uri="{FF2B5EF4-FFF2-40B4-BE49-F238E27FC236}">
                <a16:creationId xmlns:a16="http://schemas.microsoft.com/office/drawing/2014/main" id="{CC2604A4-764B-4339-AF22-B9DB02BDBC2C}"/>
              </a:ext>
            </a:extLst>
          </p:cNvPr>
          <p:cNvSpPr>
            <a:spLocks noGrp="1"/>
          </p:cNvSpPr>
          <p:nvPr>
            <p:ph type="body" sz="quarter" idx="10"/>
          </p:nvPr>
        </p:nvSpPr>
        <p:spPr/>
        <p:txBody>
          <a:bodyPr/>
          <a:lstStyle/>
          <a:p>
            <a:r>
              <a:rPr lang="en-IN" sz="2800" dirty="0"/>
              <a:t>Since the probability of observing a uniform random variable is the area under the density function associated with the interval, we calculate the probability of a passenger waiting between </a:t>
            </a:r>
            <a:r>
              <a:rPr lang="en-IN" sz="2800" dirty="0">
                <a:latin typeface="Cambria Math"/>
              </a:rPr>
              <a:t>10</a:t>
            </a:r>
            <a:r>
              <a:rPr lang="en-IN" sz="2800" dirty="0"/>
              <a:t> and </a:t>
            </a:r>
            <a:r>
              <a:rPr lang="en-IN" sz="2800" dirty="0">
                <a:latin typeface="Cambria Math"/>
              </a:rPr>
              <a:t>15</a:t>
            </a:r>
            <a:r>
              <a:rPr lang="en-IN" sz="2800" dirty="0"/>
              <a:t> minutes as shown in the following Figure 2.</a:t>
            </a:r>
            <a:endParaRPr lang="en-IN" dirty="0"/>
          </a:p>
        </p:txBody>
      </p:sp>
      <p:pic>
        <p:nvPicPr>
          <p:cNvPr id="5" name="Picture 4" descr="P of open parentheses 10 less than or equal to X less than or equal to 15 close parentheses equals 5 divided by 14">
            <a:extLst>
              <a:ext uri="{FF2B5EF4-FFF2-40B4-BE49-F238E27FC236}">
                <a16:creationId xmlns:a16="http://schemas.microsoft.com/office/drawing/2014/main" id="{9D7F2210-881C-E014-0B37-BF6AA041726E}"/>
              </a:ext>
            </a:extLst>
          </p:cNvPr>
          <p:cNvPicPr>
            <a:picLocks noChangeAspect="1"/>
          </p:cNvPicPr>
          <p:nvPr/>
        </p:nvPicPr>
        <p:blipFill>
          <a:blip r:embed="rId2"/>
          <a:stretch>
            <a:fillRect/>
          </a:stretch>
        </p:blipFill>
        <p:spPr>
          <a:xfrm>
            <a:off x="3144292" y="3512820"/>
            <a:ext cx="2855415" cy="864000"/>
          </a:xfrm>
          <a:prstGeom prst="rect">
            <a:avLst/>
          </a:prstGeom>
        </p:spPr>
      </p:pic>
    </p:spTree>
    <p:extLst>
      <p:ext uri="{BB962C8B-B14F-4D97-AF65-F5344CB8AC3E}">
        <p14:creationId xmlns:p14="http://schemas.microsoft.com/office/powerpoint/2010/main" val="2117198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399"/>
            <a:ext cx="8153400" cy="876887"/>
          </a:xfrm>
        </p:spPr>
        <p:txBody>
          <a:bodyPr>
            <a:noAutofit/>
          </a:bodyPr>
          <a:lstStyle/>
          <a:p>
            <a:pPr>
              <a:defRPr sz="3200"/>
            </a:pPr>
            <a:r>
              <a:rPr lang="en-US" sz="2100" dirty="0"/>
              <a:t>Example 1: Calculating Probability, Expected Value, and Standard Deviation of a Continuous Uniform Probability Density Function</a:t>
            </a:r>
            <a:r>
              <a:rPr lang="en-US" sz="2100" dirty="0">
                <a:latin typeface="Calibri" panose="020F0502020204030204" pitchFamily="34" charset="0"/>
                <a:ea typeface="Calibri" panose="020F0502020204030204" pitchFamily="34" charset="0"/>
                <a:cs typeface="Calibri" panose="020F0502020204030204" pitchFamily="34" charset="0"/>
              </a:rPr>
              <a:t>—</a:t>
            </a:r>
            <a:r>
              <a:rPr lang="en-US" sz="2100" dirty="0"/>
              <a:t>Slide 5</a:t>
            </a:r>
            <a:endParaRPr sz="2100" dirty="0"/>
          </a:p>
        </p:txBody>
      </p:sp>
      <p:pic>
        <p:nvPicPr>
          <p:cNvPr id="10" name="Picture 9" descr="A graph in the first quadrant of the coordinate plane with its vertical axis labeled &quot; y &quot; and the horizontal axis labeled &quot; x &quot; is shown. A rectangle is drawn to represent the probability density function with a base on the horizontal axis from 1 to 15. The height of the rectangle is equal to a value of 1 divided by 14 which is represented by a tick mark on the vertical axis. A rectangular region that lies under the probability density function from 10 to 15 is shaded.">
            <a:extLst>
              <a:ext uri="{FF2B5EF4-FFF2-40B4-BE49-F238E27FC236}">
                <a16:creationId xmlns:a16="http://schemas.microsoft.com/office/drawing/2014/main" id="{B7CB9C2A-298C-45D8-8820-5BCC47B0AB12}"/>
              </a:ext>
            </a:extLst>
          </p:cNvPr>
          <p:cNvPicPr>
            <a:picLocks noChangeAspect="1"/>
          </p:cNvPicPr>
          <p:nvPr/>
        </p:nvPicPr>
        <p:blipFill>
          <a:blip r:embed="rId2"/>
          <a:srcRect b="9655"/>
          <a:stretch>
            <a:fillRect/>
          </a:stretch>
        </p:blipFill>
        <p:spPr>
          <a:xfrm>
            <a:off x="1447364" y="1219200"/>
            <a:ext cx="6249272" cy="3924603"/>
          </a:xfrm>
          <a:prstGeom prst="rect">
            <a:avLst/>
          </a:prstGeom>
        </p:spPr>
      </p:pic>
      <p:sp>
        <p:nvSpPr>
          <p:cNvPr id="3" name="TextBox 2">
            <a:extLst>
              <a:ext uri="{FF2B5EF4-FFF2-40B4-BE49-F238E27FC236}">
                <a16:creationId xmlns:a16="http://schemas.microsoft.com/office/drawing/2014/main" id="{D0685BCB-FDC3-BF35-F405-ADCBC12F3DA1}"/>
              </a:ext>
            </a:extLst>
          </p:cNvPr>
          <p:cNvSpPr txBox="1"/>
          <p:nvPr/>
        </p:nvSpPr>
        <p:spPr>
          <a:xfrm>
            <a:off x="3924300" y="5143803"/>
            <a:ext cx="1371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1F497D"/>
                </a:solidFill>
                <a:effectLst/>
                <a:uLnTx/>
                <a:uFillTx/>
                <a:latin typeface="Calibri"/>
                <a:ea typeface="+mj-ea"/>
                <a:cs typeface="+mj-cs"/>
              </a:rPr>
              <a:t>Figure 2</a:t>
            </a:r>
            <a:endParaRPr lang="en-IN"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IN" sz="2100" dirty="0"/>
              <a:t>Example 1</a:t>
            </a:r>
            <a:r>
              <a:rPr sz="2100" dirty="0"/>
              <a:t>: Calculating Probability, Expected Value, and Standard Deviation of a Continuous Uniform Probability Density Function</a:t>
            </a:r>
            <a:r>
              <a:rPr lang="en-US" sz="2100" dirty="0">
                <a:latin typeface="Calibri" panose="020F0502020204030204" pitchFamily="34" charset="0"/>
                <a:ea typeface="Calibri" panose="020F0502020204030204" pitchFamily="34" charset="0"/>
                <a:cs typeface="Calibri" panose="020F0502020204030204" pitchFamily="34" charset="0"/>
              </a:rPr>
              <a:t>—</a:t>
            </a:r>
            <a:r>
              <a:rPr lang="en-US" sz="2100" dirty="0"/>
              <a:t>Slide 6</a:t>
            </a:r>
            <a:endParaRPr sz="2100" dirty="0"/>
          </a:p>
        </p:txBody>
      </p:sp>
      <p:sp>
        <p:nvSpPr>
          <p:cNvPr id="3" name="Text Placeholder 2"/>
          <p:cNvSpPr>
            <a:spLocks noGrp="1"/>
          </p:cNvSpPr>
          <p:nvPr>
            <p:ph type="body" sz="quarter" idx="10"/>
          </p:nvPr>
        </p:nvSpPr>
        <p:spPr/>
        <p:txBody>
          <a:bodyPr>
            <a:normAutofit/>
          </a:bodyPr>
          <a:lstStyle/>
          <a:p>
            <a:pPr marL="538163" indent="-538163">
              <a:defRPr sz="2800"/>
            </a:pPr>
            <a:r>
              <a:rPr lang="en-US" sz="2600" dirty="0"/>
              <a:t>b.	</a:t>
            </a:r>
            <a:r>
              <a:rPr sz="2600" dirty="0"/>
              <a:t>The expected value of a continuous uniform random variable is given by</a:t>
            </a:r>
          </a:p>
        </p:txBody>
      </p:sp>
      <p:pic>
        <p:nvPicPr>
          <p:cNvPr id="6" name="Picture 5" descr="E of X equals mu equals numerator a plus b whole divided by denominator 2 equals open parentheses 1 plus 15 close parentheses divided by 2 equals 8.">
            <a:extLst>
              <a:ext uri="{FF2B5EF4-FFF2-40B4-BE49-F238E27FC236}">
                <a16:creationId xmlns:a16="http://schemas.microsoft.com/office/drawing/2014/main" id="{50551048-D5D2-0456-0665-363001884C1E}"/>
              </a:ext>
            </a:extLst>
          </p:cNvPr>
          <p:cNvPicPr>
            <a:picLocks noChangeAspect="1"/>
          </p:cNvPicPr>
          <p:nvPr/>
        </p:nvPicPr>
        <p:blipFill>
          <a:blip r:embed="rId2"/>
          <a:stretch>
            <a:fillRect/>
          </a:stretch>
        </p:blipFill>
        <p:spPr>
          <a:xfrm>
            <a:off x="3102675" y="1702184"/>
            <a:ext cx="3672000" cy="767543"/>
          </a:xfrm>
          <a:prstGeom prst="rect">
            <a:avLst/>
          </a:prstGeom>
        </p:spPr>
      </p:pic>
      <p:sp>
        <p:nvSpPr>
          <p:cNvPr id="7" name="TextBox 6">
            <a:extLst>
              <a:ext uri="{FF2B5EF4-FFF2-40B4-BE49-F238E27FC236}">
                <a16:creationId xmlns:a16="http://schemas.microsoft.com/office/drawing/2014/main" id="{ED5D66C2-6B8D-BCB2-AE86-A0502EE671D2}"/>
              </a:ext>
            </a:extLst>
          </p:cNvPr>
          <p:cNvSpPr txBox="1"/>
          <p:nvPr/>
        </p:nvSpPr>
        <p:spPr>
          <a:xfrm>
            <a:off x="457200" y="2402504"/>
            <a:ext cx="8229600" cy="892552"/>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​Therefore, the expected wait time for a passenger is </a:t>
            </a:r>
            <a:r>
              <a:rPr kumimoji="0" lang="en-US" sz="2600" b="0" i="0" u="none" strike="noStrike" kern="1200" cap="none" spc="0" normalizeH="0" baseline="0" noProof="0" dirty="0">
                <a:ln>
                  <a:noFill/>
                </a:ln>
                <a:solidFill>
                  <a:srgbClr val="366092"/>
                </a:solidFill>
                <a:effectLst/>
                <a:uLnTx/>
                <a:uFillTx/>
                <a:latin typeface="Cambria Math"/>
                <a:ea typeface="+mn-ea"/>
                <a:cs typeface="+mn-cs"/>
              </a:rPr>
              <a:t>8</a:t>
            </a:r>
            <a:r>
              <a:rPr kumimoji="0" lang="en-US" sz="2600" b="0" i="0" u="none" strike="noStrike" kern="1200" cap="none" spc="0" normalizeH="0" baseline="0" noProof="0" dirty="0">
                <a:ln>
                  <a:noFill/>
                </a:ln>
                <a:solidFill>
                  <a:srgbClr val="366092"/>
                </a:solidFill>
                <a:effectLst/>
                <a:uLnTx/>
                <a:uFillTx/>
                <a:latin typeface="Calibri"/>
                <a:ea typeface="+mn-ea"/>
                <a:cs typeface="+mn-cs"/>
              </a:rPr>
              <a:t> minutes.</a:t>
            </a:r>
            <a:endParaRPr lang="en-IN" sz="2600" dirty="0"/>
          </a:p>
        </p:txBody>
      </p:sp>
      <p:sp>
        <p:nvSpPr>
          <p:cNvPr id="13" name="TextBox 12">
            <a:extLst>
              <a:ext uri="{FF2B5EF4-FFF2-40B4-BE49-F238E27FC236}">
                <a16:creationId xmlns:a16="http://schemas.microsoft.com/office/drawing/2014/main" id="{7FD6F8BB-03D3-8AF0-8A20-FFB6F232EB7D}"/>
              </a:ext>
            </a:extLst>
          </p:cNvPr>
          <p:cNvSpPr txBox="1"/>
          <p:nvPr/>
        </p:nvSpPr>
        <p:spPr>
          <a:xfrm>
            <a:off x="457200" y="3170715"/>
            <a:ext cx="8229600" cy="892552"/>
          </a:xfrm>
          <a:prstGeom prst="rect">
            <a:avLst/>
          </a:prstGeom>
          <a:noFill/>
        </p:spPr>
        <p:txBody>
          <a:bodyPr wrap="square">
            <a:spAutoFit/>
          </a:bodyPr>
          <a:lstStyle/>
          <a:p>
            <a:pPr marL="538163" indent="-538163"/>
            <a:r>
              <a:rPr kumimoji="0" lang="en-US" sz="2600" b="0" i="0" u="none" strike="noStrike" kern="1200" cap="none" spc="0" normalizeH="0" baseline="0" noProof="0" dirty="0">
                <a:ln>
                  <a:noFill/>
                </a:ln>
                <a:solidFill>
                  <a:srgbClr val="366092"/>
                </a:solidFill>
                <a:effectLst/>
                <a:uLnTx/>
                <a:uFillTx/>
                <a:latin typeface="Calibri"/>
                <a:ea typeface="+mn-ea"/>
                <a:cs typeface="+mn-cs"/>
              </a:rPr>
              <a:t>c.	The standard deviation of a continuous uniform random variable is given by</a:t>
            </a:r>
            <a:endParaRPr lang="en-IN" sz="2600" dirty="0"/>
          </a:p>
        </p:txBody>
      </p:sp>
      <p:pic>
        <p:nvPicPr>
          <p:cNvPr id="10" name="Picture 9" descr="sigma equals numerator b minus a whole divided by denominator square root of 12 equals numerator 15 minus 1 whole divided by denominator square root of 12 approximately 4.0415.">
            <a:extLst>
              <a:ext uri="{FF2B5EF4-FFF2-40B4-BE49-F238E27FC236}">
                <a16:creationId xmlns:a16="http://schemas.microsoft.com/office/drawing/2014/main" id="{A292A56C-243F-354C-6F7B-2890E242B6D7}"/>
              </a:ext>
            </a:extLst>
          </p:cNvPr>
          <p:cNvPicPr>
            <a:picLocks noChangeAspect="1"/>
          </p:cNvPicPr>
          <p:nvPr/>
        </p:nvPicPr>
        <p:blipFill>
          <a:blip r:embed="rId3"/>
          <a:stretch>
            <a:fillRect/>
          </a:stretch>
        </p:blipFill>
        <p:spPr>
          <a:xfrm>
            <a:off x="3276600" y="3939378"/>
            <a:ext cx="3456000" cy="819752"/>
          </a:xfrm>
          <a:prstGeom prst="rect">
            <a:avLst/>
          </a:prstGeom>
        </p:spPr>
      </p:pic>
      <p:sp>
        <p:nvSpPr>
          <p:cNvPr id="9" name="TextBox 8">
            <a:extLst>
              <a:ext uri="{FF2B5EF4-FFF2-40B4-BE49-F238E27FC236}">
                <a16:creationId xmlns:a16="http://schemas.microsoft.com/office/drawing/2014/main" id="{E6561F67-3E64-AC23-BB52-CCBB654B01FA}"/>
              </a:ext>
            </a:extLst>
          </p:cNvPr>
          <p:cNvSpPr txBox="1"/>
          <p:nvPr/>
        </p:nvSpPr>
        <p:spPr>
          <a:xfrm>
            <a:off x="457200" y="4777577"/>
            <a:ext cx="8229600" cy="1292662"/>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​Therefore, the standard deviation for the wait time of a passenger for a bus operated by the Blacksburg Bus Company is </a:t>
            </a:r>
            <a:r>
              <a:rPr kumimoji="0" lang="en-US" sz="2600" b="0" i="0" u="none" strike="noStrike" kern="1200" cap="none" spc="0" normalizeH="0" baseline="0" noProof="0" dirty="0">
                <a:ln>
                  <a:noFill/>
                </a:ln>
                <a:solidFill>
                  <a:srgbClr val="366092"/>
                </a:solidFill>
                <a:effectLst/>
                <a:uLnTx/>
                <a:uFillTx/>
                <a:latin typeface="Cambria Math"/>
                <a:ea typeface="+mn-ea"/>
                <a:cs typeface="+mn-cs"/>
              </a:rPr>
              <a:t>4.0415</a:t>
            </a:r>
            <a:r>
              <a:rPr kumimoji="0" lang="en-US" sz="2600" b="0" i="0" u="none" strike="noStrike" kern="1200" cap="none" spc="0" normalizeH="0" baseline="0" noProof="0" dirty="0">
                <a:ln>
                  <a:noFill/>
                </a:ln>
                <a:solidFill>
                  <a:srgbClr val="366092"/>
                </a:solidFill>
                <a:effectLst/>
                <a:uLnTx/>
                <a:uFillTx/>
                <a:latin typeface="Calibri"/>
                <a:ea typeface="+mn-ea"/>
                <a:cs typeface="+mn-cs"/>
              </a:rPr>
              <a:t> minutes.</a:t>
            </a:r>
            <a:endParaRPr lang="en-IN" sz="2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A31B8-79CF-45F4-847E-35E75909106F}"/>
              </a:ext>
            </a:extLst>
          </p:cNvPr>
          <p:cNvSpPr>
            <a:spLocks noGrp="1"/>
          </p:cNvSpPr>
          <p:nvPr>
            <p:ph type="title"/>
          </p:nvPr>
        </p:nvSpPr>
        <p:spPr>
          <a:xfrm>
            <a:off x="437478" y="114887"/>
            <a:ext cx="8229600" cy="914400"/>
          </a:xfrm>
        </p:spPr>
        <p:txBody>
          <a:bodyPr>
            <a:normAutofit/>
          </a:bodyPr>
          <a:lstStyle/>
          <a:p>
            <a:r>
              <a:rPr lang="en-US" dirty="0"/>
              <a:t>What Do Data from a Uniform Random Variable Look Like?</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a:t>
            </a:r>
            <a:endParaRPr lang="en-IN" dirty="0"/>
          </a:p>
        </p:txBody>
      </p:sp>
      <p:sp>
        <p:nvSpPr>
          <p:cNvPr id="3" name="Text Placeholder 2">
            <a:extLst>
              <a:ext uri="{FF2B5EF4-FFF2-40B4-BE49-F238E27FC236}">
                <a16:creationId xmlns:a16="http://schemas.microsoft.com/office/drawing/2014/main" id="{3C41728B-22FA-4314-AAC6-EE9B4F3102C6}"/>
              </a:ext>
            </a:extLst>
          </p:cNvPr>
          <p:cNvSpPr>
            <a:spLocks noGrp="1"/>
          </p:cNvSpPr>
          <p:nvPr>
            <p:ph type="body" sz="quarter" idx="10"/>
          </p:nvPr>
        </p:nvSpPr>
        <p:spPr/>
        <p:txBody>
          <a:bodyPr/>
          <a:lstStyle/>
          <a:p>
            <a:r>
              <a:rPr lang="en-US" sz="2600" dirty="0"/>
              <a:t>While the density function for the uniform distribution has a flat top, a histogram of data from a uniformly distributed random process will not be perfectly flat. Suppose that we generated 100 observations from a random process that was uniformly distributed between 2 and 15. </a:t>
            </a:r>
          </a:p>
          <a:p>
            <a:r>
              <a:rPr lang="en-US" sz="2600" dirty="0"/>
              <a:t>Clearly, the frequency of each category is not identical as shown in the following Figure 3</a:t>
            </a:r>
            <a:endParaRPr lang="en-IN" sz="2600" dirty="0"/>
          </a:p>
        </p:txBody>
      </p:sp>
    </p:spTree>
    <p:extLst>
      <p:ext uri="{BB962C8B-B14F-4D97-AF65-F5344CB8AC3E}">
        <p14:creationId xmlns:p14="http://schemas.microsoft.com/office/powerpoint/2010/main" val="23132061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225AD-7314-4C93-AF78-3B03951F027B}"/>
              </a:ext>
            </a:extLst>
          </p:cNvPr>
          <p:cNvSpPr>
            <a:spLocks noGrp="1"/>
          </p:cNvSpPr>
          <p:nvPr>
            <p:ph type="title"/>
          </p:nvPr>
        </p:nvSpPr>
        <p:spPr/>
        <p:txBody>
          <a:bodyPr>
            <a:normAutofit/>
          </a:bodyPr>
          <a:lstStyle/>
          <a:p>
            <a:r>
              <a:rPr lang="en-US" dirty="0"/>
              <a:t>What Do Data from a Uniform Random Variable Look Like?</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endParaRPr lang="en-IN" dirty="0"/>
          </a:p>
        </p:txBody>
      </p:sp>
      <p:pic>
        <p:nvPicPr>
          <p:cNvPr id="5" name="Picture 4" descr="A histogram titled &quot;Histogram of Data from a Uniform Distribution: n equals 100&quot; is shown. The vertical axis is labeled, &quot;Frequency&quot; and ranges from 0&#10;to 20, in increments of 5. The horizontal axis is labeled,&quot; x &quot; and ranges from 0 to 16, in eight class intervals. The frequency of different observations is as follows: 0 to 2, 2 to 4, 4 to 6, 6 to 8, 8 to 10, 10 to 12, 12 to 14, and 14 to 16.&#10;">
            <a:extLst>
              <a:ext uri="{FF2B5EF4-FFF2-40B4-BE49-F238E27FC236}">
                <a16:creationId xmlns:a16="http://schemas.microsoft.com/office/drawing/2014/main" id="{E1FBBBB6-B462-4515-85A2-DD02E93F5856}"/>
              </a:ext>
            </a:extLst>
          </p:cNvPr>
          <p:cNvPicPr>
            <a:picLocks noChangeAspect="1"/>
          </p:cNvPicPr>
          <p:nvPr/>
        </p:nvPicPr>
        <p:blipFill>
          <a:blip r:embed="rId2"/>
          <a:srcRect b="9635"/>
          <a:stretch>
            <a:fillRect/>
          </a:stretch>
        </p:blipFill>
        <p:spPr>
          <a:xfrm>
            <a:off x="1600200" y="1303537"/>
            <a:ext cx="5791200" cy="3649463"/>
          </a:xfrm>
          <a:prstGeom prst="rect">
            <a:avLst/>
          </a:prstGeom>
        </p:spPr>
      </p:pic>
      <p:sp>
        <p:nvSpPr>
          <p:cNvPr id="3" name="TextBox 2">
            <a:extLst>
              <a:ext uri="{FF2B5EF4-FFF2-40B4-BE49-F238E27FC236}">
                <a16:creationId xmlns:a16="http://schemas.microsoft.com/office/drawing/2014/main" id="{B2799CAC-36AF-FE3D-1C8A-9210A190CD7F}"/>
              </a:ext>
            </a:extLst>
          </p:cNvPr>
          <p:cNvSpPr txBox="1"/>
          <p:nvPr/>
        </p:nvSpPr>
        <p:spPr>
          <a:xfrm>
            <a:off x="3886200" y="4953000"/>
            <a:ext cx="1371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1F497D"/>
                </a:solidFill>
                <a:effectLst/>
                <a:uLnTx/>
                <a:uFillTx/>
                <a:latin typeface="Calibri"/>
                <a:ea typeface="+mj-ea"/>
                <a:cs typeface="+mj-cs"/>
              </a:rPr>
              <a:t>Figure 3</a:t>
            </a:r>
            <a:endParaRPr lang="en-IN" sz="2800" dirty="0"/>
          </a:p>
        </p:txBody>
      </p:sp>
    </p:spTree>
    <p:extLst>
      <p:ext uri="{BB962C8B-B14F-4D97-AF65-F5344CB8AC3E}">
        <p14:creationId xmlns:p14="http://schemas.microsoft.com/office/powerpoint/2010/main" val="553979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18CD4-8484-487D-B91F-B64BC99E30D5}"/>
              </a:ext>
            </a:extLst>
          </p:cNvPr>
          <p:cNvSpPr>
            <a:spLocks noGrp="1"/>
          </p:cNvSpPr>
          <p:nvPr>
            <p:ph type="title"/>
          </p:nvPr>
        </p:nvSpPr>
        <p:spPr/>
        <p:txBody>
          <a:bodyPr>
            <a:normAutofit/>
          </a:bodyPr>
          <a:lstStyle/>
          <a:p>
            <a:r>
              <a:rPr lang="en-US" dirty="0"/>
              <a:t>What Do Data from a Uniform Random Variable Look Like?</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3</a:t>
            </a:r>
            <a:endParaRPr lang="en-IN" dirty="0"/>
          </a:p>
        </p:txBody>
      </p:sp>
      <p:sp>
        <p:nvSpPr>
          <p:cNvPr id="3" name="Text Placeholder 2">
            <a:extLst>
              <a:ext uri="{FF2B5EF4-FFF2-40B4-BE49-F238E27FC236}">
                <a16:creationId xmlns:a16="http://schemas.microsoft.com/office/drawing/2014/main" id="{E830B4DC-6309-4F89-A1DD-2DD4C114F244}"/>
              </a:ext>
            </a:extLst>
          </p:cNvPr>
          <p:cNvSpPr>
            <a:spLocks noGrp="1"/>
          </p:cNvSpPr>
          <p:nvPr>
            <p:ph type="body" sz="quarter" idx="10"/>
          </p:nvPr>
        </p:nvSpPr>
        <p:spPr/>
        <p:txBody>
          <a:bodyPr/>
          <a:lstStyle/>
          <a:p>
            <a:r>
              <a:rPr lang="en-US" sz="2400" dirty="0"/>
              <a:t>However, if we were to generate 1000 observations, the distribution would begin to level as shown in the following Figure 4. </a:t>
            </a:r>
            <a:endParaRPr lang="en-IN" sz="2400" dirty="0"/>
          </a:p>
        </p:txBody>
      </p:sp>
      <p:pic>
        <p:nvPicPr>
          <p:cNvPr id="5" name="Picture 4" descr="A histogram titled &quot;Histogram of Data from a Uniform Distribution: n equals 1000 &quot; is shown. The vertical axis is labeled, &quot;Frequency&quot; and ranges from  0 to 200 , in increments of 50. The horizontal axis is labeled,&quot; x &quot; and ranges from 0 to 16 , in eight class intervals. The frequency of different observations is as follows: 0 to 2 , 2 to 4 , 4 to 6 , 6 to 8 , 8 to 10 , 10 to 12 , 12 to 14 , and 14 to 16.">
            <a:extLst>
              <a:ext uri="{FF2B5EF4-FFF2-40B4-BE49-F238E27FC236}">
                <a16:creationId xmlns:a16="http://schemas.microsoft.com/office/drawing/2014/main" id="{D050A352-D031-43D4-A36B-A3CEC9B57357}"/>
              </a:ext>
            </a:extLst>
          </p:cNvPr>
          <p:cNvPicPr>
            <a:picLocks noChangeAspect="1"/>
          </p:cNvPicPr>
          <p:nvPr/>
        </p:nvPicPr>
        <p:blipFill>
          <a:blip r:embed="rId2"/>
          <a:srcRect b="13283"/>
          <a:stretch>
            <a:fillRect/>
          </a:stretch>
        </p:blipFill>
        <p:spPr>
          <a:xfrm>
            <a:off x="1752600" y="1923308"/>
            <a:ext cx="5638800" cy="3415734"/>
          </a:xfrm>
          <a:prstGeom prst="rect">
            <a:avLst/>
          </a:prstGeom>
        </p:spPr>
      </p:pic>
      <p:sp>
        <p:nvSpPr>
          <p:cNvPr id="4" name="TextBox 3">
            <a:extLst>
              <a:ext uri="{FF2B5EF4-FFF2-40B4-BE49-F238E27FC236}">
                <a16:creationId xmlns:a16="http://schemas.microsoft.com/office/drawing/2014/main" id="{214363A3-A9E5-5524-2AB0-A2D768AE7510}"/>
              </a:ext>
            </a:extLst>
          </p:cNvPr>
          <p:cNvSpPr txBox="1"/>
          <p:nvPr/>
        </p:nvSpPr>
        <p:spPr>
          <a:xfrm>
            <a:off x="3886200" y="5339042"/>
            <a:ext cx="1371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1F497D"/>
                </a:solidFill>
                <a:effectLst/>
                <a:uLnTx/>
                <a:uFillTx/>
                <a:latin typeface="Calibri"/>
                <a:ea typeface="+mj-ea"/>
                <a:cs typeface="+mj-cs"/>
              </a:rPr>
              <a:t>Figure 4</a:t>
            </a:r>
            <a:endParaRPr lang="en-IN" sz="2800" dirty="0"/>
          </a:p>
        </p:txBody>
      </p:sp>
    </p:spTree>
    <p:extLst>
      <p:ext uri="{BB962C8B-B14F-4D97-AF65-F5344CB8AC3E}">
        <p14:creationId xmlns:p14="http://schemas.microsoft.com/office/powerpoint/2010/main" val="2954219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Continuous Random Variable</a:t>
            </a:r>
          </a:p>
        </p:txBody>
      </p:sp>
      <p:sp>
        <p:nvSpPr>
          <p:cNvPr id="3" name="Text Placeholder 2"/>
          <p:cNvSpPr>
            <a:spLocks noGrp="1"/>
          </p:cNvSpPr>
          <p:nvPr>
            <p:ph type="body" sz="quarter" idx="10"/>
          </p:nvPr>
        </p:nvSpPr>
        <p:spPr>
          <a:xfrm>
            <a:off x="457200" y="1082078"/>
            <a:ext cx="8229600" cy="1661122"/>
          </a:xfrm>
        </p:spPr>
        <p:txBody>
          <a:bodyPr>
            <a:normAutofit/>
          </a:bodyPr>
          <a:lstStyle/>
          <a:p>
            <a:r>
              <a:rPr sz="2800" dirty="0"/>
              <a:t>A </a:t>
            </a:r>
            <a:r>
              <a:rPr sz="2800" b="1" dirty="0"/>
              <a:t>continuous random variable</a:t>
            </a:r>
            <a:r>
              <a:rPr sz="2800" dirty="0"/>
              <a:t> is a random variable whose measurements can assume any one of a countless number of values in an interval.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20AA1-99FD-4A7E-B406-9A835DD137AC}"/>
              </a:ext>
            </a:extLst>
          </p:cNvPr>
          <p:cNvSpPr>
            <a:spLocks noGrp="1"/>
          </p:cNvSpPr>
          <p:nvPr>
            <p:ph type="title"/>
          </p:nvPr>
        </p:nvSpPr>
        <p:spPr/>
        <p:txBody>
          <a:bodyPr/>
          <a:lstStyle/>
          <a:p>
            <a:r>
              <a:rPr lang="en-IN" dirty="0"/>
              <a:t>The Uniform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a:t>
            </a:r>
            <a:endParaRPr lang="en-IN" dirty="0"/>
          </a:p>
        </p:txBody>
      </p:sp>
      <p:sp>
        <p:nvSpPr>
          <p:cNvPr id="3" name="Text Placeholder 2">
            <a:extLst>
              <a:ext uri="{FF2B5EF4-FFF2-40B4-BE49-F238E27FC236}">
                <a16:creationId xmlns:a16="http://schemas.microsoft.com/office/drawing/2014/main" id="{26533232-A34B-4398-B171-C42A2EC9AA98}"/>
              </a:ext>
            </a:extLst>
          </p:cNvPr>
          <p:cNvSpPr>
            <a:spLocks noGrp="1"/>
          </p:cNvSpPr>
          <p:nvPr>
            <p:ph type="body" sz="quarter" idx="10"/>
          </p:nvPr>
        </p:nvSpPr>
        <p:spPr/>
        <p:txBody>
          <a:bodyPr/>
          <a:lstStyle/>
          <a:p>
            <a:r>
              <a:rPr lang="en-US" dirty="0"/>
              <a:t>There are two types of uniform distributions, discrete and continuous. Recall that for the discrete uniform distribution, we assign the same probability to each possible value of the random variable. </a:t>
            </a:r>
          </a:p>
          <a:p>
            <a:endParaRPr lang="en-US" dirty="0"/>
          </a:p>
          <a:p>
            <a:r>
              <a:rPr lang="en-US" dirty="0"/>
              <a:t>Conceptually, both distributions distribute probability evenly across a sample space. For the continuous uniform distribution, the probability is spread out over some range from </a:t>
            </a:r>
            <a:r>
              <a:rPr lang="en-US" i="1" dirty="0"/>
              <a:t>a</a:t>
            </a:r>
            <a:r>
              <a:rPr lang="en-US" dirty="0"/>
              <a:t> to </a:t>
            </a:r>
            <a:r>
              <a:rPr lang="en-US" i="1" dirty="0"/>
              <a:t>b</a:t>
            </a:r>
            <a:r>
              <a:rPr lang="en-US" dirty="0"/>
              <a:t>, as shown in Figure 1.</a:t>
            </a:r>
            <a:endParaRPr lang="en-IN" dirty="0"/>
          </a:p>
        </p:txBody>
      </p:sp>
    </p:spTree>
    <p:extLst>
      <p:ext uri="{BB962C8B-B14F-4D97-AF65-F5344CB8AC3E}">
        <p14:creationId xmlns:p14="http://schemas.microsoft.com/office/powerpoint/2010/main" val="2521427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1FEE4-08F4-434C-8EF5-CD29A6FF2593}"/>
              </a:ext>
            </a:extLst>
          </p:cNvPr>
          <p:cNvSpPr>
            <a:spLocks noGrp="1"/>
          </p:cNvSpPr>
          <p:nvPr>
            <p:ph type="title"/>
          </p:nvPr>
        </p:nvSpPr>
        <p:spPr/>
        <p:txBody>
          <a:bodyPr/>
          <a:lstStyle/>
          <a:p>
            <a:r>
              <a:rPr lang="en-IN" dirty="0"/>
              <a:t>Continuous Uniform Distribution</a:t>
            </a:r>
          </a:p>
        </p:txBody>
      </p:sp>
      <p:pic>
        <p:nvPicPr>
          <p:cNvPr id="11" name="Picture 10" descr="A graph in the first quadrant of the coordinate plane with the vertical axis labeled &quot; y &quot; and the horizontal axis labeled &quot; x &quot; is shown. The graph is that of a rectangle with base extending from points a to b on the horizontal axis and a height equal to the value 1 divided by denominator b minus a represented by a tick mark on the vertical axis.">
            <a:extLst>
              <a:ext uri="{FF2B5EF4-FFF2-40B4-BE49-F238E27FC236}">
                <a16:creationId xmlns:a16="http://schemas.microsoft.com/office/drawing/2014/main" id="{AAA115F2-DC50-41CF-A846-C02BD127B9A9}"/>
              </a:ext>
            </a:extLst>
          </p:cNvPr>
          <p:cNvPicPr>
            <a:picLocks noChangeAspect="1"/>
          </p:cNvPicPr>
          <p:nvPr/>
        </p:nvPicPr>
        <p:blipFill>
          <a:blip r:embed="rId2"/>
          <a:stretch>
            <a:fillRect/>
          </a:stretch>
        </p:blipFill>
        <p:spPr>
          <a:xfrm>
            <a:off x="2016613" y="1396770"/>
            <a:ext cx="5110771" cy="3048000"/>
          </a:xfrm>
          <a:prstGeom prst="rect">
            <a:avLst/>
          </a:prstGeom>
        </p:spPr>
      </p:pic>
      <p:sp>
        <p:nvSpPr>
          <p:cNvPr id="5" name="TextBox 4">
            <a:extLst>
              <a:ext uri="{FF2B5EF4-FFF2-40B4-BE49-F238E27FC236}">
                <a16:creationId xmlns:a16="http://schemas.microsoft.com/office/drawing/2014/main" id="{80D8CC62-5FDB-802C-068A-21A71EDF8997}"/>
              </a:ext>
            </a:extLst>
          </p:cNvPr>
          <p:cNvSpPr txBox="1"/>
          <p:nvPr/>
        </p:nvSpPr>
        <p:spPr>
          <a:xfrm>
            <a:off x="3886198" y="4550643"/>
            <a:ext cx="1371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1F497D"/>
                </a:solidFill>
                <a:effectLst/>
                <a:uLnTx/>
                <a:uFillTx/>
                <a:latin typeface="Calibri"/>
                <a:ea typeface="+mj-ea"/>
                <a:cs typeface="+mj-cs"/>
              </a:rPr>
              <a:t>Figure 1</a:t>
            </a:r>
            <a:endParaRPr lang="en-IN" sz="2800" dirty="0"/>
          </a:p>
        </p:txBody>
      </p:sp>
    </p:spTree>
    <p:extLst>
      <p:ext uri="{BB962C8B-B14F-4D97-AF65-F5344CB8AC3E}">
        <p14:creationId xmlns:p14="http://schemas.microsoft.com/office/powerpoint/2010/main" val="1142377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45912-B0F0-4C13-A7AC-86B8C8671658}"/>
              </a:ext>
            </a:extLst>
          </p:cNvPr>
          <p:cNvSpPr>
            <a:spLocks noGrp="1"/>
          </p:cNvSpPr>
          <p:nvPr>
            <p:ph type="title"/>
          </p:nvPr>
        </p:nvSpPr>
        <p:spPr/>
        <p:txBody>
          <a:bodyPr/>
          <a:lstStyle/>
          <a:p>
            <a:r>
              <a:rPr lang="en-IN" dirty="0"/>
              <a:t>The Uniform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endParaRPr lang="en-IN" dirty="0"/>
          </a:p>
        </p:txBody>
      </p:sp>
      <p:sp>
        <p:nvSpPr>
          <p:cNvPr id="3" name="Text Placeholder 2">
            <a:extLst>
              <a:ext uri="{FF2B5EF4-FFF2-40B4-BE49-F238E27FC236}">
                <a16:creationId xmlns:a16="http://schemas.microsoft.com/office/drawing/2014/main" id="{9D7C0210-1468-44CC-843E-239D2AD0CC68}"/>
              </a:ext>
            </a:extLst>
          </p:cNvPr>
          <p:cNvSpPr>
            <a:spLocks noGrp="1"/>
          </p:cNvSpPr>
          <p:nvPr>
            <p:ph type="body" sz="quarter" idx="10"/>
          </p:nvPr>
        </p:nvSpPr>
        <p:spPr/>
        <p:txBody>
          <a:bodyPr/>
          <a:lstStyle/>
          <a:p>
            <a:r>
              <a:rPr lang="en-US" dirty="0"/>
              <a:t>Continuous random variables do not have probability distribution functions. Instead, they have probability density functions, which are denoted by </a:t>
            </a:r>
            <a:r>
              <a:rPr lang="en-US" i="1" dirty="0"/>
              <a:t>f</a:t>
            </a:r>
            <a:r>
              <a:rPr lang="en-US" dirty="0"/>
              <a:t>(</a:t>
            </a:r>
            <a:r>
              <a:rPr lang="en-US" i="1" dirty="0"/>
              <a:t>x</a:t>
            </a:r>
            <a:r>
              <a:rPr lang="en-US" dirty="0"/>
              <a:t>). </a:t>
            </a:r>
          </a:p>
          <a:p>
            <a:r>
              <a:rPr lang="en-US" dirty="0"/>
              <a:t>The probability density function is used to calculate probabilities for continuous random variables. The probability density function for the uniform random variable, its expected value (mean), and its standard deviation are given in the following formula. The parameters of the probability density function are the minimum and maximum values of the uniform random variable, and are referred to as </a:t>
            </a:r>
            <a:r>
              <a:rPr lang="en-US" i="1" dirty="0"/>
              <a:t>a</a:t>
            </a:r>
            <a:r>
              <a:rPr lang="en-US" dirty="0"/>
              <a:t> and </a:t>
            </a:r>
            <a:r>
              <a:rPr lang="en-US" i="1" dirty="0"/>
              <a:t>b</a:t>
            </a:r>
            <a:r>
              <a:rPr lang="en-US" dirty="0"/>
              <a:t>, respectively.</a:t>
            </a:r>
            <a:endParaRPr lang="en-IN" dirty="0"/>
          </a:p>
        </p:txBody>
      </p:sp>
    </p:spTree>
    <p:extLst>
      <p:ext uri="{BB962C8B-B14F-4D97-AF65-F5344CB8AC3E}">
        <p14:creationId xmlns:p14="http://schemas.microsoft.com/office/powerpoint/2010/main" val="2243312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Uniform Probability Density Function</a:t>
            </a:r>
          </a:p>
        </p:txBody>
      </p:sp>
      <p:sp>
        <p:nvSpPr>
          <p:cNvPr id="3" name="Text Placeholder 2"/>
          <p:cNvSpPr>
            <a:spLocks noGrp="1"/>
          </p:cNvSpPr>
          <p:nvPr>
            <p:ph type="body" sz="quarter" idx="10"/>
          </p:nvPr>
        </p:nvSpPr>
        <p:spPr>
          <a:xfrm>
            <a:off x="457200" y="1082078"/>
            <a:ext cx="8229600" cy="4785322"/>
          </a:xfrm>
        </p:spPr>
        <p:txBody>
          <a:bodyPr>
            <a:normAutofit/>
          </a:bodyPr>
          <a:lstStyle/>
          <a:p>
            <a:r>
              <a:rPr lang="en-US" sz="2800" dirty="0"/>
              <a:t>The </a:t>
            </a:r>
            <a:r>
              <a:rPr lang="en-US" sz="2800" b="1" dirty="0"/>
              <a:t>uniform probability density function</a:t>
            </a:r>
            <a:r>
              <a:rPr lang="en-US" sz="2800" dirty="0"/>
              <a:t> is as follows.</a:t>
            </a:r>
            <a:endParaRPr sz="2800" dirty="0"/>
          </a:p>
        </p:txBody>
      </p:sp>
      <p:pic>
        <p:nvPicPr>
          <p:cNvPr id="13" name="Picture 12" descr="f of x equals the set of &#10;1 divided by denominator b minus a, for a less than or equal to x less than or equal to b and zero, otherwise.">
            <a:extLst>
              <a:ext uri="{FF2B5EF4-FFF2-40B4-BE49-F238E27FC236}">
                <a16:creationId xmlns:a16="http://schemas.microsoft.com/office/drawing/2014/main" id="{B92D3552-86AB-12D1-79A1-841D50D99EB0}"/>
              </a:ext>
            </a:extLst>
          </p:cNvPr>
          <p:cNvPicPr>
            <a:picLocks noChangeAspect="1"/>
          </p:cNvPicPr>
          <p:nvPr/>
        </p:nvPicPr>
        <p:blipFill>
          <a:blip r:embed="rId2"/>
          <a:stretch>
            <a:fillRect/>
          </a:stretch>
        </p:blipFill>
        <p:spPr>
          <a:xfrm>
            <a:off x="2838450" y="1568413"/>
            <a:ext cx="3467100" cy="1743075"/>
          </a:xfrm>
          <a:prstGeom prst="rect">
            <a:avLst/>
          </a:prstGeom>
        </p:spPr>
      </p:pic>
      <p:sp>
        <p:nvSpPr>
          <p:cNvPr id="9" name="TextBox 8">
            <a:extLst>
              <a:ext uri="{FF2B5EF4-FFF2-40B4-BE49-F238E27FC236}">
                <a16:creationId xmlns:a16="http://schemas.microsoft.com/office/drawing/2014/main" id="{9230DCD4-7262-B2DF-269C-E09CBB5755A9}"/>
              </a:ext>
            </a:extLst>
          </p:cNvPr>
          <p:cNvSpPr txBox="1"/>
          <p:nvPr/>
        </p:nvSpPr>
        <p:spPr>
          <a:xfrm>
            <a:off x="457200" y="3461421"/>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The mean and standard deviation are given by the following expressions.</a:t>
            </a:r>
            <a:endParaRPr lang="en-IN" dirty="0"/>
          </a:p>
        </p:txBody>
      </p:sp>
      <p:pic>
        <p:nvPicPr>
          <p:cNvPr id="5" name="Picture 4" descr="mu equals numerator a plus b whole divided by denominator 2, and sigma equals numerator b minus a whole divided by denominator square root of 12">
            <a:extLst>
              <a:ext uri="{FF2B5EF4-FFF2-40B4-BE49-F238E27FC236}">
                <a16:creationId xmlns:a16="http://schemas.microsoft.com/office/drawing/2014/main" id="{5024C8C1-3207-3BDC-9C94-4B5538DD894D}"/>
              </a:ext>
            </a:extLst>
          </p:cNvPr>
          <p:cNvPicPr>
            <a:picLocks noChangeAspect="1"/>
          </p:cNvPicPr>
          <p:nvPr/>
        </p:nvPicPr>
        <p:blipFill>
          <a:blip r:embed="rId3"/>
          <a:stretch>
            <a:fillRect/>
          </a:stretch>
        </p:blipFill>
        <p:spPr>
          <a:xfrm>
            <a:off x="3111075" y="4591999"/>
            <a:ext cx="3204000" cy="90659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90BF1-D24B-426C-9319-322143A13B23}"/>
              </a:ext>
            </a:extLst>
          </p:cNvPr>
          <p:cNvSpPr>
            <a:spLocks noGrp="1"/>
          </p:cNvSpPr>
          <p:nvPr>
            <p:ph type="title"/>
          </p:nvPr>
        </p:nvSpPr>
        <p:spPr/>
        <p:txBody>
          <a:bodyPr/>
          <a:lstStyle/>
          <a:p>
            <a:r>
              <a:rPr lang="en-IN" dirty="0"/>
              <a:t>Uniform Probability Density Function</a:t>
            </a:r>
          </a:p>
        </p:txBody>
      </p:sp>
      <p:sp>
        <p:nvSpPr>
          <p:cNvPr id="3" name="Text Placeholder 2">
            <a:extLst>
              <a:ext uri="{FF2B5EF4-FFF2-40B4-BE49-F238E27FC236}">
                <a16:creationId xmlns:a16="http://schemas.microsoft.com/office/drawing/2014/main" id="{98AC099D-33C5-4C3D-A258-DF4CEC0FC95D}"/>
              </a:ext>
            </a:extLst>
          </p:cNvPr>
          <p:cNvSpPr>
            <a:spLocks noGrp="1"/>
          </p:cNvSpPr>
          <p:nvPr>
            <p:ph type="body" sz="quarter" idx="10"/>
          </p:nvPr>
        </p:nvSpPr>
        <p:spPr/>
        <p:txBody>
          <a:bodyPr/>
          <a:lstStyle/>
          <a:p>
            <a:r>
              <a:rPr lang="en-US" dirty="0"/>
              <a:t>When the uniform probability density function is graphed, it produces a rectangle or square. The probability of observing a random variable in some interval is expressed as the area under the density function associated with the interval. Since the density function for the uniform distribution produces a rectangle, calculating the probability of an interval is as simple as calculating the area of a rectangle, which does not require complicated geometry.</a:t>
            </a:r>
            <a:endParaRPr lang="en-IN" dirty="0"/>
          </a:p>
        </p:txBody>
      </p:sp>
    </p:spTree>
    <p:extLst>
      <p:ext uri="{BB962C8B-B14F-4D97-AF65-F5344CB8AC3E}">
        <p14:creationId xmlns:p14="http://schemas.microsoft.com/office/powerpoint/2010/main" val="2557621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34400" cy="709246"/>
          </a:xfrm>
        </p:spPr>
        <p:txBody>
          <a:bodyPr>
            <a:noAutofit/>
          </a:bodyPr>
          <a:lstStyle/>
          <a:p>
            <a:r>
              <a:rPr lang="en-IN" sz="2100" dirty="0"/>
              <a:t>Example 1</a:t>
            </a:r>
            <a:r>
              <a:rPr sz="2100" dirty="0"/>
              <a:t>: Calculating Probability, Expected Value, and Standard Deviation of a Continuous Uniform Probability Density Function</a:t>
            </a:r>
            <a:r>
              <a:rPr lang="en-US" sz="2100" dirty="0">
                <a:latin typeface="Calibri" panose="020F0502020204030204" pitchFamily="34" charset="0"/>
                <a:ea typeface="Calibri" panose="020F0502020204030204" pitchFamily="34" charset="0"/>
                <a:cs typeface="Calibri" panose="020F0502020204030204" pitchFamily="34" charset="0"/>
              </a:rPr>
              <a:t>—</a:t>
            </a:r>
            <a:r>
              <a:rPr lang="en-US" sz="2100" dirty="0"/>
              <a:t>Slide 1</a:t>
            </a:r>
            <a:endParaRPr sz="2100" dirty="0"/>
          </a:p>
        </p:txBody>
      </p:sp>
      <p:sp>
        <p:nvSpPr>
          <p:cNvPr id="3" name="Text Placeholder 2"/>
          <p:cNvSpPr>
            <a:spLocks noGrp="1"/>
          </p:cNvSpPr>
          <p:nvPr>
            <p:ph type="body" sz="quarter" idx="10"/>
          </p:nvPr>
        </p:nvSpPr>
        <p:spPr>
          <a:xfrm>
            <a:off x="304800" y="1066800"/>
            <a:ext cx="8382000" cy="4929554"/>
          </a:xfrm>
        </p:spPr>
        <p:txBody>
          <a:bodyPr>
            <a:normAutofit lnSpcReduction="10000"/>
          </a:bodyPr>
          <a:lstStyle/>
          <a:p>
            <a:r>
              <a:rPr sz="2800" dirty="0"/>
              <a:t>The Blacksburg Bus Company is interested in the wait time of its passengers between 8:00 AM and 8:00 PM. Suppose that the wait time follows a uniform distribution with the minimum wait time being one minute and the maximum wait time </a:t>
            </a:r>
            <a:r>
              <a:rPr sz="2800" dirty="0">
                <a:latin typeface="Cambria Math"/>
              </a:rPr>
              <a:t>15</a:t>
            </a:r>
            <a:r>
              <a:rPr sz="2800" dirty="0"/>
              <a:t> minutes.</a:t>
            </a:r>
          </a:p>
          <a:p>
            <a:pPr marL="538163" indent="-538163">
              <a:defRPr sz="2800"/>
            </a:pPr>
            <a:r>
              <a:rPr lang="en-US" dirty="0"/>
              <a:t>a.	</a:t>
            </a:r>
            <a:r>
              <a:rPr dirty="0"/>
              <a:t>​</a:t>
            </a:r>
            <a:r>
              <a:rPr sz="2800" dirty="0"/>
              <a:t>What is the probability that a passenger will wait between </a:t>
            </a:r>
            <a:r>
              <a:rPr sz="2800" dirty="0">
                <a:latin typeface="Cambria Math"/>
              </a:rPr>
              <a:t>10</a:t>
            </a:r>
            <a:r>
              <a:rPr sz="2800" dirty="0"/>
              <a:t> and </a:t>
            </a:r>
            <a:r>
              <a:rPr sz="2800" dirty="0">
                <a:latin typeface="Cambria Math"/>
              </a:rPr>
              <a:t>15</a:t>
            </a:r>
            <a:r>
              <a:rPr sz="2800" dirty="0"/>
              <a:t> minutes?</a:t>
            </a:r>
            <a:endParaRPr lang="en-US" sz="2800" dirty="0"/>
          </a:p>
          <a:p>
            <a:pPr marL="538163" indent="-538163">
              <a:defRPr sz="2800"/>
            </a:pPr>
            <a:r>
              <a:rPr lang="en-US" dirty="0"/>
              <a:t>b.	</a:t>
            </a:r>
            <a:r>
              <a:rPr lang="en-US" sz="2800" dirty="0"/>
              <a:t>What is the expected wait time between 8:00 AM and 8:00 PM?</a:t>
            </a:r>
          </a:p>
          <a:p>
            <a:pPr marL="538163" indent="-538163">
              <a:defRPr sz="2800"/>
            </a:pPr>
            <a:r>
              <a:rPr lang="en-US" sz="2800" dirty="0"/>
              <a:t>c.	What is the standard deviation of the wait time between 8:00 AM and 8:00 PM?</a:t>
            </a:r>
            <a:endParaRP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7392A7-846B-BD68-EE90-0C43CB28B2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636BA8-F55A-222F-AA2A-CEFF079E5F87}"/>
              </a:ext>
            </a:extLst>
          </p:cNvPr>
          <p:cNvSpPr>
            <a:spLocks noGrp="1"/>
          </p:cNvSpPr>
          <p:nvPr>
            <p:ph type="title"/>
          </p:nvPr>
        </p:nvSpPr>
        <p:spPr/>
        <p:txBody>
          <a:bodyPr>
            <a:noAutofit/>
          </a:bodyPr>
          <a:lstStyle/>
          <a:p>
            <a:pPr>
              <a:defRPr sz="3200"/>
            </a:pPr>
            <a:r>
              <a:rPr lang="en-US" sz="2100" dirty="0"/>
              <a:t>Example 1: Calculating Probability, Expected Value, and Standard Deviation of a Continuous Uniform Probability Density Function</a:t>
            </a:r>
            <a:r>
              <a:rPr lang="en-US" sz="2100" dirty="0">
                <a:latin typeface="Calibri" panose="020F0502020204030204" pitchFamily="34" charset="0"/>
                <a:ea typeface="Calibri" panose="020F0502020204030204" pitchFamily="34" charset="0"/>
                <a:cs typeface="Calibri" panose="020F0502020204030204" pitchFamily="34" charset="0"/>
              </a:rPr>
              <a:t>—</a:t>
            </a:r>
            <a:r>
              <a:rPr lang="en-US" sz="2100" dirty="0"/>
              <a:t>Slide 2</a:t>
            </a:r>
            <a:endParaRPr sz="2100"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7E43397E-FA45-CA2C-CCE6-276CF61A2658}"/>
                  </a:ext>
                </a:extLst>
              </p:cNvPr>
              <p:cNvSpPr>
                <a:spLocks noGrp="1"/>
              </p:cNvSpPr>
              <p:nvPr>
                <p:ph type="body" sz="quarter" idx="10"/>
              </p:nvPr>
            </p:nvSpPr>
            <p:spPr/>
            <p:txBody>
              <a:bodyPr>
                <a:normAutofit/>
              </a:bodyPr>
              <a:lstStyle/>
              <a:p>
                <a:r>
                  <a:rPr sz="2600" b="1" dirty="0"/>
                  <a:t>Solution</a:t>
                </a:r>
              </a:p>
              <a:p>
                <a:pPr marL="627063" indent="-627063">
                  <a:defRPr sz="2800"/>
                </a:pPr>
                <a:r>
                  <a:rPr lang="en-US" sz="2600" dirty="0"/>
                  <a:t>a.	</a:t>
                </a:r>
                <a:r>
                  <a:rPr sz="2600" dirty="0"/>
                  <a:t>​Let</a:t>
                </a:r>
                <a:r>
                  <a:rPr lang="en-US" sz="2600" dirty="0"/>
                  <a:t> </a:t>
                </a:r>
                <a:r>
                  <a:rPr lang="en-US" sz="2600" i="1" dirty="0"/>
                  <a:t>X</a:t>
                </a:r>
                <a:r>
                  <a:rPr lang="en-US" sz="2600" dirty="0"/>
                  <a:t> = </a:t>
                </a:r>
                <a:r>
                  <a:rPr sz="2600" dirty="0"/>
                  <a:t>the number of minutes a passenger waits for the bus. The probability of a random variable is given by the area under the probability density function. For the uniform distribution, the probability is simply calculated using the formula for the area of a rectangle.</a:t>
                </a:r>
              </a:p>
              <a:p>
                <a:pPr algn="ctr">
                  <a:defRPr sz="2800"/>
                </a:pPr>
                <a:r>
                  <a:rPr sz="2600" dirty="0"/>
                  <a:t>​</a:t>
                </a:r>
                <a:r>
                  <a:rPr lang="en-US" sz="2600" dirty="0"/>
                  <a:t>Area = Width </a:t>
                </a:r>
                <a14:m>
                  <m:oMath xmlns:m="http://schemas.openxmlformats.org/officeDocument/2006/math">
                    <m:r>
                      <a:rPr lang="en-IN" sz="2600">
                        <a:latin typeface="Cambria Math" panose="02040503050406030204" pitchFamily="18" charset="0"/>
                      </a:rPr>
                      <m:t>⋅</m:t>
                    </m:r>
                  </m:oMath>
                </a14:m>
                <a:r>
                  <a:rPr lang="en-US" sz="2600" dirty="0"/>
                  <a:t> Height</a:t>
                </a:r>
                <a:endParaRPr sz="2600" dirty="0"/>
              </a:p>
              <a:p>
                <a:pPr>
                  <a:defRPr sz="2800"/>
                </a:pPr>
                <a:r>
                  <a:rPr sz="2600" dirty="0"/>
                  <a:t>​According to the uniform probability density function</a:t>
                </a:r>
              </a:p>
            </p:txBody>
          </p:sp>
        </mc:Choice>
        <mc:Fallback xmlns="">
          <p:sp>
            <p:nvSpPr>
              <p:cNvPr id="3" name="Text Placeholder 2">
                <a:extLst>
                  <a:ext uri="{FF2B5EF4-FFF2-40B4-BE49-F238E27FC236}">
                    <a16:creationId xmlns:a16="http://schemas.microsoft.com/office/drawing/2014/main" id="{7E43397E-FA45-CA2C-CCE6-276CF61A2658}"/>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333" t="-982" r="-444"/>
                </a:stretch>
              </a:blipFill>
            </p:spPr>
            <p:txBody>
              <a:bodyPr/>
              <a:lstStyle/>
              <a:p>
                <a:r>
                  <a:rPr lang="en-IN">
                    <a:noFill/>
                  </a:rPr>
                  <a:t> </a:t>
                </a:r>
              </a:p>
            </p:txBody>
          </p:sp>
        </mc:Fallback>
      </mc:AlternateContent>
      <p:pic>
        <p:nvPicPr>
          <p:cNvPr id="7" name="Picture 6" descr="f of x equals 1 divided by denominator b minus a. Therefore,">
            <a:extLst>
              <a:ext uri="{FF2B5EF4-FFF2-40B4-BE49-F238E27FC236}">
                <a16:creationId xmlns:a16="http://schemas.microsoft.com/office/drawing/2014/main" id="{9F7E0C88-A1C5-85AF-966C-B791F89DD728}"/>
              </a:ext>
            </a:extLst>
          </p:cNvPr>
          <p:cNvPicPr>
            <a:picLocks noChangeAspect="1"/>
          </p:cNvPicPr>
          <p:nvPr/>
        </p:nvPicPr>
        <p:blipFill>
          <a:blip r:embed="rId3"/>
          <a:stretch>
            <a:fillRect/>
          </a:stretch>
        </p:blipFill>
        <p:spPr>
          <a:xfrm>
            <a:off x="488576" y="4845775"/>
            <a:ext cx="2897350" cy="720000"/>
          </a:xfrm>
          <a:prstGeom prst="rect">
            <a:avLst/>
          </a:prstGeom>
        </p:spPr>
      </p:pic>
      <p:pic>
        <p:nvPicPr>
          <p:cNvPr id="9" name="Picture 8" descr="Height equals 1 divided by denominator b minus a equals 1 divided by denominator 15 minus 1 equals 1 divided by 14.">
            <a:extLst>
              <a:ext uri="{FF2B5EF4-FFF2-40B4-BE49-F238E27FC236}">
                <a16:creationId xmlns:a16="http://schemas.microsoft.com/office/drawing/2014/main" id="{B60A7193-16AF-F314-CBAB-70A213441B4F}"/>
              </a:ext>
            </a:extLst>
          </p:cNvPr>
          <p:cNvPicPr>
            <a:picLocks noChangeAspect="1"/>
          </p:cNvPicPr>
          <p:nvPr/>
        </p:nvPicPr>
        <p:blipFill>
          <a:blip r:embed="rId4"/>
          <a:stretch>
            <a:fillRect/>
          </a:stretch>
        </p:blipFill>
        <p:spPr>
          <a:xfrm>
            <a:off x="2895600" y="5205777"/>
            <a:ext cx="3762375" cy="790575"/>
          </a:xfrm>
          <a:prstGeom prst="rect">
            <a:avLst/>
          </a:prstGeom>
        </p:spPr>
      </p:pic>
    </p:spTree>
    <p:extLst>
      <p:ext uri="{BB962C8B-B14F-4D97-AF65-F5344CB8AC3E}">
        <p14:creationId xmlns:p14="http://schemas.microsoft.com/office/powerpoint/2010/main" val="1320786090"/>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12AEFA7-A8EB-4A93-948C-E748CC3BE11C}"/>
</file>

<file path=customXml/itemProps2.xml><?xml version="1.0" encoding="utf-8"?>
<ds:datastoreItem xmlns:ds="http://schemas.openxmlformats.org/officeDocument/2006/customXml" ds:itemID="{472D34BF-5FC8-4031-8E54-E9AB23B7464E}"/>
</file>

<file path=customXml/itemProps3.xml><?xml version="1.0" encoding="utf-8"?>
<ds:datastoreItem xmlns:ds="http://schemas.openxmlformats.org/officeDocument/2006/customXml" ds:itemID="{953892C7-6153-4784-A568-9F324B7109F3}"/>
</file>

<file path=docProps/app.xml><?xml version="1.0" encoding="utf-8"?>
<Properties xmlns="http://schemas.openxmlformats.org/officeDocument/2006/extended-properties" xmlns:vt="http://schemas.openxmlformats.org/officeDocument/2006/docPropsVTypes">
  <TotalTime>991</TotalTime>
  <Words>906</Words>
  <Application>Microsoft Office PowerPoint</Application>
  <PresentationFormat>On-screen Show (4:3)</PresentationFormat>
  <Paragraphs>49</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Cambria Math</vt:lpstr>
      <vt:lpstr>Courier New</vt:lpstr>
      <vt:lpstr>Calibri</vt:lpstr>
      <vt:lpstr>Office Theme</vt:lpstr>
      <vt:lpstr>Section 7.1</vt:lpstr>
      <vt:lpstr>Definition: Continuous Random Variable</vt:lpstr>
      <vt:lpstr>The Uniform Distribution—Slide 1</vt:lpstr>
      <vt:lpstr>Continuous Uniform Distribution</vt:lpstr>
      <vt:lpstr>The Uniform Distribution—Slide 2</vt:lpstr>
      <vt:lpstr>Formula: Uniform Probability Density Function</vt:lpstr>
      <vt:lpstr>Uniform Probability Density Function</vt:lpstr>
      <vt:lpstr>Example 1: Calculating Probability, Expected Value, and Standard Deviation of a Continuous Uniform Probability Density Function—Slide 1</vt:lpstr>
      <vt:lpstr>Example 1: Calculating Probability, Expected Value, and Standard Deviation of a Continuous Uniform Probability Density Function—Slide 2</vt:lpstr>
      <vt:lpstr>Example 1: Calculating Probability, Expected Value, and Standard Deviation of a Continuous Uniform Probability Density Function—Slide 3</vt:lpstr>
      <vt:lpstr>Example 1: Calculating Probability, Expected Value, and Standard Deviation of a Continuous Uniform Probability Density Function—Slide 4</vt:lpstr>
      <vt:lpstr>Example 1: Calculating Probability, Expected Value, and Standard Deviation of a Continuous Uniform Probability Density Function—Slide 5</vt:lpstr>
      <vt:lpstr>Example 1: Calculating Probability, Expected Value, and Standard Deviation of a Continuous Uniform Probability Density Function—Slide 6</vt:lpstr>
      <vt:lpstr>What Do Data from a Uniform Random Variable Look Like?—Slide 1</vt:lpstr>
      <vt:lpstr>What Do Data from a Uniform Random Variable Look Like?—Slide 2</vt:lpstr>
      <vt:lpstr>What Do Data from a Uniform Random Variable Look Like?—Slide 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- 7.1 - The Uniform Distribution</dc:title>
  <dc:creator>Hawkes Learning</dc:creator>
  <cp:lastModifiedBy>Sangeetha Pallikala</cp:lastModifiedBy>
  <cp:revision>173</cp:revision>
  <dcterms:created xsi:type="dcterms:W3CDTF">2013-04-26T14:43:13Z</dcterms:created>
  <dcterms:modified xsi:type="dcterms:W3CDTF">2025-09-26T11:01:08Z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