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62" r:id="rId3"/>
    <p:sldId id="263" r:id="rId4"/>
    <p:sldId id="257" r:id="rId5"/>
    <p:sldId id="281" r:id="rId6"/>
    <p:sldId id="264" r:id="rId7"/>
    <p:sldId id="265" r:id="rId8"/>
    <p:sldId id="266" r:id="rId9"/>
    <p:sldId id="267" r:id="rId10"/>
    <p:sldId id="282" r:id="rId11"/>
    <p:sldId id="274" r:id="rId12"/>
    <p:sldId id="275" r:id="rId13"/>
    <p:sldId id="260" r:id="rId14"/>
    <p:sldId id="268" r:id="rId15"/>
    <p:sldId id="269" r:id="rId16"/>
    <p:sldId id="271" r:id="rId17"/>
    <p:sldId id="276" r:id="rId18"/>
    <p:sldId id="277" r:id="rId19"/>
    <p:sldId id="278" r:id="rId20"/>
    <p:sldId id="279" r:id="rId21"/>
    <p:sldId id="280" r:id="rId22"/>
  </p:sldIdLst>
  <p:sldSz cx="9144000" cy="6858000" type="screen4x3"/>
  <p:notesSz cx="6858000" cy="9144000"/>
  <p:embeddedFontLst>
    <p:embeddedFont>
      <p:font typeface="Cambria Math" panose="02040503050406030204" pitchFamily="18"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2" d="100"/>
          <a:sy n="102" d="100"/>
        </p:scale>
        <p:origin x="128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0080" y="1219200"/>
            <a:ext cx="7772400" cy="1600200"/>
          </a:xfrm>
        </p:spPr>
        <p:txBody>
          <a:bodyPr/>
          <a:lstStyle/>
          <a:p>
            <a:r>
              <a:rPr dirty="0"/>
              <a:t>Section 7.2</a:t>
            </a:r>
          </a:p>
        </p:txBody>
      </p:sp>
      <p:sp>
        <p:nvSpPr>
          <p:cNvPr id="2" name="Text Placeholder 1"/>
          <p:cNvSpPr>
            <a:spLocks noGrp="1"/>
          </p:cNvSpPr>
          <p:nvPr>
            <p:ph type="body" sz="quarter" idx="10"/>
          </p:nvPr>
        </p:nvSpPr>
        <p:spPr>
          <a:xfrm>
            <a:off x="533400" y="3048000"/>
            <a:ext cx="7879080" cy="2209800"/>
          </a:xfrm>
        </p:spPr>
        <p:txBody>
          <a:bodyPr/>
          <a:lstStyle/>
          <a:p>
            <a:pPr algn="ctr"/>
            <a:r>
              <a:rPr dirty="0"/>
              <a:t>The Normal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99E9D-C7D6-41EE-A6A1-5955AEEC9F74}"/>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8</a:t>
            </a:r>
            <a:endParaRPr lang="en-IN" dirty="0"/>
          </a:p>
        </p:txBody>
      </p:sp>
      <p:pic>
        <p:nvPicPr>
          <p:cNvPr id="5" name="Picture 4" descr="Normal distribution with a scale along the horizontal axis ranging from  negative 4 to 4 in increments of 1. The area under the curve between negative 3 and 3 is shaded and labeled as 0.9974.">
            <a:extLst>
              <a:ext uri="{FF2B5EF4-FFF2-40B4-BE49-F238E27FC236}">
                <a16:creationId xmlns:a16="http://schemas.microsoft.com/office/drawing/2014/main" id="{8E510C46-594B-4462-A76C-7C1D6F4B00B1}"/>
              </a:ext>
            </a:extLst>
          </p:cNvPr>
          <p:cNvPicPr>
            <a:picLocks noChangeAspect="1"/>
          </p:cNvPicPr>
          <p:nvPr/>
        </p:nvPicPr>
        <p:blipFill>
          <a:blip r:embed="rId2"/>
          <a:srcRect b="12540"/>
          <a:stretch>
            <a:fillRect/>
          </a:stretch>
        </p:blipFill>
        <p:spPr>
          <a:xfrm>
            <a:off x="1507514" y="1699933"/>
            <a:ext cx="6128971" cy="3024468"/>
          </a:xfrm>
          <a:prstGeom prst="rect">
            <a:avLst/>
          </a:prstGeom>
        </p:spPr>
      </p:pic>
      <p:sp>
        <p:nvSpPr>
          <p:cNvPr id="3" name="TextBox 2">
            <a:extLst>
              <a:ext uri="{FF2B5EF4-FFF2-40B4-BE49-F238E27FC236}">
                <a16:creationId xmlns:a16="http://schemas.microsoft.com/office/drawing/2014/main" id="{604DCA8C-550E-7136-51E0-1155931C34D2}"/>
              </a:ext>
            </a:extLst>
          </p:cNvPr>
          <p:cNvSpPr txBox="1"/>
          <p:nvPr/>
        </p:nvSpPr>
        <p:spPr>
          <a:xfrm>
            <a:off x="4267200" y="4857690"/>
            <a:ext cx="1066800" cy="400110"/>
          </a:xfrm>
          <a:prstGeom prst="rect">
            <a:avLst/>
          </a:prstGeom>
          <a:noFill/>
        </p:spPr>
        <p:txBody>
          <a:bodyPr wrap="square">
            <a:spAutoFit/>
          </a:bodyPr>
          <a:lstStyle/>
          <a:p>
            <a:r>
              <a:rPr lang="en-US" sz="2000" dirty="0"/>
              <a:t>Figure 3 </a:t>
            </a:r>
            <a:endParaRPr lang="en-IN" sz="2000" dirty="0"/>
          </a:p>
        </p:txBody>
      </p:sp>
    </p:spTree>
    <p:extLst>
      <p:ext uri="{BB962C8B-B14F-4D97-AF65-F5344CB8AC3E}">
        <p14:creationId xmlns:p14="http://schemas.microsoft.com/office/powerpoint/2010/main" val="1555320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95FD3-8FE3-4C82-A98F-E4B2B50B37B4}"/>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9</a:t>
            </a:r>
            <a:endParaRPr lang="en-IN" dirty="0"/>
          </a:p>
        </p:txBody>
      </p:sp>
      <p:sp>
        <p:nvSpPr>
          <p:cNvPr id="3" name="Text Placeholder 2">
            <a:extLst>
              <a:ext uri="{FF2B5EF4-FFF2-40B4-BE49-F238E27FC236}">
                <a16:creationId xmlns:a16="http://schemas.microsoft.com/office/drawing/2014/main" id="{C01E9A92-6902-41BC-AD23-CA2CB7E57D80}"/>
              </a:ext>
            </a:extLst>
          </p:cNvPr>
          <p:cNvSpPr>
            <a:spLocks noGrp="1"/>
          </p:cNvSpPr>
          <p:nvPr>
            <p:ph type="body" sz="quarter" idx="10"/>
          </p:nvPr>
        </p:nvSpPr>
        <p:spPr/>
        <p:txBody>
          <a:bodyPr/>
          <a:lstStyle/>
          <a:p>
            <a:r>
              <a:rPr lang="en-US" dirty="0"/>
              <a:t>Although a normal distribution has a bell shape, a bell shape does not imply a normal distribution. A number of non-normal distributions with bell shapes will be introduced in later chapters. In fact the word </a:t>
            </a:r>
            <a:r>
              <a:rPr lang="en-US" i="1" dirty="0"/>
              <a:t>normal </a:t>
            </a:r>
            <a:r>
              <a:rPr lang="en-US" dirty="0"/>
              <a:t>can be somewhat misleading. The name suggests that the distribution is a fact of nature. It is not. However, many variables seem to possess a shape that resembles the normal distribution. </a:t>
            </a:r>
          </a:p>
        </p:txBody>
      </p:sp>
    </p:spTree>
    <p:extLst>
      <p:ext uri="{BB962C8B-B14F-4D97-AF65-F5344CB8AC3E}">
        <p14:creationId xmlns:p14="http://schemas.microsoft.com/office/powerpoint/2010/main" val="1047794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95FD3-8FE3-4C82-A98F-E4B2B50B37B4}"/>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10</a:t>
            </a:r>
            <a:endParaRPr lang="en-IN" dirty="0"/>
          </a:p>
        </p:txBody>
      </p:sp>
      <p:sp>
        <p:nvSpPr>
          <p:cNvPr id="3" name="Text Placeholder 2">
            <a:extLst>
              <a:ext uri="{FF2B5EF4-FFF2-40B4-BE49-F238E27FC236}">
                <a16:creationId xmlns:a16="http://schemas.microsoft.com/office/drawing/2014/main" id="{C01E9A92-6902-41BC-AD23-CA2CB7E57D80}"/>
              </a:ext>
            </a:extLst>
          </p:cNvPr>
          <p:cNvSpPr>
            <a:spLocks noGrp="1"/>
          </p:cNvSpPr>
          <p:nvPr>
            <p:ph type="body" sz="quarter" idx="10"/>
          </p:nvPr>
        </p:nvSpPr>
        <p:spPr/>
        <p:txBody>
          <a:bodyPr/>
          <a:lstStyle/>
          <a:p>
            <a:r>
              <a:rPr lang="en-US" dirty="0"/>
              <a:t>The normal distribution is the preeminent distribution used in the statistical theory we will examine. Many statistical inference procedures, either directly or indirectly, have been developed based on the normal distribution. These procedures usually assume that the population from which a random sample is drawn is normally distributed. </a:t>
            </a:r>
          </a:p>
          <a:p>
            <a:r>
              <a:rPr lang="en-US" dirty="0"/>
              <a:t>Like other theoretical distributions, a normal distribution is completely defined by its probability density function. </a:t>
            </a:r>
            <a:endParaRPr lang="en-IN" dirty="0"/>
          </a:p>
        </p:txBody>
      </p:sp>
    </p:spTree>
    <p:extLst>
      <p:ext uri="{BB962C8B-B14F-4D97-AF65-F5344CB8AC3E}">
        <p14:creationId xmlns:p14="http://schemas.microsoft.com/office/powerpoint/2010/main" val="4074511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Normal Probability Density Function</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The </a:t>
            </a:r>
            <a:r>
              <a:rPr sz="2800" b="1" dirty="0"/>
              <a:t>normal probability density function</a:t>
            </a:r>
            <a:r>
              <a:rPr sz="2800" dirty="0"/>
              <a:t> is given by:</a:t>
            </a:r>
          </a:p>
        </p:txBody>
      </p:sp>
      <p:pic>
        <p:nvPicPr>
          <p:cNvPr id="6" name="Picture 5" descr="f of x equals open fraction 1 divided by sigma times square root of 2 pi close fraction times e to the power of minus open fraction open parentheses x minus mu close parentheses squared divided by 2 times sigma squared">
            <a:extLst>
              <a:ext uri="{FF2B5EF4-FFF2-40B4-BE49-F238E27FC236}">
                <a16:creationId xmlns:a16="http://schemas.microsoft.com/office/drawing/2014/main" id="{7357AD76-FD46-BA0C-D52D-2477810E6563}"/>
              </a:ext>
            </a:extLst>
          </p:cNvPr>
          <p:cNvPicPr>
            <a:picLocks noChangeAspect="1"/>
          </p:cNvPicPr>
          <p:nvPr/>
        </p:nvPicPr>
        <p:blipFill>
          <a:blip r:embed="rId2"/>
          <a:stretch>
            <a:fillRect/>
          </a:stretch>
        </p:blipFill>
        <p:spPr>
          <a:xfrm>
            <a:off x="2787967" y="1905000"/>
            <a:ext cx="3568065" cy="129747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DC8D7-8F24-40C9-BC88-1FD91257B531}"/>
              </a:ext>
            </a:extLst>
          </p:cNvPr>
          <p:cNvSpPr>
            <a:spLocks noGrp="1"/>
          </p:cNvSpPr>
          <p:nvPr>
            <p:ph type="title"/>
          </p:nvPr>
        </p:nvSpPr>
        <p:spPr/>
        <p:txBody>
          <a:bodyPr/>
          <a:lstStyle/>
          <a:p>
            <a:r>
              <a:rPr lang="en-IN" dirty="0"/>
              <a:t>Normal Probability Density Function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lang="en-IN" dirty="0"/>
          </a:p>
        </p:txBody>
      </p:sp>
      <p:sp>
        <p:nvSpPr>
          <p:cNvPr id="3" name="Text Placeholder 2">
            <a:extLst>
              <a:ext uri="{FF2B5EF4-FFF2-40B4-BE49-F238E27FC236}">
                <a16:creationId xmlns:a16="http://schemas.microsoft.com/office/drawing/2014/main" id="{772E45AE-1261-48D5-9B2C-1A7260773938}"/>
              </a:ext>
            </a:extLst>
          </p:cNvPr>
          <p:cNvSpPr>
            <a:spLocks noGrp="1"/>
          </p:cNvSpPr>
          <p:nvPr>
            <p:ph type="body" sz="quarter" idx="10"/>
          </p:nvPr>
        </p:nvSpPr>
        <p:spPr/>
        <p:txBody>
          <a:bodyPr/>
          <a:lstStyle/>
          <a:p>
            <a:r>
              <a:rPr lang="en-US" dirty="0"/>
              <a:t>At first glance, this function does not look very normal! The distribution has two parameters, </a:t>
            </a:r>
            <a:r>
              <a:rPr lang="en-US" i="1" dirty="0"/>
              <a:t>m</a:t>
            </a:r>
            <a:r>
              <a:rPr lang="en-US" dirty="0"/>
              <a:t> and </a:t>
            </a:r>
            <a:r>
              <a:rPr lang="en-US" i="1" dirty="0"/>
              <a:t>s</a:t>
            </a:r>
            <a:r>
              <a:rPr lang="en-US" dirty="0"/>
              <a:t>, which are the mean and standard deviation, respectively. The mean defines the location, and the standard deviation determines the dispersion. Figure 4 illustrates three normal distributions with identical standard deviations. The only difference in the distributions is the central location, the mean.</a:t>
            </a:r>
            <a:endParaRPr lang="en-IN" dirty="0"/>
          </a:p>
        </p:txBody>
      </p:sp>
    </p:spTree>
    <p:extLst>
      <p:ext uri="{BB962C8B-B14F-4D97-AF65-F5344CB8AC3E}">
        <p14:creationId xmlns:p14="http://schemas.microsoft.com/office/powerpoint/2010/main" val="165812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DC8D7-8F24-40C9-BC88-1FD91257B531}"/>
              </a:ext>
            </a:extLst>
          </p:cNvPr>
          <p:cNvSpPr>
            <a:spLocks noGrp="1"/>
          </p:cNvSpPr>
          <p:nvPr>
            <p:ph type="title"/>
          </p:nvPr>
        </p:nvSpPr>
        <p:spPr/>
        <p:txBody>
          <a:bodyPr/>
          <a:lstStyle/>
          <a:p>
            <a:r>
              <a:rPr lang="en-IN" dirty="0"/>
              <a:t>Normal Probability Density Function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lang="en-IN" dirty="0"/>
          </a:p>
        </p:txBody>
      </p:sp>
      <p:sp>
        <p:nvSpPr>
          <p:cNvPr id="3" name="Text Placeholder 2">
            <a:extLst>
              <a:ext uri="{FF2B5EF4-FFF2-40B4-BE49-F238E27FC236}">
                <a16:creationId xmlns:a16="http://schemas.microsoft.com/office/drawing/2014/main" id="{772E45AE-1261-48D5-9B2C-1A7260773938}"/>
              </a:ext>
              <a:ext uri="{C183D7F6-B498-43B3-948B-1728B52AA6E4}">
                <adec:decorative xmlns:adec="http://schemas.microsoft.com/office/drawing/2017/decorative" val="1"/>
              </a:ext>
            </a:extLst>
          </p:cNvPr>
          <p:cNvSpPr>
            <a:spLocks noGrp="1"/>
          </p:cNvSpPr>
          <p:nvPr>
            <p:ph type="body" sz="quarter" idx="10"/>
          </p:nvPr>
        </p:nvSpPr>
        <p:spPr/>
        <p:txBody>
          <a:bodyPr/>
          <a:lstStyle/>
          <a:p>
            <a:r>
              <a:rPr lang="en-IN" dirty="0"/>
              <a:t> </a:t>
            </a:r>
          </a:p>
        </p:txBody>
      </p:sp>
      <p:pic>
        <p:nvPicPr>
          <p:cNvPr id="8" name="Picture 7" descr="Three normal distributions with identical standard deviations but with means of 0, 9, and 24 as you move from left to right on the graph.">
            <a:extLst>
              <a:ext uri="{FF2B5EF4-FFF2-40B4-BE49-F238E27FC236}">
                <a16:creationId xmlns:a16="http://schemas.microsoft.com/office/drawing/2014/main" id="{B2C00CDF-3620-4B57-9C39-21E9CE5ED29E}"/>
              </a:ext>
            </a:extLst>
          </p:cNvPr>
          <p:cNvPicPr>
            <a:picLocks noChangeAspect="1"/>
          </p:cNvPicPr>
          <p:nvPr/>
        </p:nvPicPr>
        <p:blipFill>
          <a:blip r:embed="rId2"/>
          <a:srcRect b="12270"/>
          <a:stretch>
            <a:fillRect/>
          </a:stretch>
        </p:blipFill>
        <p:spPr>
          <a:xfrm>
            <a:off x="571499" y="1553172"/>
            <a:ext cx="8001001" cy="3704628"/>
          </a:xfrm>
          <a:prstGeom prst="rect">
            <a:avLst/>
          </a:prstGeom>
        </p:spPr>
      </p:pic>
      <p:sp>
        <p:nvSpPr>
          <p:cNvPr id="4" name="TextBox 3">
            <a:extLst>
              <a:ext uri="{FF2B5EF4-FFF2-40B4-BE49-F238E27FC236}">
                <a16:creationId xmlns:a16="http://schemas.microsoft.com/office/drawing/2014/main" id="{58A50443-0BEF-DB8B-4DE9-2DAC4EE84A74}"/>
              </a:ext>
            </a:extLst>
          </p:cNvPr>
          <p:cNvSpPr txBox="1"/>
          <p:nvPr/>
        </p:nvSpPr>
        <p:spPr>
          <a:xfrm>
            <a:off x="4267200" y="5238690"/>
            <a:ext cx="1066800" cy="400110"/>
          </a:xfrm>
          <a:prstGeom prst="rect">
            <a:avLst/>
          </a:prstGeom>
          <a:noFill/>
        </p:spPr>
        <p:txBody>
          <a:bodyPr wrap="square">
            <a:spAutoFit/>
          </a:bodyPr>
          <a:lstStyle/>
          <a:p>
            <a:r>
              <a:rPr lang="en-US" sz="2000" dirty="0"/>
              <a:t>Figure 4 </a:t>
            </a:r>
            <a:endParaRPr lang="en-IN" sz="2000" dirty="0"/>
          </a:p>
        </p:txBody>
      </p:sp>
    </p:spTree>
    <p:extLst>
      <p:ext uri="{BB962C8B-B14F-4D97-AF65-F5344CB8AC3E}">
        <p14:creationId xmlns:p14="http://schemas.microsoft.com/office/powerpoint/2010/main" val="3704408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DC8D7-8F24-40C9-BC88-1FD91257B531}"/>
              </a:ext>
            </a:extLst>
          </p:cNvPr>
          <p:cNvSpPr>
            <a:spLocks noGrp="1"/>
          </p:cNvSpPr>
          <p:nvPr>
            <p:ph type="title"/>
          </p:nvPr>
        </p:nvSpPr>
        <p:spPr/>
        <p:txBody>
          <a:bodyPr/>
          <a:lstStyle/>
          <a:p>
            <a:r>
              <a:rPr lang="en-IN" dirty="0"/>
              <a:t>Normal Probability Density Function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lang="en-IN" dirty="0"/>
          </a:p>
        </p:txBody>
      </p:sp>
      <p:sp>
        <p:nvSpPr>
          <p:cNvPr id="3" name="Text Placeholder 2">
            <a:extLst>
              <a:ext uri="{FF2B5EF4-FFF2-40B4-BE49-F238E27FC236}">
                <a16:creationId xmlns:a16="http://schemas.microsoft.com/office/drawing/2014/main" id="{772E45AE-1261-48D5-9B2C-1A7260773938}"/>
              </a:ext>
            </a:extLst>
          </p:cNvPr>
          <p:cNvSpPr>
            <a:spLocks noGrp="1"/>
          </p:cNvSpPr>
          <p:nvPr>
            <p:ph type="body" sz="quarter" idx="10"/>
          </p:nvPr>
        </p:nvSpPr>
        <p:spPr/>
        <p:txBody>
          <a:bodyPr/>
          <a:lstStyle/>
          <a:p>
            <a:r>
              <a:rPr lang="en-US" dirty="0"/>
              <a:t>In Figure 5, there are two distributions with identical means, but with different standard deviations. Changing the standard deviation parameter can have rather significant effects on the shape of the distribution.</a:t>
            </a:r>
            <a:endParaRPr lang="en-IN" dirty="0"/>
          </a:p>
        </p:txBody>
      </p:sp>
      <p:pic>
        <p:nvPicPr>
          <p:cNvPr id="5" name="Picture 4" descr="Two normal distributions with identical means but with standard deviations of 1 and 2. The graph of the normal distribution with sigma equals 2 is compressed vertically and has a higher probability of values beyond 2 and negative 2.">
            <a:extLst>
              <a:ext uri="{FF2B5EF4-FFF2-40B4-BE49-F238E27FC236}">
                <a16:creationId xmlns:a16="http://schemas.microsoft.com/office/drawing/2014/main" id="{E8BCFC46-FB0D-4EDD-B55F-B5D7F4607D03}"/>
              </a:ext>
            </a:extLst>
          </p:cNvPr>
          <p:cNvPicPr>
            <a:picLocks noChangeAspect="1"/>
          </p:cNvPicPr>
          <p:nvPr/>
        </p:nvPicPr>
        <p:blipFill>
          <a:blip r:embed="rId2"/>
          <a:srcRect b="8354"/>
          <a:stretch>
            <a:fillRect/>
          </a:stretch>
        </p:blipFill>
        <p:spPr>
          <a:xfrm>
            <a:off x="1674000" y="3200400"/>
            <a:ext cx="5796000" cy="2303475"/>
          </a:xfrm>
          <a:prstGeom prst="rect">
            <a:avLst/>
          </a:prstGeom>
        </p:spPr>
      </p:pic>
      <p:sp>
        <p:nvSpPr>
          <p:cNvPr id="4" name="TextBox 3">
            <a:extLst>
              <a:ext uri="{FF2B5EF4-FFF2-40B4-BE49-F238E27FC236}">
                <a16:creationId xmlns:a16="http://schemas.microsoft.com/office/drawing/2014/main" id="{8B48B197-3FA0-FFAD-DB74-45124DEC032F}"/>
              </a:ext>
            </a:extLst>
          </p:cNvPr>
          <p:cNvSpPr txBox="1"/>
          <p:nvPr/>
        </p:nvSpPr>
        <p:spPr>
          <a:xfrm>
            <a:off x="4038600" y="5503875"/>
            <a:ext cx="1066800" cy="400110"/>
          </a:xfrm>
          <a:prstGeom prst="rect">
            <a:avLst/>
          </a:prstGeom>
          <a:noFill/>
        </p:spPr>
        <p:txBody>
          <a:bodyPr wrap="square">
            <a:spAutoFit/>
          </a:bodyPr>
          <a:lstStyle/>
          <a:p>
            <a:r>
              <a:rPr lang="en-US" sz="2000" dirty="0"/>
              <a:t>Figure 5 </a:t>
            </a:r>
            <a:endParaRPr lang="en-IN" sz="2000" dirty="0"/>
          </a:p>
        </p:txBody>
      </p:sp>
    </p:spTree>
    <p:extLst>
      <p:ext uri="{BB962C8B-B14F-4D97-AF65-F5344CB8AC3E}">
        <p14:creationId xmlns:p14="http://schemas.microsoft.com/office/powerpoint/2010/main" val="2107201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1660F-0EC5-4518-809F-24FD12C2D299}"/>
              </a:ext>
            </a:extLst>
          </p:cNvPr>
          <p:cNvSpPr>
            <a:spLocks noGrp="1"/>
          </p:cNvSpPr>
          <p:nvPr>
            <p:ph type="title"/>
          </p:nvPr>
        </p:nvSpPr>
        <p:spPr/>
        <p:txBody>
          <a:bodyPr/>
          <a:lstStyle/>
          <a:p>
            <a:r>
              <a:rPr lang="en-US" dirty="0"/>
              <a:t>Looking at Data from Normal </a:t>
            </a:r>
            <a:br>
              <a:rPr lang="en-US" dirty="0"/>
            </a:br>
            <a:r>
              <a:rPr lang="en-US" dirty="0"/>
              <a:t>Distributions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lang="en-IN" dirty="0"/>
          </a:p>
        </p:txBody>
      </p:sp>
      <p:sp>
        <p:nvSpPr>
          <p:cNvPr id="3" name="Text Placeholder 2">
            <a:extLst>
              <a:ext uri="{FF2B5EF4-FFF2-40B4-BE49-F238E27FC236}">
                <a16:creationId xmlns:a16="http://schemas.microsoft.com/office/drawing/2014/main" id="{E887362C-FECD-4680-9EF7-9452C8EA08F3}"/>
              </a:ext>
            </a:extLst>
          </p:cNvPr>
          <p:cNvSpPr>
            <a:spLocks noGrp="1"/>
          </p:cNvSpPr>
          <p:nvPr>
            <p:ph type="body" sz="quarter" idx="10"/>
          </p:nvPr>
        </p:nvSpPr>
        <p:spPr/>
        <p:txBody>
          <a:bodyPr/>
          <a:lstStyle/>
          <a:p>
            <a:r>
              <a:rPr lang="en-US" dirty="0"/>
              <a:t>The normal distribution is a theoretical construct with a bell shape. Therefore, it would not be unreasonable to expect data drawn from a normal population to exhibit the bell-shaped characteristic. In two small samples taken from a normal population, shown in Figures 6 and 7, the data do show a faint resemblance of a bell shape. But as you can see, the shapes of the histograms developed from these small samples are somewhat unpredictable, even though the bell-shaped pattern is to some extent apparent.</a:t>
            </a:r>
            <a:endParaRPr lang="en-IN" dirty="0"/>
          </a:p>
        </p:txBody>
      </p:sp>
    </p:spTree>
    <p:extLst>
      <p:ext uri="{BB962C8B-B14F-4D97-AF65-F5344CB8AC3E}">
        <p14:creationId xmlns:p14="http://schemas.microsoft.com/office/powerpoint/2010/main" val="1681464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1660F-0EC5-4518-809F-24FD12C2D299}"/>
              </a:ext>
            </a:extLst>
          </p:cNvPr>
          <p:cNvSpPr>
            <a:spLocks noGrp="1"/>
          </p:cNvSpPr>
          <p:nvPr>
            <p:ph type="title"/>
          </p:nvPr>
        </p:nvSpPr>
        <p:spPr/>
        <p:txBody>
          <a:bodyPr/>
          <a:lstStyle/>
          <a:p>
            <a:r>
              <a:rPr lang="en-US" dirty="0"/>
              <a:t>Looking at Data from Normal Distributions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lang="en-IN" dirty="0"/>
          </a:p>
        </p:txBody>
      </p:sp>
      <p:pic>
        <p:nvPicPr>
          <p:cNvPr id="5" name="Picture 4" descr="Histogram titled &quot;Sample 1: Histogram of a Small Sample from a Normal Population (n = 25)&quot;. The class endpoints ranging from 10 to 110 in increments of 10. The corresponding frequencies of the bars from left to right are  2, 5, 4, 2, 2, 2, 2, 3, 1, and 2.">
            <a:extLst>
              <a:ext uri="{FF2B5EF4-FFF2-40B4-BE49-F238E27FC236}">
                <a16:creationId xmlns:a16="http://schemas.microsoft.com/office/drawing/2014/main" id="{33A59007-C168-4DE3-938E-37AEDFC3AA8B}"/>
              </a:ext>
            </a:extLst>
          </p:cNvPr>
          <p:cNvPicPr>
            <a:picLocks noChangeAspect="1"/>
          </p:cNvPicPr>
          <p:nvPr/>
        </p:nvPicPr>
        <p:blipFill>
          <a:blip r:embed="rId2"/>
          <a:srcRect b="8925"/>
          <a:stretch>
            <a:fillRect/>
          </a:stretch>
        </p:blipFill>
        <p:spPr>
          <a:xfrm>
            <a:off x="1475942" y="1461813"/>
            <a:ext cx="6296457" cy="3643587"/>
          </a:xfrm>
          <a:prstGeom prst="rect">
            <a:avLst/>
          </a:prstGeom>
        </p:spPr>
      </p:pic>
      <p:sp>
        <p:nvSpPr>
          <p:cNvPr id="3" name="TextBox 2">
            <a:extLst>
              <a:ext uri="{FF2B5EF4-FFF2-40B4-BE49-F238E27FC236}">
                <a16:creationId xmlns:a16="http://schemas.microsoft.com/office/drawing/2014/main" id="{516057C7-7C74-2049-37F9-6CFADA59B294}"/>
              </a:ext>
            </a:extLst>
          </p:cNvPr>
          <p:cNvSpPr txBox="1"/>
          <p:nvPr/>
        </p:nvSpPr>
        <p:spPr>
          <a:xfrm>
            <a:off x="4267200" y="5162490"/>
            <a:ext cx="1066800" cy="400110"/>
          </a:xfrm>
          <a:prstGeom prst="rect">
            <a:avLst/>
          </a:prstGeom>
          <a:noFill/>
        </p:spPr>
        <p:txBody>
          <a:bodyPr wrap="square">
            <a:spAutoFit/>
          </a:bodyPr>
          <a:lstStyle/>
          <a:p>
            <a:r>
              <a:rPr lang="en-US" sz="2000" dirty="0"/>
              <a:t>Figure 6 </a:t>
            </a:r>
            <a:endParaRPr lang="en-IN" sz="2000" dirty="0"/>
          </a:p>
        </p:txBody>
      </p:sp>
    </p:spTree>
    <p:extLst>
      <p:ext uri="{BB962C8B-B14F-4D97-AF65-F5344CB8AC3E}">
        <p14:creationId xmlns:p14="http://schemas.microsoft.com/office/powerpoint/2010/main" val="2858592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1660F-0EC5-4518-809F-24FD12C2D299}"/>
              </a:ext>
            </a:extLst>
          </p:cNvPr>
          <p:cNvSpPr>
            <a:spLocks noGrp="1"/>
          </p:cNvSpPr>
          <p:nvPr>
            <p:ph type="title"/>
          </p:nvPr>
        </p:nvSpPr>
        <p:spPr/>
        <p:txBody>
          <a:bodyPr/>
          <a:lstStyle/>
          <a:p>
            <a:r>
              <a:rPr lang="en-US" dirty="0"/>
              <a:t>Looking at Data from Normal Distributions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lang="en-IN" dirty="0"/>
          </a:p>
        </p:txBody>
      </p:sp>
      <p:pic>
        <p:nvPicPr>
          <p:cNvPr id="7" name="Picture 6" descr="Histogram titled &quot;Sample 2: Histogram of a Small Sample from a Normal Population (n = 25)&quot;. The class endpoints ranging from 10 to 90 in increments of 10. The corresponding frequencies of the bars from left to right are  1, 2, 3, 7, 4, 4, 3, and 1.">
            <a:extLst>
              <a:ext uri="{FF2B5EF4-FFF2-40B4-BE49-F238E27FC236}">
                <a16:creationId xmlns:a16="http://schemas.microsoft.com/office/drawing/2014/main" id="{DEE3EAC9-1F6E-4590-BAD7-C78DA41708D2}"/>
              </a:ext>
            </a:extLst>
          </p:cNvPr>
          <p:cNvPicPr>
            <a:picLocks noChangeAspect="1"/>
          </p:cNvPicPr>
          <p:nvPr/>
        </p:nvPicPr>
        <p:blipFill>
          <a:blip r:embed="rId2"/>
          <a:srcRect b="8728"/>
          <a:stretch>
            <a:fillRect/>
          </a:stretch>
        </p:blipFill>
        <p:spPr>
          <a:xfrm>
            <a:off x="1847470" y="1490392"/>
            <a:ext cx="5449060" cy="3538808"/>
          </a:xfrm>
          <a:prstGeom prst="rect">
            <a:avLst/>
          </a:prstGeom>
        </p:spPr>
      </p:pic>
      <p:sp>
        <p:nvSpPr>
          <p:cNvPr id="3" name="TextBox 2">
            <a:extLst>
              <a:ext uri="{FF2B5EF4-FFF2-40B4-BE49-F238E27FC236}">
                <a16:creationId xmlns:a16="http://schemas.microsoft.com/office/drawing/2014/main" id="{6F05D66D-5197-F843-8197-8CEAF8162C7D}"/>
              </a:ext>
            </a:extLst>
          </p:cNvPr>
          <p:cNvSpPr txBox="1"/>
          <p:nvPr/>
        </p:nvSpPr>
        <p:spPr>
          <a:xfrm>
            <a:off x="4267200" y="5010090"/>
            <a:ext cx="1066800" cy="400110"/>
          </a:xfrm>
          <a:prstGeom prst="rect">
            <a:avLst/>
          </a:prstGeom>
          <a:noFill/>
        </p:spPr>
        <p:txBody>
          <a:bodyPr wrap="square">
            <a:spAutoFit/>
          </a:bodyPr>
          <a:lstStyle/>
          <a:p>
            <a:r>
              <a:rPr lang="en-US" sz="2000" dirty="0"/>
              <a:t>Figure 7 </a:t>
            </a:r>
            <a:endParaRPr lang="en-IN" sz="2000" dirty="0"/>
          </a:p>
        </p:txBody>
      </p:sp>
    </p:spTree>
    <p:extLst>
      <p:ext uri="{BB962C8B-B14F-4D97-AF65-F5344CB8AC3E}">
        <p14:creationId xmlns:p14="http://schemas.microsoft.com/office/powerpoint/2010/main" val="315096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412E0-146B-43FF-AFA3-E4FF43BE43EE}"/>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lang="en-IN" dirty="0"/>
          </a:p>
        </p:txBody>
      </p:sp>
      <p:sp>
        <p:nvSpPr>
          <p:cNvPr id="3" name="Text Placeholder 2">
            <a:extLst>
              <a:ext uri="{FF2B5EF4-FFF2-40B4-BE49-F238E27FC236}">
                <a16:creationId xmlns:a16="http://schemas.microsoft.com/office/drawing/2014/main" id="{343B4D1A-B6F2-4FD5-9AAC-52B0ADAB4864}"/>
              </a:ext>
            </a:extLst>
          </p:cNvPr>
          <p:cNvSpPr>
            <a:spLocks noGrp="1"/>
          </p:cNvSpPr>
          <p:nvPr>
            <p:ph type="body" sz="quarter" idx="10"/>
          </p:nvPr>
        </p:nvSpPr>
        <p:spPr/>
        <p:txBody>
          <a:bodyPr/>
          <a:lstStyle/>
          <a:p>
            <a:r>
              <a:rPr lang="en-US" dirty="0"/>
              <a:t>The </a:t>
            </a:r>
            <a:r>
              <a:rPr lang="en-US" b="1" dirty="0"/>
              <a:t>normal distribution</a:t>
            </a:r>
            <a:r>
              <a:rPr lang="en-US" dirty="0"/>
              <a:t>, originally called the Gaussian distribution, was named after Karl Gauss who published a work in 1833 describing the mathematical definition of the distribution. Gauss developed this distribution to describe the error in predicting the orbits of planets. Normal distributions are all bell-shaped, but the bells come in various shapes and sizes. </a:t>
            </a:r>
          </a:p>
          <a:p>
            <a:r>
              <a:rPr lang="en-US" dirty="0"/>
              <a:t>Since all normal distributions are symmetric, the mean, median, and mode are all equal.</a:t>
            </a:r>
            <a:endParaRPr lang="en-IN" dirty="0"/>
          </a:p>
        </p:txBody>
      </p:sp>
    </p:spTree>
    <p:extLst>
      <p:ext uri="{BB962C8B-B14F-4D97-AF65-F5344CB8AC3E}">
        <p14:creationId xmlns:p14="http://schemas.microsoft.com/office/powerpoint/2010/main" val="2736260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1660F-0EC5-4518-809F-24FD12C2D299}"/>
              </a:ext>
            </a:extLst>
          </p:cNvPr>
          <p:cNvSpPr>
            <a:spLocks noGrp="1"/>
          </p:cNvSpPr>
          <p:nvPr>
            <p:ph type="title"/>
          </p:nvPr>
        </p:nvSpPr>
        <p:spPr/>
        <p:txBody>
          <a:bodyPr/>
          <a:lstStyle/>
          <a:p>
            <a:r>
              <a:rPr lang="en-US" dirty="0"/>
              <a:t>Looking at Data from Normal Distributions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lang="en-IN" dirty="0"/>
          </a:p>
        </p:txBody>
      </p:sp>
      <p:sp>
        <p:nvSpPr>
          <p:cNvPr id="5" name="TextBox 4">
            <a:extLst>
              <a:ext uri="{FF2B5EF4-FFF2-40B4-BE49-F238E27FC236}">
                <a16:creationId xmlns:a16="http://schemas.microsoft.com/office/drawing/2014/main" id="{AB9968A8-0F8E-4326-B515-8665E3581EBD}"/>
              </a:ext>
            </a:extLst>
          </p:cNvPr>
          <p:cNvSpPr txBox="1"/>
          <p:nvPr/>
        </p:nvSpPr>
        <p:spPr>
          <a:xfrm>
            <a:off x="457200" y="1143001"/>
            <a:ext cx="8229600" cy="1200329"/>
          </a:xfrm>
          <a:prstGeom prst="rect">
            <a:avLst/>
          </a:prstGeom>
          <a:noFill/>
        </p:spPr>
        <p:txBody>
          <a:bodyPr wrap="square">
            <a:spAutoFit/>
          </a:bodyPr>
          <a:lstStyle/>
          <a:p>
            <a:r>
              <a:rPr lang="en-US" sz="2400" dirty="0"/>
              <a:t>For large samples, the representation of the bell curve is usually more visible. While the large sample (</a:t>
            </a:r>
            <a:r>
              <a:rPr lang="en-US" sz="2400" i="1" dirty="0"/>
              <a:t>n</a:t>
            </a:r>
            <a:r>
              <a:rPr lang="en-US" sz="2400" dirty="0"/>
              <a:t> = 200) certainly is not a perfect bell curve, it is recognizable (see Figure 8). </a:t>
            </a:r>
            <a:endParaRPr lang="en-IN" sz="2400" dirty="0"/>
          </a:p>
        </p:txBody>
      </p:sp>
      <p:pic>
        <p:nvPicPr>
          <p:cNvPr id="6" name="Picture 5" descr="Histogram titled &quot;Histogram of a Large Sample from a Normal Population (n = 200)&quot;. The class endpoints ranging from 0 to 120 in increments of 10. The corresponding frequencies of the bars from left to right are 7, 16, 20, 23, 32, 34, 28, 18, 12, 3, 2, and 3.">
            <a:extLst>
              <a:ext uri="{FF2B5EF4-FFF2-40B4-BE49-F238E27FC236}">
                <a16:creationId xmlns:a16="http://schemas.microsoft.com/office/drawing/2014/main" id="{59830A39-F6F6-46CB-9A03-ACA6B25B6D8B}"/>
              </a:ext>
            </a:extLst>
          </p:cNvPr>
          <p:cNvPicPr>
            <a:picLocks noChangeAspect="1"/>
          </p:cNvPicPr>
          <p:nvPr/>
        </p:nvPicPr>
        <p:blipFill>
          <a:blip r:embed="rId2"/>
          <a:srcRect b="9894"/>
          <a:stretch>
            <a:fillRect/>
          </a:stretch>
        </p:blipFill>
        <p:spPr>
          <a:xfrm>
            <a:off x="1752600" y="2457045"/>
            <a:ext cx="5224873" cy="3105556"/>
          </a:xfrm>
          <a:prstGeom prst="rect">
            <a:avLst/>
          </a:prstGeom>
        </p:spPr>
      </p:pic>
      <p:sp>
        <p:nvSpPr>
          <p:cNvPr id="3" name="TextBox 2">
            <a:extLst>
              <a:ext uri="{FF2B5EF4-FFF2-40B4-BE49-F238E27FC236}">
                <a16:creationId xmlns:a16="http://schemas.microsoft.com/office/drawing/2014/main" id="{6BB8DB45-4C8C-7EDF-BF14-ED42126A692B}"/>
              </a:ext>
            </a:extLst>
          </p:cNvPr>
          <p:cNvSpPr txBox="1"/>
          <p:nvPr/>
        </p:nvSpPr>
        <p:spPr>
          <a:xfrm>
            <a:off x="4267200" y="5543490"/>
            <a:ext cx="1066800" cy="400110"/>
          </a:xfrm>
          <a:prstGeom prst="rect">
            <a:avLst/>
          </a:prstGeom>
          <a:noFill/>
        </p:spPr>
        <p:txBody>
          <a:bodyPr wrap="square">
            <a:spAutoFit/>
          </a:bodyPr>
          <a:lstStyle/>
          <a:p>
            <a:r>
              <a:rPr lang="en-US" sz="2000" dirty="0"/>
              <a:t>Figure 8 </a:t>
            </a:r>
            <a:endParaRPr lang="en-IN" sz="2000" dirty="0"/>
          </a:p>
        </p:txBody>
      </p:sp>
    </p:spTree>
    <p:extLst>
      <p:ext uri="{BB962C8B-B14F-4D97-AF65-F5344CB8AC3E}">
        <p14:creationId xmlns:p14="http://schemas.microsoft.com/office/powerpoint/2010/main" val="43181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1660F-0EC5-4518-809F-24FD12C2D299}"/>
              </a:ext>
            </a:extLst>
          </p:cNvPr>
          <p:cNvSpPr>
            <a:spLocks noGrp="1"/>
          </p:cNvSpPr>
          <p:nvPr>
            <p:ph type="title"/>
          </p:nvPr>
        </p:nvSpPr>
        <p:spPr/>
        <p:txBody>
          <a:bodyPr/>
          <a:lstStyle/>
          <a:p>
            <a:r>
              <a:rPr lang="en-US" dirty="0"/>
              <a:t>Looking at Data from Normal </a:t>
            </a:r>
            <a:br>
              <a:rPr lang="en-US" dirty="0"/>
            </a:br>
            <a:r>
              <a:rPr lang="en-US" dirty="0"/>
              <a:t>Distributions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5</a:t>
            </a:r>
            <a:endParaRPr lang="en-IN" dirty="0"/>
          </a:p>
        </p:txBody>
      </p:sp>
      <p:sp>
        <p:nvSpPr>
          <p:cNvPr id="3" name="Text Placeholder 2">
            <a:extLst>
              <a:ext uri="{FF2B5EF4-FFF2-40B4-BE49-F238E27FC236}">
                <a16:creationId xmlns:a16="http://schemas.microsoft.com/office/drawing/2014/main" id="{E887362C-FECD-4680-9EF7-9452C8EA08F3}"/>
              </a:ext>
            </a:extLst>
          </p:cNvPr>
          <p:cNvSpPr>
            <a:spLocks noGrp="1"/>
          </p:cNvSpPr>
          <p:nvPr>
            <p:ph type="body" sz="quarter" idx="10"/>
          </p:nvPr>
        </p:nvSpPr>
        <p:spPr/>
        <p:txBody>
          <a:bodyPr/>
          <a:lstStyle/>
          <a:p>
            <a:r>
              <a:rPr lang="en-US" dirty="0"/>
              <a:t>Using the probability density function to determine the probability of some interval would be complicated. Fortunately, there is an easier way. A special normal distribution, called the standard normal, can be used to determine probabilities for any normal random variable. The standard normal distribution will be discussed in Section 7.3.</a:t>
            </a:r>
            <a:endParaRPr lang="en-IN" dirty="0"/>
          </a:p>
        </p:txBody>
      </p:sp>
    </p:spTree>
    <p:extLst>
      <p:ext uri="{BB962C8B-B14F-4D97-AF65-F5344CB8AC3E}">
        <p14:creationId xmlns:p14="http://schemas.microsoft.com/office/powerpoint/2010/main" val="272196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39DD0-70DD-44E2-AC6D-D873A163C3F1}"/>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lang="en-IN" dirty="0"/>
          </a:p>
        </p:txBody>
      </p:sp>
      <p:sp>
        <p:nvSpPr>
          <p:cNvPr id="3" name="Text Placeholder 2">
            <a:extLst>
              <a:ext uri="{FF2B5EF4-FFF2-40B4-BE49-F238E27FC236}">
                <a16:creationId xmlns:a16="http://schemas.microsoft.com/office/drawing/2014/main" id="{926399B9-A1D9-47F2-863B-6776FB01E242}"/>
              </a:ext>
            </a:extLst>
          </p:cNvPr>
          <p:cNvSpPr>
            <a:spLocks noGrp="1"/>
          </p:cNvSpPr>
          <p:nvPr>
            <p:ph type="body" sz="quarter" idx="10"/>
          </p:nvPr>
        </p:nvSpPr>
        <p:spPr/>
        <p:txBody>
          <a:bodyPr/>
          <a:lstStyle/>
          <a:p>
            <a:r>
              <a:rPr lang="en-US" dirty="0"/>
              <a:t>Although normally distributed random variables can range in value from negative infinity to positive infinity, values that are a great distance from the mean rarely occur. You may recall that when we discussed box plots, these values were called outliers.</a:t>
            </a:r>
            <a:endParaRPr lang="en-IN" dirty="0"/>
          </a:p>
        </p:txBody>
      </p:sp>
    </p:spTree>
    <p:extLst>
      <p:ext uri="{BB962C8B-B14F-4D97-AF65-F5344CB8AC3E}">
        <p14:creationId xmlns:p14="http://schemas.microsoft.com/office/powerpoint/2010/main" val="2310033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Properties of the Normal Distribution</a:t>
            </a:r>
          </a:p>
        </p:txBody>
      </p:sp>
      <p:sp>
        <p:nvSpPr>
          <p:cNvPr id="3" name="Text Placeholder 2"/>
          <p:cNvSpPr>
            <a:spLocks noGrp="1"/>
          </p:cNvSpPr>
          <p:nvPr>
            <p:ph type="body" sz="quarter" idx="10"/>
          </p:nvPr>
        </p:nvSpPr>
        <p:spPr/>
        <p:txBody>
          <a:bodyPr>
            <a:normAutofit fontScale="92500" lnSpcReduction="20000"/>
          </a:bodyPr>
          <a:lstStyle/>
          <a:p>
            <a:pPr marL="361950" indent="-361950">
              <a:defRPr sz="2800"/>
            </a:pPr>
            <a:r>
              <a:rPr lang="en-US" dirty="0"/>
              <a:t>1.	</a:t>
            </a:r>
            <a:r>
              <a:rPr sz="2800" dirty="0"/>
              <a:t>The normal distribution is symmetric. That is, the curve's shape to the left of the mean is the mirror image of the curve's shape to the right of the mean.</a:t>
            </a:r>
          </a:p>
          <a:p>
            <a:pPr marL="361950" indent="-361950">
              <a:defRPr sz="2800"/>
            </a:pPr>
            <a:r>
              <a:rPr lang="en-US" sz="2800" dirty="0"/>
              <a:t>2.	</a:t>
            </a:r>
            <a:r>
              <a:rPr sz="2800" dirty="0"/>
              <a:t>The highest point on the normal curve is located at the mean, which is also the location of the median and the mode of the distribution.</a:t>
            </a:r>
          </a:p>
          <a:p>
            <a:pPr marL="361950" indent="-361950">
              <a:defRPr sz="2800"/>
            </a:pPr>
            <a:r>
              <a:rPr lang="en-US" dirty="0"/>
              <a:t>3.</a:t>
            </a:r>
            <a:r>
              <a:rPr dirty="0"/>
              <a:t>​</a:t>
            </a:r>
            <a:r>
              <a:rPr lang="en-US" dirty="0"/>
              <a:t>	</a:t>
            </a:r>
            <a:r>
              <a:rPr sz="2800" dirty="0"/>
              <a:t>The area under the curve of the normal distribution equals </a:t>
            </a:r>
            <a:r>
              <a:rPr sz="2800" dirty="0">
                <a:latin typeface="Cambria Math"/>
              </a:rPr>
              <a:t>1</a:t>
            </a:r>
            <a:r>
              <a:rPr sz="2800" dirty="0"/>
              <a:t>.</a:t>
            </a:r>
          </a:p>
          <a:p>
            <a:pPr marL="361950" indent="-361950">
              <a:defRPr sz="2800"/>
            </a:pPr>
            <a:r>
              <a:rPr lang="en-US" sz="2800" dirty="0"/>
              <a:t>4.	</a:t>
            </a:r>
            <a:r>
              <a:rPr sz="2800" dirty="0"/>
              <a:t>Due to symmetry, the area to the right of the mean equals the area to the left of the mean, and each of these areas equals </a:t>
            </a:r>
            <a:r>
              <a:rPr sz="2800" dirty="0">
                <a:latin typeface="Cambria Math"/>
              </a:rPr>
              <a:t>0.5</a:t>
            </a:r>
            <a:r>
              <a:rPr sz="2800" dirty="0"/>
              <a:t>.</a:t>
            </a:r>
          </a:p>
          <a:p>
            <a:pPr marL="361950" indent="-361950">
              <a:defRPr sz="2800"/>
            </a:pPr>
            <a:r>
              <a:rPr lang="en-US" dirty="0"/>
              <a:t>5.	</a:t>
            </a:r>
            <a:r>
              <a:rPr dirty="0"/>
              <a:t>​</a:t>
            </a:r>
            <a:r>
              <a:rPr sz="2800" dirty="0"/>
              <a:t>The shape of the normal distribution is defined by its two parameters, the mean (</a:t>
            </a:r>
            <a:r>
              <a:rPr lang="el-GR" sz="2800" dirty="0">
                <a:latin typeface="Cambria Math" panose="02040503050406030204" pitchFamily="18" charset="0"/>
                <a:ea typeface="Cambria Math" panose="02040503050406030204" pitchFamily="18" charset="0"/>
              </a:rPr>
              <a:t>μ</a:t>
            </a:r>
            <a:r>
              <a:rPr sz="2800" dirty="0"/>
              <a:t>) and the standard deviation (</a:t>
            </a:r>
            <a:r>
              <a:rPr lang="en-US" dirty="0"/>
              <a:t>σ</a:t>
            </a:r>
            <a:r>
              <a:rPr sz="28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720A4-E566-47BC-89F8-675DA333662B}"/>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p>
        </p:txBody>
      </p:sp>
      <p:sp>
        <p:nvSpPr>
          <p:cNvPr id="3" name="Text Placeholder 2">
            <a:extLst>
              <a:ext uri="{FF2B5EF4-FFF2-40B4-BE49-F238E27FC236}">
                <a16:creationId xmlns:a16="http://schemas.microsoft.com/office/drawing/2014/main" id="{481E4AC3-17A0-436E-88A6-05ABA8D53A87}"/>
              </a:ext>
            </a:extLst>
          </p:cNvPr>
          <p:cNvSpPr>
            <a:spLocks noGrp="1"/>
          </p:cNvSpPr>
          <p:nvPr>
            <p:ph type="body" sz="quarter" idx="10"/>
          </p:nvPr>
        </p:nvSpPr>
        <p:spPr/>
        <p:txBody>
          <a:bodyPr/>
          <a:lstStyle/>
          <a:p>
            <a:r>
              <a:rPr lang="en-US" dirty="0"/>
              <a:t>In Figure 1 the shaded area represents the probability of being within ±1σ of the mean. Regardless of the values of the mean and standard deviation of the normal distribution, the area under the curve and the probability of being within one standard deviation (±1σ) of the mean equals 0.6826. </a:t>
            </a:r>
          </a:p>
        </p:txBody>
      </p:sp>
    </p:spTree>
    <p:extLst>
      <p:ext uri="{BB962C8B-B14F-4D97-AF65-F5344CB8AC3E}">
        <p14:creationId xmlns:p14="http://schemas.microsoft.com/office/powerpoint/2010/main" val="1254088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45F69-7A52-4311-97F3-79B441DBD4EB}"/>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lang="en-IN" dirty="0"/>
          </a:p>
        </p:txBody>
      </p:sp>
      <p:pic>
        <p:nvPicPr>
          <p:cNvPr id="5" name="Picture 4" descr="Normal distribution with a scale along the horizontal axis ranging from  negative 4 to 4 in increments of 1.  The area under the curve between negative 1 and 1 is shaded and labeled as 0.6826.">
            <a:extLst>
              <a:ext uri="{FF2B5EF4-FFF2-40B4-BE49-F238E27FC236}">
                <a16:creationId xmlns:a16="http://schemas.microsoft.com/office/drawing/2014/main" id="{DBD969E9-5F27-4961-80BF-85326CB254D7}"/>
              </a:ext>
            </a:extLst>
          </p:cNvPr>
          <p:cNvPicPr>
            <a:picLocks noChangeAspect="1"/>
          </p:cNvPicPr>
          <p:nvPr/>
        </p:nvPicPr>
        <p:blipFill>
          <a:blip r:embed="rId2"/>
          <a:srcRect b="12642"/>
          <a:stretch>
            <a:fillRect/>
          </a:stretch>
        </p:blipFill>
        <p:spPr>
          <a:xfrm>
            <a:off x="1237784" y="1695208"/>
            <a:ext cx="6668431" cy="3029192"/>
          </a:xfrm>
          <a:prstGeom prst="rect">
            <a:avLst/>
          </a:prstGeom>
        </p:spPr>
      </p:pic>
      <p:sp>
        <p:nvSpPr>
          <p:cNvPr id="4" name="TextBox 3">
            <a:extLst>
              <a:ext uri="{FF2B5EF4-FFF2-40B4-BE49-F238E27FC236}">
                <a16:creationId xmlns:a16="http://schemas.microsoft.com/office/drawing/2014/main" id="{8856E0E2-2013-B5B4-E895-8FBB9C79BE8B}"/>
              </a:ext>
            </a:extLst>
          </p:cNvPr>
          <p:cNvSpPr txBox="1"/>
          <p:nvPr/>
        </p:nvSpPr>
        <p:spPr>
          <a:xfrm>
            <a:off x="4267200" y="4857690"/>
            <a:ext cx="1066800" cy="400110"/>
          </a:xfrm>
          <a:prstGeom prst="rect">
            <a:avLst/>
          </a:prstGeom>
          <a:noFill/>
        </p:spPr>
        <p:txBody>
          <a:bodyPr wrap="square">
            <a:spAutoFit/>
          </a:bodyPr>
          <a:lstStyle/>
          <a:p>
            <a:r>
              <a:rPr lang="en-US" sz="2000" dirty="0"/>
              <a:t>Figure 1 </a:t>
            </a:r>
            <a:endParaRPr lang="en-IN" sz="2000" dirty="0"/>
          </a:p>
        </p:txBody>
      </p:sp>
    </p:spTree>
    <p:extLst>
      <p:ext uri="{BB962C8B-B14F-4D97-AF65-F5344CB8AC3E}">
        <p14:creationId xmlns:p14="http://schemas.microsoft.com/office/powerpoint/2010/main" val="1736502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713EB-E001-44DA-8E29-D8BF2382633E}"/>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5</a:t>
            </a:r>
            <a:endParaRPr lang="en-IN" dirty="0"/>
          </a:p>
        </p:txBody>
      </p:sp>
      <p:sp>
        <p:nvSpPr>
          <p:cNvPr id="3" name="Text Placeholder 2">
            <a:extLst>
              <a:ext uri="{FF2B5EF4-FFF2-40B4-BE49-F238E27FC236}">
                <a16:creationId xmlns:a16="http://schemas.microsoft.com/office/drawing/2014/main" id="{842E0345-67C8-41A7-9383-1F0F44E2112E}"/>
              </a:ext>
            </a:extLst>
          </p:cNvPr>
          <p:cNvSpPr>
            <a:spLocks noGrp="1"/>
          </p:cNvSpPr>
          <p:nvPr>
            <p:ph type="body" sz="quarter" idx="10"/>
          </p:nvPr>
        </p:nvSpPr>
        <p:spPr/>
        <p:txBody>
          <a:bodyPr/>
          <a:lstStyle/>
          <a:p>
            <a:r>
              <a:rPr lang="en-US" dirty="0"/>
              <a:t>Figure 2 illustrates the area under the curve within two standard deviations of the mean. The probability of being within ±2σ of the mean equals 0.9544 for every normal distribution.</a:t>
            </a:r>
            <a:endParaRPr lang="en-IN" dirty="0"/>
          </a:p>
        </p:txBody>
      </p:sp>
    </p:spTree>
    <p:extLst>
      <p:ext uri="{BB962C8B-B14F-4D97-AF65-F5344CB8AC3E}">
        <p14:creationId xmlns:p14="http://schemas.microsoft.com/office/powerpoint/2010/main" val="3641468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99E9D-C7D6-41EE-A6A1-5955AEEC9F74}"/>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6</a:t>
            </a:r>
            <a:endParaRPr lang="en-IN" dirty="0"/>
          </a:p>
        </p:txBody>
      </p:sp>
      <p:pic>
        <p:nvPicPr>
          <p:cNvPr id="4" name="Picture 3" descr="Normal distribution with a scale along the horizontal axis ranging from negative 4 to 4 in increments of 1. The area under the curve between negative 2 and 2 is shaded and labeled as 0.9544.">
            <a:extLst>
              <a:ext uri="{FF2B5EF4-FFF2-40B4-BE49-F238E27FC236}">
                <a16:creationId xmlns:a16="http://schemas.microsoft.com/office/drawing/2014/main" id="{23786360-77B5-4523-8399-4A189C422DC0}"/>
              </a:ext>
            </a:extLst>
          </p:cNvPr>
          <p:cNvPicPr>
            <a:picLocks noChangeAspect="1"/>
          </p:cNvPicPr>
          <p:nvPr/>
        </p:nvPicPr>
        <p:blipFill>
          <a:blip r:embed="rId2"/>
          <a:srcRect b="8620"/>
          <a:stretch>
            <a:fillRect/>
          </a:stretch>
        </p:blipFill>
        <p:spPr>
          <a:xfrm>
            <a:off x="1303829" y="1771681"/>
            <a:ext cx="6536342" cy="3028919"/>
          </a:xfrm>
          <a:prstGeom prst="rect">
            <a:avLst/>
          </a:prstGeom>
        </p:spPr>
      </p:pic>
      <p:sp>
        <p:nvSpPr>
          <p:cNvPr id="3" name="TextBox 2">
            <a:extLst>
              <a:ext uri="{FF2B5EF4-FFF2-40B4-BE49-F238E27FC236}">
                <a16:creationId xmlns:a16="http://schemas.microsoft.com/office/drawing/2014/main" id="{EF2BBC53-A0C7-958A-0CB6-F55A0D87A0BC}"/>
              </a:ext>
            </a:extLst>
          </p:cNvPr>
          <p:cNvSpPr txBox="1"/>
          <p:nvPr/>
        </p:nvSpPr>
        <p:spPr>
          <a:xfrm>
            <a:off x="4267200" y="4857690"/>
            <a:ext cx="1066800" cy="400110"/>
          </a:xfrm>
          <a:prstGeom prst="rect">
            <a:avLst/>
          </a:prstGeom>
          <a:noFill/>
        </p:spPr>
        <p:txBody>
          <a:bodyPr wrap="square">
            <a:spAutoFit/>
          </a:bodyPr>
          <a:lstStyle/>
          <a:p>
            <a:r>
              <a:rPr lang="en-US" sz="2000" dirty="0"/>
              <a:t>Figure 2 </a:t>
            </a:r>
            <a:endParaRPr lang="en-IN" sz="2000" dirty="0"/>
          </a:p>
        </p:txBody>
      </p:sp>
    </p:spTree>
    <p:extLst>
      <p:ext uri="{BB962C8B-B14F-4D97-AF65-F5344CB8AC3E}">
        <p14:creationId xmlns:p14="http://schemas.microsoft.com/office/powerpoint/2010/main" val="452141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95FD3-8FE3-4C82-A98F-E4B2B50B37B4}"/>
              </a:ext>
            </a:extLst>
          </p:cNvPr>
          <p:cNvSpPr>
            <a:spLocks noGrp="1"/>
          </p:cNvSpPr>
          <p:nvPr>
            <p:ph type="title"/>
          </p:nvPr>
        </p:nvSpPr>
        <p:spPr/>
        <p:txBody>
          <a:bodyPr/>
          <a:lstStyle/>
          <a:p>
            <a:r>
              <a:rPr lang="en-IN" dirty="0"/>
              <a:t>The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7</a:t>
            </a:r>
            <a:endParaRPr lang="en-IN" dirty="0"/>
          </a:p>
        </p:txBody>
      </p:sp>
      <p:sp>
        <p:nvSpPr>
          <p:cNvPr id="3" name="Text Placeholder 2">
            <a:extLst>
              <a:ext uri="{FF2B5EF4-FFF2-40B4-BE49-F238E27FC236}">
                <a16:creationId xmlns:a16="http://schemas.microsoft.com/office/drawing/2014/main" id="{C01E9A92-6902-41BC-AD23-CA2CB7E57D80}"/>
              </a:ext>
            </a:extLst>
          </p:cNvPr>
          <p:cNvSpPr>
            <a:spLocks noGrp="1"/>
          </p:cNvSpPr>
          <p:nvPr>
            <p:ph type="body" sz="quarter" idx="10"/>
          </p:nvPr>
        </p:nvSpPr>
        <p:spPr/>
        <p:txBody>
          <a:bodyPr/>
          <a:lstStyle/>
          <a:p>
            <a:r>
              <a:rPr lang="en-US" dirty="0"/>
              <a:t>Figure 3 illustrates the area under the curve within three standard deviations of the mean. As you can see, virtually all of the area under the curve is within three standard deviations of the mean. The probability of being within ±3σ of the mean equals 0.9974. </a:t>
            </a:r>
          </a:p>
          <a:p>
            <a:r>
              <a:rPr lang="en-US" dirty="0"/>
              <a:t>Since the empirical rule given in Chapter 4 is based on the normal distribution, these results are identical to the empirical rule frequencies.</a:t>
            </a:r>
            <a:endParaRPr lang="en-IN" dirty="0"/>
          </a:p>
        </p:txBody>
      </p:sp>
    </p:spTree>
    <p:extLst>
      <p:ext uri="{BB962C8B-B14F-4D97-AF65-F5344CB8AC3E}">
        <p14:creationId xmlns:p14="http://schemas.microsoft.com/office/powerpoint/2010/main" val="121240851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19C30F5-1331-460B-809A-7D1961B94F01}"/>
</file>

<file path=customXml/itemProps2.xml><?xml version="1.0" encoding="utf-8"?>
<ds:datastoreItem xmlns:ds="http://schemas.openxmlformats.org/officeDocument/2006/customXml" ds:itemID="{67966D37-8083-47DE-BD1B-2988CBFDD4DE}"/>
</file>

<file path=customXml/itemProps3.xml><?xml version="1.0" encoding="utf-8"?>
<ds:datastoreItem xmlns:ds="http://schemas.openxmlformats.org/officeDocument/2006/customXml" ds:itemID="{C6D5D6D9-0B57-44C0-8F7C-ADC2908A6382}"/>
</file>

<file path=docProps/app.xml><?xml version="1.0" encoding="utf-8"?>
<Properties xmlns="http://schemas.openxmlformats.org/officeDocument/2006/extended-properties" xmlns:vt="http://schemas.openxmlformats.org/officeDocument/2006/docPropsVTypes">
  <TotalTime>1083</TotalTime>
  <Words>1043</Words>
  <Application>Microsoft Office PowerPoint</Application>
  <PresentationFormat>On-screen Show (4:3)</PresentationFormat>
  <Paragraphs>52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Cambria Math</vt:lpstr>
      <vt:lpstr>Arial</vt:lpstr>
      <vt:lpstr>Calibri</vt:lpstr>
      <vt:lpstr>Courier New</vt:lpstr>
      <vt:lpstr>Office Theme</vt:lpstr>
      <vt:lpstr>Section 7.2</vt:lpstr>
      <vt:lpstr>The Normal Distribution—Slide 1</vt:lpstr>
      <vt:lpstr>The Normal Distribution—Slide 2</vt:lpstr>
      <vt:lpstr>Properties of the Normal Distribution</vt:lpstr>
      <vt:lpstr>The Normal Distribution—Slide 3</vt:lpstr>
      <vt:lpstr>The Normal Distribution—Slide 4</vt:lpstr>
      <vt:lpstr>The Normal Distribution—Slide 5</vt:lpstr>
      <vt:lpstr>The Normal Distribution—Slide 6</vt:lpstr>
      <vt:lpstr>The Normal Distribution—Slide 7</vt:lpstr>
      <vt:lpstr>The Normal Distribution—Slide 8</vt:lpstr>
      <vt:lpstr>The Normal Distribution—Slide 9</vt:lpstr>
      <vt:lpstr>The Normal Distribution—Slide 10</vt:lpstr>
      <vt:lpstr>Formula: Normal Probability Density Function</vt:lpstr>
      <vt:lpstr>Normal Probability Density Function—Slide 1</vt:lpstr>
      <vt:lpstr>Normal Probability Density Function—Slide 2</vt:lpstr>
      <vt:lpstr>Normal Probability Density Function—Slide 3</vt:lpstr>
      <vt:lpstr>Looking at Data from Normal  Distributions—Slide 1</vt:lpstr>
      <vt:lpstr>Looking at Data from Normal Distributions—Slide 2</vt:lpstr>
      <vt:lpstr>Looking at Data from Normal Distributions—Slide 3</vt:lpstr>
      <vt:lpstr>Looking at Data from Normal Distributions—Slide 4</vt:lpstr>
      <vt:lpstr>Looking at Data from Normal  Distributions—Slide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- 7.2 - The Normal Distribution</dc:title>
  <dc:creator>Hawkes Learning</dc:creator>
  <cp:lastModifiedBy>Allison Conger</cp:lastModifiedBy>
  <cp:revision>162</cp:revision>
  <dcterms:created xsi:type="dcterms:W3CDTF">2013-04-26T14:43:13Z</dcterms:created>
  <dcterms:modified xsi:type="dcterms:W3CDTF">2025-07-17T12:28:54Z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