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2"/>
  </p:notesMasterIdLst>
  <p:handoutMasterIdLst>
    <p:handoutMasterId r:id="rId23"/>
  </p:handoutMasterIdLst>
  <p:sldIdLst>
    <p:sldId id="256" r:id="rId2"/>
    <p:sldId id="271" r:id="rId3"/>
    <p:sldId id="272" r:id="rId4"/>
    <p:sldId id="282" r:id="rId5"/>
    <p:sldId id="273" r:id="rId6"/>
    <p:sldId id="275" r:id="rId7"/>
    <p:sldId id="276" r:id="rId8"/>
    <p:sldId id="257" r:id="rId9"/>
    <p:sldId id="277" r:id="rId10"/>
    <p:sldId id="258" r:id="rId11"/>
    <p:sldId id="259" r:id="rId12"/>
    <p:sldId id="266" r:id="rId13"/>
    <p:sldId id="261" r:id="rId14"/>
    <p:sldId id="278" r:id="rId15"/>
    <p:sldId id="263" r:id="rId16"/>
    <p:sldId id="268" r:id="rId17"/>
    <p:sldId id="265" r:id="rId18"/>
    <p:sldId id="279" r:id="rId19"/>
    <p:sldId id="280" r:id="rId20"/>
    <p:sldId id="281" r:id="rId21"/>
  </p:sldIdLst>
  <p:sldSz cx="9144000" cy="6858000" type="screen4x3"/>
  <p:notesSz cx="6858000" cy="9144000"/>
  <p:embeddedFontLst>
    <p:embeddedFont>
      <p:font typeface="Cambria Math" panose="02040503050406030204" pitchFamily="18" charset="0"/>
      <p:regular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488" autoAdjust="0"/>
    <p:restoredTop sz="94660"/>
  </p:normalViewPr>
  <p:slideViewPr>
    <p:cSldViewPr>
      <p:cViewPr varScale="1">
        <p:scale>
          <a:sx n="74" d="100"/>
          <a:sy n="74" d="100"/>
        </p:scale>
        <p:origin x="300" y="5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32"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viewProps" Target="viewProps.xml"/><Relationship Id="rId30"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7/17/2025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Assessing Normality Graphically</a:t>
            </a:r>
          </a:p>
        </p:txBody>
      </p:sp>
      <p:sp>
        <p:nvSpPr>
          <p:cNvPr id="3" name="Title 2"/>
          <p:cNvSpPr>
            <a:spLocks noGrp="1"/>
          </p:cNvSpPr>
          <p:nvPr>
            <p:ph type="title"/>
          </p:nvPr>
        </p:nvSpPr>
        <p:spPr/>
        <p:txBody>
          <a:bodyPr/>
          <a:lstStyle/>
          <a:p>
            <a:r>
              <a:rPr dirty="0"/>
              <a:t>Section 7.3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Assessing Normality of Sales Revenue for CWK Consulting</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Cindy, the President and </a:t>
            </a:r>
            <a:r>
              <a:rPr sz="2800" b="1" dirty="0"/>
              <a:t>CEO</a:t>
            </a:r>
            <a:r>
              <a:rPr sz="2800" dirty="0"/>
              <a:t> of </a:t>
            </a:r>
            <a:r>
              <a:rPr sz="2800" b="1" dirty="0"/>
              <a:t>CWK</a:t>
            </a:r>
            <a:r>
              <a:rPr sz="2800" dirty="0"/>
              <a:t> Consulting, a midsize accounting firm, conducted a brief survey of her salespeople to analyze their annual sales revenue for 2019. She took a random sample of the sales revenue of </a:t>
            </a:r>
            <a:r>
              <a:rPr sz="2800" dirty="0">
                <a:latin typeface="Cambria Math"/>
              </a:rPr>
              <a:t>25</a:t>
            </a:r>
            <a:r>
              <a:rPr sz="2800" dirty="0"/>
              <a:t> employees and the summary statistics are provided in Table 1. Determine if the sales revenue data follow a normal distribution using a histogram, box plot, and normal probability plot.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Assessing Normality of Sales Revenue for CWK Consulting</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The summary </a:t>
                </a:r>
                <a:r>
                  <a:rPr lang="en-US" dirty="0"/>
                  <a:t>s</a:t>
                </a:r>
                <a:r>
                  <a:rPr sz="2800" dirty="0"/>
                  <a:t>tatistics of the sales revenue data can be found in </a:t>
                </a:r>
                <a:r>
                  <a:rPr sz="2800"/>
                  <a:t>Table 1. </a:t>
                </a:r>
                <a:r>
                  <a:rPr sz="2800" dirty="0"/>
                  <a:t>Note that the mean is </a:t>
                </a:r>
                <a14:m>
                  <m:oMath xmlns:m="http://schemas.openxmlformats.org/officeDocument/2006/math">
                    <m:r>
                      <a:rPr>
                        <a:latin typeface="Cambria Math" panose="02040503050406030204" pitchFamily="18" charset="0"/>
                      </a:rPr>
                      <m:t>$51,728.36</m:t>
                    </m:r>
                  </m:oMath>
                </a14:m>
                <a:r>
                  <a:rPr sz="2800" dirty="0"/>
                  <a:t> and the standard deviation is </a:t>
                </a:r>
                <a14:m>
                  <m:oMath xmlns:m="http://schemas.openxmlformats.org/officeDocument/2006/math">
                    <m:r>
                      <a:rPr>
                        <a:latin typeface="Cambria Math" panose="02040503050406030204" pitchFamily="18" charset="0"/>
                      </a:rPr>
                      <m:t>$1,061.47</m:t>
                    </m:r>
                  </m:oMath>
                </a14:m>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222"/>
                </a:stretch>
              </a:blipFill>
            </p:spPr>
            <p:txBody>
              <a:bodyPr/>
              <a:lstStyle/>
              <a:p>
                <a:r>
                  <a:rPr lang="en-IN">
                    <a:noFill/>
                  </a:rPr>
                  <a:t> </a:t>
                </a:r>
              </a:p>
            </p:txBody>
          </p:sp>
        </mc:Fallback>
      </mc:AlternateContent>
      <p:sp>
        <p:nvSpPr>
          <p:cNvPr id="5" name="TextBox 4">
            <a:extLst>
              <a:ext uri="{FF2B5EF4-FFF2-40B4-BE49-F238E27FC236}">
                <a16:creationId xmlns:a16="http://schemas.microsoft.com/office/drawing/2014/main" id="{BDCE6DCF-F953-02B4-EC16-DD2E7334611E}"/>
              </a:ext>
            </a:extLst>
          </p:cNvPr>
          <p:cNvSpPr txBox="1"/>
          <p:nvPr/>
        </p:nvSpPr>
        <p:spPr>
          <a:xfrm>
            <a:off x="1524000" y="3196828"/>
            <a:ext cx="5943600" cy="369332"/>
          </a:xfrm>
          <a:prstGeom prst="rect">
            <a:avLst/>
          </a:prstGeom>
          <a:noFill/>
        </p:spPr>
        <p:txBody>
          <a:bodyPr wrap="square">
            <a:spAutoFit/>
          </a:bodyPr>
          <a:lstStyle/>
          <a:p>
            <a:r>
              <a:rPr lang="en-US" b="1" dirty="0"/>
              <a:t>Table 1: Summary Statistics of the Sales Revenue Data</a:t>
            </a:r>
            <a:endParaRPr lang="en-IN" b="1" dirty="0"/>
          </a:p>
        </p:txBody>
      </p:sp>
      <p:graphicFrame>
        <p:nvGraphicFramePr>
          <p:cNvPr id="6" name="Table 6" descr="Table summarizes descriptive statistics for a sample in rows; row 1; mean is 51,728.36, row 2; standard deviation is 5,307.3679, row 3; standard error of the mean is 1,061.4736, row 4; upper 95% mean is 53,919.134, row 5; Lower 95% mean is 49,537.586, row 6; N is 25.">
            <a:extLst>
              <a:ext uri="{FF2B5EF4-FFF2-40B4-BE49-F238E27FC236}">
                <a16:creationId xmlns:a16="http://schemas.microsoft.com/office/drawing/2014/main" id="{451FE8B8-5B6B-4BD6-96AA-E028AA113587}"/>
              </a:ext>
            </a:extLst>
          </p:cNvPr>
          <p:cNvGraphicFramePr>
            <a:graphicFrameLocks noGrp="1"/>
          </p:cNvGraphicFramePr>
          <p:nvPr>
            <p:extLst>
              <p:ext uri="{D42A27DB-BD31-4B8C-83A1-F6EECF244321}">
                <p14:modId xmlns:p14="http://schemas.microsoft.com/office/powerpoint/2010/main" val="2465042791"/>
              </p:ext>
            </p:extLst>
          </p:nvPr>
        </p:nvGraphicFramePr>
        <p:xfrm>
          <a:off x="1447800" y="3566160"/>
          <a:ext cx="6096000" cy="2225040"/>
        </p:xfrm>
        <a:graphic>
          <a:graphicData uri="http://schemas.openxmlformats.org/drawingml/2006/table">
            <a:tbl>
              <a:tblPr firstRow="1" bandRow="1">
                <a:tableStyleId>{5940675A-B579-460E-94D1-54222C63F5DA}</a:tableStyleId>
              </a:tblPr>
              <a:tblGrid>
                <a:gridCol w="3048000">
                  <a:extLst>
                    <a:ext uri="{9D8B030D-6E8A-4147-A177-3AD203B41FA5}">
                      <a16:colId xmlns:a16="http://schemas.microsoft.com/office/drawing/2014/main" val="4197668832"/>
                    </a:ext>
                  </a:extLst>
                </a:gridCol>
                <a:gridCol w="3048000">
                  <a:extLst>
                    <a:ext uri="{9D8B030D-6E8A-4147-A177-3AD203B41FA5}">
                      <a16:colId xmlns:a16="http://schemas.microsoft.com/office/drawing/2014/main" val="2679479701"/>
                    </a:ext>
                  </a:extLst>
                </a:gridCol>
              </a:tblGrid>
              <a:tr h="370840">
                <a:tc>
                  <a:txBody>
                    <a:bodyPr/>
                    <a:lstStyle/>
                    <a:p>
                      <a:pPr algn="ctr"/>
                      <a:r>
                        <a:rPr lang="en-US" dirty="0"/>
                        <a:t>Mean</a:t>
                      </a:r>
                      <a:endParaRPr lang="en-IN" dirty="0"/>
                    </a:p>
                  </a:txBody>
                  <a:tcPr/>
                </a:tc>
                <a:tc>
                  <a:txBody>
                    <a:bodyPr/>
                    <a:lstStyle/>
                    <a:p>
                      <a:pPr algn="ctr"/>
                      <a:r>
                        <a:rPr lang="en-US" dirty="0"/>
                        <a:t>51,728.36</a:t>
                      </a:r>
                      <a:endParaRPr lang="en-IN" dirty="0"/>
                    </a:p>
                  </a:txBody>
                  <a:tcPr/>
                </a:tc>
                <a:extLst>
                  <a:ext uri="{0D108BD9-81ED-4DB2-BD59-A6C34878D82A}">
                    <a16:rowId xmlns:a16="http://schemas.microsoft.com/office/drawing/2014/main" val="574432491"/>
                  </a:ext>
                </a:extLst>
              </a:tr>
              <a:tr h="370840">
                <a:tc>
                  <a:txBody>
                    <a:bodyPr/>
                    <a:lstStyle/>
                    <a:p>
                      <a:pPr algn="ctr"/>
                      <a:r>
                        <a:rPr lang="en-US" dirty="0"/>
                        <a:t>Std Dev</a:t>
                      </a:r>
                      <a:endParaRPr lang="en-IN" dirty="0"/>
                    </a:p>
                  </a:txBody>
                  <a:tcPr/>
                </a:tc>
                <a:tc>
                  <a:txBody>
                    <a:bodyPr/>
                    <a:lstStyle/>
                    <a:p>
                      <a:pPr algn="ctr"/>
                      <a:r>
                        <a:rPr lang="en-US" dirty="0"/>
                        <a:t>5307.3679</a:t>
                      </a:r>
                      <a:endParaRPr lang="en-IN" dirty="0"/>
                    </a:p>
                  </a:txBody>
                  <a:tcPr/>
                </a:tc>
                <a:extLst>
                  <a:ext uri="{0D108BD9-81ED-4DB2-BD59-A6C34878D82A}">
                    <a16:rowId xmlns:a16="http://schemas.microsoft.com/office/drawing/2014/main" val="2401534220"/>
                  </a:ext>
                </a:extLst>
              </a:tr>
              <a:tr h="370840">
                <a:tc>
                  <a:txBody>
                    <a:bodyPr/>
                    <a:lstStyle/>
                    <a:p>
                      <a:pPr algn="ctr"/>
                      <a:r>
                        <a:rPr lang="en-US" dirty="0"/>
                        <a:t>Std Err Mean</a:t>
                      </a:r>
                      <a:endParaRPr lang="en-IN" dirty="0"/>
                    </a:p>
                  </a:txBody>
                  <a:tcPr/>
                </a:tc>
                <a:tc>
                  <a:txBody>
                    <a:bodyPr/>
                    <a:lstStyle/>
                    <a:p>
                      <a:pPr algn="ctr"/>
                      <a:r>
                        <a:rPr lang="en-US" dirty="0"/>
                        <a:t>1061.4736</a:t>
                      </a:r>
                      <a:endParaRPr lang="en-IN" dirty="0"/>
                    </a:p>
                  </a:txBody>
                  <a:tcPr/>
                </a:tc>
                <a:extLst>
                  <a:ext uri="{0D108BD9-81ED-4DB2-BD59-A6C34878D82A}">
                    <a16:rowId xmlns:a16="http://schemas.microsoft.com/office/drawing/2014/main" val="3789054620"/>
                  </a:ext>
                </a:extLst>
              </a:tr>
              <a:tr h="370840">
                <a:tc>
                  <a:txBody>
                    <a:bodyPr/>
                    <a:lstStyle/>
                    <a:p>
                      <a:pPr algn="ctr"/>
                      <a:r>
                        <a:rPr lang="en-US" dirty="0"/>
                        <a:t>Upper 95% Mean</a:t>
                      </a:r>
                      <a:endParaRPr lang="en-IN" dirty="0"/>
                    </a:p>
                  </a:txBody>
                  <a:tcPr/>
                </a:tc>
                <a:tc>
                  <a:txBody>
                    <a:bodyPr/>
                    <a:lstStyle/>
                    <a:p>
                      <a:pPr algn="ctr"/>
                      <a:r>
                        <a:rPr lang="en-US" dirty="0"/>
                        <a:t>53919.134</a:t>
                      </a:r>
                      <a:endParaRPr lang="en-IN" dirty="0"/>
                    </a:p>
                  </a:txBody>
                  <a:tcPr/>
                </a:tc>
                <a:extLst>
                  <a:ext uri="{0D108BD9-81ED-4DB2-BD59-A6C34878D82A}">
                    <a16:rowId xmlns:a16="http://schemas.microsoft.com/office/drawing/2014/main" val="3025814699"/>
                  </a:ext>
                </a:extLst>
              </a:tr>
              <a:tr h="370840">
                <a:tc>
                  <a:txBody>
                    <a:bodyPr/>
                    <a:lstStyle/>
                    <a:p>
                      <a:pPr algn="ctr"/>
                      <a:r>
                        <a:rPr lang="en-US" dirty="0"/>
                        <a:t>Lower 95% Mean</a:t>
                      </a:r>
                      <a:endParaRPr lang="en-IN" dirty="0"/>
                    </a:p>
                  </a:txBody>
                  <a:tcPr/>
                </a:tc>
                <a:tc>
                  <a:txBody>
                    <a:bodyPr/>
                    <a:lstStyle/>
                    <a:p>
                      <a:pPr algn="ctr"/>
                      <a:r>
                        <a:rPr lang="en-US" dirty="0"/>
                        <a:t>49537.586</a:t>
                      </a:r>
                      <a:endParaRPr lang="en-IN" dirty="0"/>
                    </a:p>
                  </a:txBody>
                  <a:tcPr/>
                </a:tc>
                <a:extLst>
                  <a:ext uri="{0D108BD9-81ED-4DB2-BD59-A6C34878D82A}">
                    <a16:rowId xmlns:a16="http://schemas.microsoft.com/office/drawing/2014/main" val="2098253314"/>
                  </a:ext>
                </a:extLst>
              </a:tr>
              <a:tr h="370840">
                <a:tc>
                  <a:txBody>
                    <a:bodyPr/>
                    <a:lstStyle/>
                    <a:p>
                      <a:pPr algn="ctr"/>
                      <a:r>
                        <a:rPr lang="en-US" dirty="0"/>
                        <a:t>N</a:t>
                      </a:r>
                      <a:endParaRPr lang="en-IN" dirty="0"/>
                    </a:p>
                  </a:txBody>
                  <a:tcPr/>
                </a:tc>
                <a:tc>
                  <a:txBody>
                    <a:bodyPr/>
                    <a:lstStyle/>
                    <a:p>
                      <a:pPr algn="ctr"/>
                      <a:r>
                        <a:rPr lang="en-US" dirty="0"/>
                        <a:t>25</a:t>
                      </a:r>
                      <a:endParaRPr lang="en-IN" dirty="0"/>
                    </a:p>
                  </a:txBody>
                  <a:tcPr/>
                </a:tc>
                <a:extLst>
                  <a:ext uri="{0D108BD9-81ED-4DB2-BD59-A6C34878D82A}">
                    <a16:rowId xmlns:a16="http://schemas.microsoft.com/office/drawing/2014/main" val="2491516971"/>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61F18-E93E-4AAB-A085-B1E02911747F}"/>
              </a:ext>
            </a:extLst>
          </p:cNvPr>
          <p:cNvSpPr>
            <a:spLocks noGrp="1"/>
          </p:cNvSpPr>
          <p:nvPr>
            <p:ph type="title"/>
          </p:nvPr>
        </p:nvSpPr>
        <p:spPr/>
        <p:txBody>
          <a:bodyPr/>
          <a:lstStyle/>
          <a:p>
            <a:r>
              <a:rPr lang="en-US" dirty="0"/>
              <a:t>Example 1: Assessing Normality of Sales Revenue for CWK Consulting</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3</a:t>
            </a:r>
            <a:endParaRPr lang="en-IN" dirty="0"/>
          </a:p>
        </p:txBody>
      </p:sp>
      <p:sp>
        <p:nvSpPr>
          <p:cNvPr id="3" name="Text Placeholder 2">
            <a:extLst>
              <a:ext uri="{FF2B5EF4-FFF2-40B4-BE49-F238E27FC236}">
                <a16:creationId xmlns:a16="http://schemas.microsoft.com/office/drawing/2014/main" id="{5E7C68C4-7C97-4910-A840-1F0EA765B6FF}"/>
              </a:ext>
            </a:extLst>
          </p:cNvPr>
          <p:cNvSpPr>
            <a:spLocks noGrp="1"/>
          </p:cNvSpPr>
          <p:nvPr>
            <p:ph type="body" sz="quarter" idx="10"/>
          </p:nvPr>
        </p:nvSpPr>
        <p:spPr/>
        <p:txBody>
          <a:bodyPr/>
          <a:lstStyle/>
          <a:p>
            <a:r>
              <a:rPr lang="en-US" sz="2800" dirty="0"/>
              <a:t>Using </a:t>
            </a:r>
            <a:r>
              <a:rPr lang="en-US" sz="2800" b="1" dirty="0"/>
              <a:t>JMP</a:t>
            </a:r>
            <a:r>
              <a:rPr lang="en-US" sz="2800" dirty="0"/>
              <a:t>, the histogram of the sales revenue data is shown in Figure 3. The histogram appears to be somewhat bell-shaped. Additionally, Figure 4 has a smooth curve drawn on it which resembles a bell-shaped curve. It's fairly safe to conclude by looking at both Figures 3 and 4 that the sales revenue data are normally distributed.</a:t>
            </a:r>
          </a:p>
          <a:p>
            <a:endParaRPr lang="en-IN" dirty="0"/>
          </a:p>
        </p:txBody>
      </p:sp>
    </p:spTree>
    <p:extLst>
      <p:ext uri="{BB962C8B-B14F-4D97-AF65-F5344CB8AC3E}">
        <p14:creationId xmlns:p14="http://schemas.microsoft.com/office/powerpoint/2010/main" val="8193023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Assessing Normality of Sales Revenue for CWK Consulting</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4</a:t>
            </a:r>
            <a:endParaRPr dirty="0"/>
          </a:p>
        </p:txBody>
      </p:sp>
      <p:pic>
        <p:nvPicPr>
          <p:cNvPr id="6" name="Picture 5" descr="A histogram titled &quot;Histogram of the sales revenue data&quot;. The horizontal axis is ranging from  37500  to  67500 , in increments of 2500 . The vertical axis is ranging from  0  to 10 , in increments of 1 . The values plotted are as follows  (37500 to 40000,1) , (40000 to 42500,1) , (42500 to 45000,1) , (45000 to 47500,1) , (47500 to 50000,3) , (50000 to 52500,6) , (52500 to 55000,2) , (55000 to 57500,3) , (57500 to 60000,3) , (60000 to 62500,1) , (62500 to 65000,1) , (65000 to 67500,1) .">
            <a:extLst>
              <a:ext uri="{FF2B5EF4-FFF2-40B4-BE49-F238E27FC236}">
                <a16:creationId xmlns:a16="http://schemas.microsoft.com/office/drawing/2014/main" id="{34EE768D-CD19-4638-A59B-860D60577328}"/>
              </a:ext>
            </a:extLst>
          </p:cNvPr>
          <p:cNvPicPr>
            <a:picLocks noChangeAspect="1"/>
          </p:cNvPicPr>
          <p:nvPr/>
        </p:nvPicPr>
        <p:blipFill>
          <a:blip r:embed="rId2"/>
          <a:srcRect b="7854"/>
          <a:stretch>
            <a:fillRect/>
          </a:stretch>
        </p:blipFill>
        <p:spPr>
          <a:xfrm>
            <a:off x="990600" y="1169011"/>
            <a:ext cx="6537090" cy="4164989"/>
          </a:xfrm>
          <a:prstGeom prst="rect">
            <a:avLst/>
          </a:prstGeom>
        </p:spPr>
      </p:pic>
      <p:sp>
        <p:nvSpPr>
          <p:cNvPr id="3" name="TextBox 2">
            <a:extLst>
              <a:ext uri="{FF2B5EF4-FFF2-40B4-BE49-F238E27FC236}">
                <a16:creationId xmlns:a16="http://schemas.microsoft.com/office/drawing/2014/main" id="{FBC8EC6A-B757-35BE-4613-6F047B2986F1}"/>
              </a:ext>
            </a:extLst>
          </p:cNvPr>
          <p:cNvSpPr txBox="1"/>
          <p:nvPr/>
        </p:nvSpPr>
        <p:spPr>
          <a:xfrm>
            <a:off x="3810000" y="5334000"/>
            <a:ext cx="1066800" cy="400110"/>
          </a:xfrm>
          <a:prstGeom prst="rect">
            <a:avLst/>
          </a:prstGeom>
          <a:noFill/>
        </p:spPr>
        <p:txBody>
          <a:bodyPr wrap="square">
            <a:spAutoFit/>
          </a:bodyPr>
          <a:lstStyle/>
          <a:p>
            <a:r>
              <a:rPr lang="en-US" sz="2000" dirty="0"/>
              <a:t>Figure 3 </a:t>
            </a:r>
            <a:endParaRPr lang="en-IN"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Assessing Normality of Sales Revenue for CWK Consulting</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5</a:t>
            </a:r>
            <a:endParaRPr dirty="0"/>
          </a:p>
        </p:txBody>
      </p:sp>
      <p:pic>
        <p:nvPicPr>
          <p:cNvPr id="4" name="Picture 3" descr="A histogram with bell curve titled &quot;Histogram of the sales revenue data with a continuous normal curve&quot;. The horizontal axis is ranging from  37500  to  67500 , in increments of 2500 . The vertical axis is ranging from  0  to 10 , in increments of 1 . The values plotted are as follows  (37500 to 40000,1) , (40000 to 42500,1) , (42500 to 45000,1) , (45000 to 47500,1) , (47500 to 50000,3) , (50000 to 52500,6) , (52500 to 55000,2) , (55000 to 57500,3) , (57500 to 60000,3) , (60000 to 62500,1) , (62500 to 65000,1) , (65000 to 67500,1). The curve rises from  37500, starts falling down the maximum bin whose mean is 52500, and falls at 67500 .">
            <a:extLst>
              <a:ext uri="{FF2B5EF4-FFF2-40B4-BE49-F238E27FC236}">
                <a16:creationId xmlns:a16="http://schemas.microsoft.com/office/drawing/2014/main" id="{0E9F08BB-1E98-4BDA-9299-9DEE0ABF801F}"/>
              </a:ext>
            </a:extLst>
          </p:cNvPr>
          <p:cNvPicPr>
            <a:picLocks noChangeAspect="1"/>
          </p:cNvPicPr>
          <p:nvPr/>
        </p:nvPicPr>
        <p:blipFill>
          <a:blip r:embed="rId2"/>
          <a:srcRect b="7546"/>
          <a:stretch>
            <a:fillRect/>
          </a:stretch>
        </p:blipFill>
        <p:spPr>
          <a:xfrm>
            <a:off x="1447800" y="1295400"/>
            <a:ext cx="5934531" cy="4191000"/>
          </a:xfrm>
          <a:prstGeom prst="rect">
            <a:avLst/>
          </a:prstGeom>
        </p:spPr>
      </p:pic>
      <p:sp>
        <p:nvSpPr>
          <p:cNvPr id="3" name="TextBox 2">
            <a:extLst>
              <a:ext uri="{FF2B5EF4-FFF2-40B4-BE49-F238E27FC236}">
                <a16:creationId xmlns:a16="http://schemas.microsoft.com/office/drawing/2014/main" id="{290FF852-0DA9-96B6-E64A-627317243A37}"/>
              </a:ext>
            </a:extLst>
          </p:cNvPr>
          <p:cNvSpPr txBox="1"/>
          <p:nvPr/>
        </p:nvSpPr>
        <p:spPr>
          <a:xfrm>
            <a:off x="4038600" y="5486400"/>
            <a:ext cx="1066800" cy="400110"/>
          </a:xfrm>
          <a:prstGeom prst="rect">
            <a:avLst/>
          </a:prstGeom>
          <a:noFill/>
        </p:spPr>
        <p:txBody>
          <a:bodyPr wrap="square">
            <a:spAutoFit/>
          </a:bodyPr>
          <a:lstStyle/>
          <a:p>
            <a:r>
              <a:rPr lang="en-US" sz="2000" dirty="0"/>
              <a:t>Figure 4 </a:t>
            </a:r>
            <a:endParaRPr lang="en-IN" sz="2000" dirty="0"/>
          </a:p>
        </p:txBody>
      </p:sp>
    </p:spTree>
    <p:extLst>
      <p:ext uri="{BB962C8B-B14F-4D97-AF65-F5344CB8AC3E}">
        <p14:creationId xmlns:p14="http://schemas.microsoft.com/office/powerpoint/2010/main" val="34437201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Assessing Normality of Sales Revenue for CWK Consulting</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6</a:t>
            </a:r>
            <a:endParaRPr dirty="0"/>
          </a:p>
        </p:txBody>
      </p:sp>
      <p:sp>
        <p:nvSpPr>
          <p:cNvPr id="3" name="Text Placeholder 2"/>
          <p:cNvSpPr>
            <a:spLocks noGrp="1"/>
          </p:cNvSpPr>
          <p:nvPr>
            <p:ph type="body" sz="quarter" idx="10"/>
          </p:nvPr>
        </p:nvSpPr>
        <p:spPr/>
        <p:txBody>
          <a:bodyPr>
            <a:normAutofit/>
          </a:bodyPr>
          <a:lstStyle/>
          <a:p>
            <a:pPr>
              <a:defRPr sz="2800"/>
            </a:pPr>
            <a:r>
              <a:rPr sz="2800" dirty="0"/>
              <a:t>A box plot of the sales revenue data is presented in Figure 5. You can see that</a:t>
            </a:r>
            <a:r>
              <a:rPr lang="en-US" sz="2800" dirty="0"/>
              <a:t> </a:t>
            </a:r>
            <a:r>
              <a:rPr lang="en-US" dirty="0"/>
              <a:t>Q</a:t>
            </a:r>
            <a:r>
              <a:rPr lang="en-US" sz="1050" dirty="0"/>
              <a:t> </a:t>
            </a:r>
            <a:r>
              <a:rPr lang="en-US" baseline="-25000" dirty="0"/>
              <a:t>1</a:t>
            </a:r>
            <a:r>
              <a:rPr sz="2800" dirty="0"/>
              <a:t> and</a:t>
            </a:r>
            <a:r>
              <a:rPr lang="en-US" sz="2800" dirty="0"/>
              <a:t> </a:t>
            </a:r>
            <a:r>
              <a:rPr lang="en-US" dirty="0"/>
              <a:t>Q</a:t>
            </a:r>
            <a:r>
              <a:rPr lang="en-US" sz="1050" dirty="0"/>
              <a:t> </a:t>
            </a:r>
            <a:r>
              <a:rPr lang="en-US" baseline="-25000" dirty="0"/>
              <a:t>3</a:t>
            </a:r>
            <a:r>
              <a:rPr sz="2800" dirty="0"/>
              <a:t> are approximately equidistant from the median of the data. The whiskers also appear to be equidistant from</a:t>
            </a:r>
            <a:r>
              <a:rPr lang="en-US" sz="2800" dirty="0"/>
              <a:t> </a:t>
            </a:r>
            <a:r>
              <a:rPr lang="en-US" dirty="0"/>
              <a:t>Q</a:t>
            </a:r>
            <a:r>
              <a:rPr lang="en-US" sz="1050" dirty="0"/>
              <a:t> </a:t>
            </a:r>
            <a:r>
              <a:rPr lang="en-US" baseline="-25000" dirty="0"/>
              <a:t>1</a:t>
            </a:r>
            <a:r>
              <a:rPr sz="2800" dirty="0"/>
              <a:t> and </a:t>
            </a:r>
            <a:r>
              <a:rPr lang="en-US" dirty="0"/>
              <a:t>Q</a:t>
            </a:r>
            <a:r>
              <a:rPr lang="en-US" sz="1050" dirty="0"/>
              <a:t> </a:t>
            </a:r>
            <a:r>
              <a:rPr lang="en-US" baseline="-25000" dirty="0"/>
              <a:t>3</a:t>
            </a:r>
            <a:r>
              <a:rPr sz="2800" dirty="0"/>
              <a:t>, respectively. The box plot is yet another graphical display that supports that the data follow a normal distribution.</a:t>
            </a:r>
          </a:p>
        </p:txBody>
      </p:sp>
      <p:pic>
        <p:nvPicPr>
          <p:cNvPr id="5" name="Picture 4" descr="A graph depicts the box plot of the sales revenue data. The horizontal number line ranges from 30000 to 70000, in increments of 10000. The data for the box plot ranges from 40000 (the left whisker) to 64000 (right whisker). Labels are given for three values Q1, median, and Q3. The data are as follows: the minimum value is at 40000, the lower quartile Q1 is at 48000, the median is at 52000, the upper quartile is at 56000, and the maximum value is at 64000. Q1 and Q3 are approximate equidistant from the median of the data. All values are estimated. A cross symbol is marked on the median line.">
            <a:extLst>
              <a:ext uri="{FF2B5EF4-FFF2-40B4-BE49-F238E27FC236}">
                <a16:creationId xmlns:a16="http://schemas.microsoft.com/office/drawing/2014/main" id="{E0574F3D-650C-4AF9-8070-68F0C89D030B}"/>
              </a:ext>
            </a:extLst>
          </p:cNvPr>
          <p:cNvPicPr>
            <a:picLocks noChangeAspect="1"/>
          </p:cNvPicPr>
          <p:nvPr/>
        </p:nvPicPr>
        <p:blipFill>
          <a:blip r:embed="rId2"/>
          <a:srcRect b="16945"/>
          <a:stretch>
            <a:fillRect/>
          </a:stretch>
        </p:blipFill>
        <p:spPr>
          <a:xfrm>
            <a:off x="2514600" y="3885019"/>
            <a:ext cx="4648201" cy="1752600"/>
          </a:xfrm>
          <a:prstGeom prst="rect">
            <a:avLst/>
          </a:prstGeom>
        </p:spPr>
      </p:pic>
      <p:sp>
        <p:nvSpPr>
          <p:cNvPr id="4" name="TextBox 3">
            <a:extLst>
              <a:ext uri="{FF2B5EF4-FFF2-40B4-BE49-F238E27FC236}">
                <a16:creationId xmlns:a16="http://schemas.microsoft.com/office/drawing/2014/main" id="{57B5EEA8-B39D-2FF1-9454-24E16C4EA6E6}"/>
              </a:ext>
            </a:extLst>
          </p:cNvPr>
          <p:cNvSpPr txBox="1"/>
          <p:nvPr/>
        </p:nvSpPr>
        <p:spPr>
          <a:xfrm>
            <a:off x="4419600" y="5619690"/>
            <a:ext cx="1066800" cy="400110"/>
          </a:xfrm>
          <a:prstGeom prst="rect">
            <a:avLst/>
          </a:prstGeom>
          <a:noFill/>
        </p:spPr>
        <p:txBody>
          <a:bodyPr wrap="square">
            <a:spAutoFit/>
          </a:bodyPr>
          <a:lstStyle/>
          <a:p>
            <a:r>
              <a:rPr lang="en-US" sz="2000" dirty="0"/>
              <a:t>Figure 5 </a:t>
            </a:r>
            <a:endParaRPr lang="en-IN"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E30CC-8D21-4675-8A1D-13B175CA4996}"/>
              </a:ext>
            </a:extLst>
          </p:cNvPr>
          <p:cNvSpPr>
            <a:spLocks noGrp="1"/>
          </p:cNvSpPr>
          <p:nvPr>
            <p:ph type="title"/>
          </p:nvPr>
        </p:nvSpPr>
        <p:spPr/>
        <p:txBody>
          <a:bodyPr/>
          <a:lstStyle/>
          <a:p>
            <a:r>
              <a:rPr lang="en-US" dirty="0"/>
              <a:t>Example 1: Assessing Normality of Sales Revenue for CWK Consulting</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7</a:t>
            </a:r>
            <a:endParaRPr lang="en-IN" dirty="0"/>
          </a:p>
        </p:txBody>
      </p:sp>
      <p:sp>
        <p:nvSpPr>
          <p:cNvPr id="3" name="Text Placeholder 2">
            <a:extLst>
              <a:ext uri="{FF2B5EF4-FFF2-40B4-BE49-F238E27FC236}">
                <a16:creationId xmlns:a16="http://schemas.microsoft.com/office/drawing/2014/main" id="{68F50D91-A6EC-42B5-8E41-0F98D8F58A89}"/>
              </a:ext>
            </a:extLst>
          </p:cNvPr>
          <p:cNvSpPr>
            <a:spLocks noGrp="1"/>
          </p:cNvSpPr>
          <p:nvPr>
            <p:ph type="body" sz="quarter" idx="10"/>
          </p:nvPr>
        </p:nvSpPr>
        <p:spPr/>
        <p:txBody>
          <a:bodyPr/>
          <a:lstStyle/>
          <a:p>
            <a:r>
              <a:rPr lang="en-US" sz="2800" dirty="0"/>
              <a:t>Lastly, the normal probability plot is displayed in </a:t>
            </a:r>
            <a:br>
              <a:rPr lang="en-US" sz="2800" dirty="0"/>
            </a:br>
            <a:r>
              <a:rPr lang="en-US" sz="2800" dirty="0"/>
              <a:t>Figure 6. The solid line represents the theoretical normal data and we can see that the actual data do not stray too far from the line. Again, the normal probability plot supports that the data follow a normal distribution.</a:t>
            </a:r>
          </a:p>
          <a:p>
            <a:endParaRPr lang="en-IN" dirty="0"/>
          </a:p>
        </p:txBody>
      </p:sp>
    </p:spTree>
    <p:extLst>
      <p:ext uri="{BB962C8B-B14F-4D97-AF65-F5344CB8AC3E}">
        <p14:creationId xmlns:p14="http://schemas.microsoft.com/office/powerpoint/2010/main" val="25654691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Assessing Normality of Sales Revenue for CWK Consulting</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8</a:t>
            </a:r>
            <a:endParaRPr dirty="0"/>
          </a:p>
        </p:txBody>
      </p:sp>
      <p:pic>
        <p:nvPicPr>
          <p:cNvPr id="6" name="Picture 5" descr="A graph depicts the generic normal probability plot of sales revenue data. The horizontal axis is ranging from 40,000 to 70,000, in increments of 10,000. The vertical axis represents the normal quantile plot ranging from negative 1.64 to 1.64. A graph follows a linear regression and a number of normally distributed data points are clustered around the line originating from the horizontal axis at 40,000 and terminating at 63000. Five horizontal lines are drawn above and below the dashed-line at 0, the lines are marked as 0.95, 0.9, 0.8, 0.7, 0.6, 0.5, 0.4, 0.3, 0.2, 0.1, and 0.05. The data points plotted are at coordinates (40,000,negative 2), (41,000, negative 1.64), (45,000, negative 1.28), (59,000,1.28), (60,000,1.64). The group of dots plotted between 50,000 and 60,000 are clustered on the line. All  values are estimated.">
            <a:extLst>
              <a:ext uri="{FF2B5EF4-FFF2-40B4-BE49-F238E27FC236}">
                <a16:creationId xmlns:a16="http://schemas.microsoft.com/office/drawing/2014/main" id="{8E009A2F-173F-418C-B8DF-2B44468E58EC}"/>
              </a:ext>
            </a:extLst>
          </p:cNvPr>
          <p:cNvPicPr>
            <a:picLocks noChangeAspect="1"/>
          </p:cNvPicPr>
          <p:nvPr/>
        </p:nvPicPr>
        <p:blipFill>
          <a:blip r:embed="rId2"/>
          <a:srcRect b="5730"/>
          <a:stretch>
            <a:fillRect/>
          </a:stretch>
        </p:blipFill>
        <p:spPr>
          <a:xfrm>
            <a:off x="1905000" y="1140395"/>
            <a:ext cx="4495800" cy="4422206"/>
          </a:xfrm>
          <a:prstGeom prst="rect">
            <a:avLst/>
          </a:prstGeom>
        </p:spPr>
      </p:pic>
      <p:sp>
        <p:nvSpPr>
          <p:cNvPr id="3" name="TextBox 2">
            <a:extLst>
              <a:ext uri="{FF2B5EF4-FFF2-40B4-BE49-F238E27FC236}">
                <a16:creationId xmlns:a16="http://schemas.microsoft.com/office/drawing/2014/main" id="{A7635460-786A-89E3-A387-37323C666B74}"/>
              </a:ext>
            </a:extLst>
          </p:cNvPr>
          <p:cNvSpPr txBox="1"/>
          <p:nvPr/>
        </p:nvSpPr>
        <p:spPr>
          <a:xfrm>
            <a:off x="4038600" y="5571566"/>
            <a:ext cx="1066800" cy="400110"/>
          </a:xfrm>
          <a:prstGeom prst="rect">
            <a:avLst/>
          </a:prstGeom>
          <a:noFill/>
        </p:spPr>
        <p:txBody>
          <a:bodyPr wrap="square">
            <a:spAutoFit/>
          </a:bodyPr>
          <a:lstStyle/>
          <a:p>
            <a:r>
              <a:rPr lang="en-US" sz="2000" dirty="0"/>
              <a:t>Figure 6 </a:t>
            </a:r>
            <a:endParaRPr lang="en-IN"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E30CC-8D21-4675-8A1D-13B175CA4996}"/>
              </a:ext>
            </a:extLst>
          </p:cNvPr>
          <p:cNvSpPr>
            <a:spLocks noGrp="1"/>
          </p:cNvSpPr>
          <p:nvPr>
            <p:ph type="title"/>
          </p:nvPr>
        </p:nvSpPr>
        <p:spPr/>
        <p:txBody>
          <a:bodyPr/>
          <a:lstStyle/>
          <a:p>
            <a:r>
              <a:rPr lang="en-US" dirty="0"/>
              <a:t>Example 1: Assessing Normality of Sales Revenue for CWK Consulting</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9</a:t>
            </a:r>
            <a:endParaRPr lang="en-IN" dirty="0"/>
          </a:p>
        </p:txBody>
      </p:sp>
      <p:sp>
        <p:nvSpPr>
          <p:cNvPr id="3" name="Text Placeholder 2">
            <a:extLst>
              <a:ext uri="{FF2B5EF4-FFF2-40B4-BE49-F238E27FC236}">
                <a16:creationId xmlns:a16="http://schemas.microsoft.com/office/drawing/2014/main" id="{68F50D91-A6EC-42B5-8E41-0F98D8F58A89}"/>
              </a:ext>
            </a:extLst>
          </p:cNvPr>
          <p:cNvSpPr>
            <a:spLocks noGrp="1"/>
          </p:cNvSpPr>
          <p:nvPr>
            <p:ph type="body" sz="quarter" idx="10"/>
          </p:nvPr>
        </p:nvSpPr>
        <p:spPr/>
        <p:txBody>
          <a:bodyPr/>
          <a:lstStyle/>
          <a:p>
            <a:pPr marR="400" algn="just"/>
            <a:r>
              <a:rPr lang="en-US" dirty="0"/>
              <a:t>Given that all three graphical displays used in the example tend to support that the data follow a normal distribution, it is safe to continue with any analysis based on the assumption that the data are normally distributed. </a:t>
            </a:r>
          </a:p>
          <a:p>
            <a:pPr marR="400" algn="just"/>
            <a:r>
              <a:rPr lang="en-US" dirty="0"/>
              <a:t>More formal and precise tests are available which calculate the probability that a sample is collected from a normal population. To name a few, these tests are the Anderson- Darling Test, Kolmogorov-Smirnov Test, and Shapiro-Wilk W Test. </a:t>
            </a:r>
            <a:endParaRPr lang="en-IN" dirty="0"/>
          </a:p>
        </p:txBody>
      </p:sp>
    </p:spTree>
    <p:extLst>
      <p:ext uri="{BB962C8B-B14F-4D97-AF65-F5344CB8AC3E}">
        <p14:creationId xmlns:p14="http://schemas.microsoft.com/office/powerpoint/2010/main" val="28805938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E30CC-8D21-4675-8A1D-13B175CA4996}"/>
              </a:ext>
            </a:extLst>
          </p:cNvPr>
          <p:cNvSpPr>
            <a:spLocks noGrp="1"/>
          </p:cNvSpPr>
          <p:nvPr>
            <p:ph type="title"/>
          </p:nvPr>
        </p:nvSpPr>
        <p:spPr/>
        <p:txBody>
          <a:bodyPr/>
          <a:lstStyle/>
          <a:p>
            <a:r>
              <a:rPr lang="en-US" dirty="0"/>
              <a:t>Example 1: Assessing Normality of Sales Revenue for CWK Consulting</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10</a:t>
            </a:r>
            <a:endParaRPr lang="en-IN" dirty="0"/>
          </a:p>
        </p:txBody>
      </p:sp>
      <p:sp>
        <p:nvSpPr>
          <p:cNvPr id="3" name="Text Placeholder 2">
            <a:extLst>
              <a:ext uri="{FF2B5EF4-FFF2-40B4-BE49-F238E27FC236}">
                <a16:creationId xmlns:a16="http://schemas.microsoft.com/office/drawing/2014/main" id="{68F50D91-A6EC-42B5-8E41-0F98D8F58A89}"/>
              </a:ext>
            </a:extLst>
          </p:cNvPr>
          <p:cNvSpPr>
            <a:spLocks noGrp="1"/>
          </p:cNvSpPr>
          <p:nvPr>
            <p:ph type="body" sz="quarter" idx="10"/>
          </p:nvPr>
        </p:nvSpPr>
        <p:spPr/>
        <p:txBody>
          <a:bodyPr/>
          <a:lstStyle/>
          <a:p>
            <a:pPr marR="400" algn="just"/>
            <a:r>
              <a:rPr lang="en-US" dirty="0"/>
              <a:t>These tests have the advantage of allowing the analyst to make an objective judgement of normality. However, the primary disadvantage is that these tests are sensitive to small sample sizes. </a:t>
            </a:r>
          </a:p>
          <a:p>
            <a:pPr marR="400" algn="just"/>
            <a:endParaRPr lang="en-US" dirty="0"/>
          </a:p>
          <a:p>
            <a:pPr marR="400" algn="just"/>
            <a:r>
              <a:rPr lang="en-US" dirty="0"/>
              <a:t>What if the data do not follow a normal distribution? You can still analyze the data but first you must perform some type of transformation on the data or use nonparametric procedures. </a:t>
            </a:r>
            <a:endParaRPr lang="en-IN" dirty="0"/>
          </a:p>
        </p:txBody>
      </p:sp>
    </p:spTree>
    <p:extLst>
      <p:ext uri="{BB962C8B-B14F-4D97-AF65-F5344CB8AC3E}">
        <p14:creationId xmlns:p14="http://schemas.microsoft.com/office/powerpoint/2010/main" val="3807489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Box Plot</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a:t>
            </a:r>
            <a:endParaRPr dirty="0"/>
          </a:p>
        </p:txBody>
      </p:sp>
      <p:sp>
        <p:nvSpPr>
          <p:cNvPr id="3" name="Text Placeholder 2"/>
          <p:cNvSpPr>
            <a:spLocks noGrp="1"/>
          </p:cNvSpPr>
          <p:nvPr>
            <p:ph type="body" sz="quarter" idx="10"/>
          </p:nvPr>
        </p:nvSpPr>
        <p:spPr/>
        <p:txBody>
          <a:bodyPr>
            <a:normAutofit/>
          </a:bodyPr>
          <a:lstStyle/>
          <a:p>
            <a:r>
              <a:rPr lang="en-US" dirty="0"/>
              <a:t>The box plot is another way to assess the normality of a data set. Recall the box plot from Chapter 4 which provided a graphical summary of the central tendency, the spread, the skewness, and the potential existence of outliers. The box plot (see Figure 1) shows the median as a vertical line inside the box, the interquartile range (IQR), which is the range between the first and third quartile, and the whiskers (lines extending from the left and right of the box) which represent the minimum and maximum values of the data</a:t>
            </a:r>
            <a:r>
              <a:rPr sz="2800" dirty="0"/>
              <a:t>.</a:t>
            </a:r>
          </a:p>
        </p:txBody>
      </p:sp>
    </p:spTree>
    <p:extLst>
      <p:ext uri="{BB962C8B-B14F-4D97-AF65-F5344CB8AC3E}">
        <p14:creationId xmlns:p14="http://schemas.microsoft.com/office/powerpoint/2010/main" val="20099116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E30CC-8D21-4675-8A1D-13B175CA4996}"/>
              </a:ext>
            </a:extLst>
          </p:cNvPr>
          <p:cNvSpPr>
            <a:spLocks noGrp="1"/>
          </p:cNvSpPr>
          <p:nvPr>
            <p:ph type="title"/>
          </p:nvPr>
        </p:nvSpPr>
        <p:spPr/>
        <p:txBody>
          <a:bodyPr/>
          <a:lstStyle/>
          <a:p>
            <a:r>
              <a:rPr lang="en-US" dirty="0"/>
              <a:t>Example 1: Assessing Normality of Sales Revenue for CWK Consulting</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11</a:t>
            </a:r>
            <a:endParaRPr lang="en-IN" dirty="0"/>
          </a:p>
        </p:txBody>
      </p:sp>
      <p:sp>
        <p:nvSpPr>
          <p:cNvPr id="3" name="Text Placeholder 2">
            <a:extLst>
              <a:ext uri="{FF2B5EF4-FFF2-40B4-BE49-F238E27FC236}">
                <a16:creationId xmlns:a16="http://schemas.microsoft.com/office/drawing/2014/main" id="{68F50D91-A6EC-42B5-8E41-0F98D8F58A89}"/>
              </a:ext>
            </a:extLst>
          </p:cNvPr>
          <p:cNvSpPr>
            <a:spLocks noGrp="1"/>
          </p:cNvSpPr>
          <p:nvPr>
            <p:ph type="body" sz="quarter" idx="10"/>
          </p:nvPr>
        </p:nvSpPr>
        <p:spPr/>
        <p:txBody>
          <a:bodyPr/>
          <a:lstStyle/>
          <a:p>
            <a:pPr marR="400" algn="just"/>
            <a:r>
              <a:rPr lang="en-US" dirty="0"/>
              <a:t>Keep in mind that if you use nonparametric procedures, they have less power than the classical parametric procedures. Lastly, parametric tests are robust to violations of normality when you have large sample sizes. </a:t>
            </a:r>
            <a:endParaRPr lang="en-IN" dirty="0"/>
          </a:p>
        </p:txBody>
      </p:sp>
    </p:spTree>
    <p:extLst>
      <p:ext uri="{BB962C8B-B14F-4D97-AF65-F5344CB8AC3E}">
        <p14:creationId xmlns:p14="http://schemas.microsoft.com/office/powerpoint/2010/main" val="2913075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Box Plot</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endParaRPr dirty="0"/>
          </a:p>
        </p:txBody>
      </p:sp>
      <p:pic>
        <p:nvPicPr>
          <p:cNvPr id="4" name="Picture 3" descr="A box plot titled as General layout of a box plot is shown. The parts labeled in the box plot are as follows Min, Q1, Median, Q3, and Max. The box plot shows the vertical median line inside the box and the whiskers (lines extending from the left and right of the box) which represent the minimum and maximum values of the data. The box plot is symmetric with the median line and with symmetric whiskers is shown. The region between minimum and Q1 is 25%, the region between Q1 and Median is 25%, the region between median and Q3 is 25%, and the region between Q3 and Maximum is 25%.">
            <a:extLst>
              <a:ext uri="{FF2B5EF4-FFF2-40B4-BE49-F238E27FC236}">
                <a16:creationId xmlns:a16="http://schemas.microsoft.com/office/drawing/2014/main" id="{7EF763F1-D3B2-48FC-8D8A-49CB83E00036}"/>
              </a:ext>
            </a:extLst>
          </p:cNvPr>
          <p:cNvPicPr>
            <a:picLocks noChangeAspect="1"/>
          </p:cNvPicPr>
          <p:nvPr/>
        </p:nvPicPr>
        <p:blipFill>
          <a:blip r:embed="rId2"/>
          <a:srcRect b="14330"/>
          <a:stretch>
            <a:fillRect/>
          </a:stretch>
        </p:blipFill>
        <p:spPr>
          <a:xfrm>
            <a:off x="1102700" y="1719985"/>
            <a:ext cx="6938600" cy="2928215"/>
          </a:xfrm>
          <a:prstGeom prst="rect">
            <a:avLst/>
          </a:prstGeom>
        </p:spPr>
      </p:pic>
      <p:sp>
        <p:nvSpPr>
          <p:cNvPr id="3" name="TextBox 2">
            <a:extLst>
              <a:ext uri="{FF2B5EF4-FFF2-40B4-BE49-F238E27FC236}">
                <a16:creationId xmlns:a16="http://schemas.microsoft.com/office/drawing/2014/main" id="{643472FB-323C-EC1B-7F3C-6CF8AC0BC1D4}"/>
              </a:ext>
            </a:extLst>
          </p:cNvPr>
          <p:cNvSpPr txBox="1"/>
          <p:nvPr/>
        </p:nvSpPr>
        <p:spPr>
          <a:xfrm>
            <a:off x="4267200" y="4953000"/>
            <a:ext cx="1066800" cy="400110"/>
          </a:xfrm>
          <a:prstGeom prst="rect">
            <a:avLst/>
          </a:prstGeom>
          <a:noFill/>
        </p:spPr>
        <p:txBody>
          <a:bodyPr wrap="square">
            <a:spAutoFit/>
          </a:bodyPr>
          <a:lstStyle/>
          <a:p>
            <a:r>
              <a:rPr lang="en-US" sz="2000" dirty="0"/>
              <a:t>Figure 1 </a:t>
            </a:r>
            <a:endParaRPr lang="en-IN" sz="2000" dirty="0"/>
          </a:p>
        </p:txBody>
      </p:sp>
    </p:spTree>
    <p:extLst>
      <p:ext uri="{BB962C8B-B14F-4D97-AF65-F5344CB8AC3E}">
        <p14:creationId xmlns:p14="http://schemas.microsoft.com/office/powerpoint/2010/main" val="2980844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Box Plot</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3</a:t>
            </a:r>
            <a:endParaRPr dirty="0"/>
          </a:p>
        </p:txBody>
      </p:sp>
      <p:sp>
        <p:nvSpPr>
          <p:cNvPr id="3" name="Text Placeholder 2"/>
          <p:cNvSpPr>
            <a:spLocks noGrp="1"/>
          </p:cNvSpPr>
          <p:nvPr>
            <p:ph type="body" sz="quarter" idx="10"/>
          </p:nvPr>
        </p:nvSpPr>
        <p:spPr/>
        <p:txBody>
          <a:bodyPr>
            <a:normAutofit lnSpcReduction="10000"/>
          </a:bodyPr>
          <a:lstStyle/>
          <a:p>
            <a:pPr algn="just"/>
            <a:r>
              <a:rPr lang="en-US" dirty="0"/>
              <a:t>When an observation is more than 1.5 times the IQR from either end of the box (i.e., Q</a:t>
            </a:r>
            <a:r>
              <a:rPr lang="en-US" sz="1050" dirty="0"/>
              <a:t> </a:t>
            </a:r>
            <a:r>
              <a:rPr lang="en-US" baseline="-25000" dirty="0"/>
              <a:t>1</a:t>
            </a:r>
            <a:r>
              <a:rPr lang="en-US" dirty="0"/>
              <a:t>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 1.5 </a:t>
            </a:r>
            <a:r>
              <a:rPr lang="en-US" dirty="0">
                <a:latin typeface="Cambria Math" panose="02040503050406030204" pitchFamily="18" charset="0"/>
                <a:ea typeface="Cambria Math" panose="02040503050406030204" pitchFamily="18" charset="0"/>
              </a:rPr>
              <a:t>⋅ </a:t>
            </a:r>
            <a:r>
              <a:rPr lang="en-US" dirty="0"/>
              <a:t>IQR or </a:t>
            </a:r>
            <a:br>
              <a:rPr lang="en-US" dirty="0"/>
            </a:br>
            <a:r>
              <a:rPr lang="en-US" dirty="0"/>
              <a:t>Q</a:t>
            </a:r>
            <a:r>
              <a:rPr lang="en-US" sz="1050" dirty="0"/>
              <a:t> </a:t>
            </a:r>
            <a:r>
              <a:rPr lang="en-US" baseline="-25000" dirty="0"/>
              <a:t>3</a:t>
            </a:r>
            <a:r>
              <a:rPr lang="en-US" dirty="0"/>
              <a:t> + 1.5 </a:t>
            </a:r>
            <a:r>
              <a:rPr lang="en-US" dirty="0">
                <a:latin typeface="Cambria Math" panose="02040503050406030204" pitchFamily="18" charset="0"/>
                <a:ea typeface="Cambria Math" panose="02040503050406030204" pitchFamily="18" charset="0"/>
              </a:rPr>
              <a:t>⋅ </a:t>
            </a:r>
            <a:r>
              <a:rPr lang="en-US" dirty="0"/>
              <a:t>IQR) it is called an outlier. If an observation is more than three times the IQR outside the box, it is called an extreme outlier. </a:t>
            </a:r>
          </a:p>
          <a:p>
            <a:pPr algn="just"/>
            <a:r>
              <a:rPr lang="en-US" dirty="0"/>
              <a:t>A box plot that is symmetric, with the median line at approximately the center of the box and with symmetric whiskers, tends to indicate that the data may have come from a normal distribution. If many outliers are present in the data, either the outliers should be removed or the data should not be treated as normally distributed</a:t>
            </a:r>
            <a:r>
              <a:rPr sz="2800" dirty="0"/>
              <a:t>.</a:t>
            </a:r>
          </a:p>
        </p:txBody>
      </p:sp>
    </p:spTree>
    <p:extLst>
      <p:ext uri="{BB962C8B-B14F-4D97-AF65-F5344CB8AC3E}">
        <p14:creationId xmlns:p14="http://schemas.microsoft.com/office/powerpoint/2010/main" val="2800618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Normal Probability Plot</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lang="en-US" dirty="0"/>
              <a:t>The normal probability plot is a plot of the </a:t>
            </a:r>
            <a:r>
              <a:rPr lang="en-US" i="1" dirty="0"/>
              <a:t>z</a:t>
            </a:r>
            <a:r>
              <a:rPr lang="en-US" dirty="0"/>
              <a:t>-scores (i.e., the normal scores) against the actual data. When analyzing the normal probability plot to assess normality, if the data follow a diagonal line this implies that you have normally distributed data. If the data are skewed (right or left) and do not follow a linear pattern then it's likely that you do not have normally distributed data. With a normal probability plot, it's relatively easy to see the individual observations that don't fit a normal distribution.</a:t>
            </a:r>
            <a:endParaRPr sz="2800" dirty="0"/>
          </a:p>
        </p:txBody>
      </p:sp>
    </p:spTree>
    <p:extLst>
      <p:ext uri="{BB962C8B-B14F-4D97-AF65-F5344CB8AC3E}">
        <p14:creationId xmlns:p14="http://schemas.microsoft.com/office/powerpoint/2010/main" val="551726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Normal Probability Plot</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endParaRPr dirty="0"/>
          </a:p>
        </p:txBody>
      </p:sp>
      <p:sp>
        <p:nvSpPr>
          <p:cNvPr id="3" name="Text Placeholder 2"/>
          <p:cNvSpPr>
            <a:spLocks noGrp="1"/>
          </p:cNvSpPr>
          <p:nvPr>
            <p:ph type="body" sz="quarter" idx="10"/>
          </p:nvPr>
        </p:nvSpPr>
        <p:spPr/>
        <p:txBody>
          <a:bodyPr>
            <a:normAutofit/>
          </a:bodyPr>
          <a:lstStyle/>
          <a:p>
            <a:pPr algn="just"/>
            <a:r>
              <a:rPr lang="en-US" dirty="0"/>
              <a:t>Figure 2 shows a general normal probability plot. The line represents the theoretical line for normally distributed data. The dots represent the real, empirical data that we are checking for normality. If all of the dots roughly follow the line, we can be confident that the data follow a normal distribution. However, if the data deviates significantly from the line, the assumption of normality may not hold.</a:t>
            </a:r>
            <a:endParaRPr sz="2800" dirty="0"/>
          </a:p>
        </p:txBody>
      </p:sp>
    </p:spTree>
    <p:extLst>
      <p:ext uri="{BB962C8B-B14F-4D97-AF65-F5344CB8AC3E}">
        <p14:creationId xmlns:p14="http://schemas.microsoft.com/office/powerpoint/2010/main" val="1894075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Normal Probability Plot</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3</a:t>
            </a:r>
            <a:endParaRPr dirty="0"/>
          </a:p>
        </p:txBody>
      </p:sp>
      <p:pic>
        <p:nvPicPr>
          <p:cNvPr id="5" name="Picture 4" descr="A graph depicts the generic normal probability plot. The vertical axis represents the theoretical quantiles, ranging from negative 3 to  3, in increments of 1. The horizontal axis represents the sample quantiles, ranging from negative 3 to 3, in increments of 1. The graph follows a linear regression and a number of normally distributed data points are clustered around the line originating from the origin and terminating at (3.2,3.2). The data points plotted are at coordinates (negative 2.1,negative 2.4), (negative 1.9,negative 2.3), (negative 1.4,negative 1.4), (negative 1,negative 1.2), (0,0), (1.8,1.2),  (2,1.2), and (2.5,2). The group of dots plotted between negative 1 and 1 are clubbed together which falls on the line.">
            <a:extLst>
              <a:ext uri="{FF2B5EF4-FFF2-40B4-BE49-F238E27FC236}">
                <a16:creationId xmlns:a16="http://schemas.microsoft.com/office/drawing/2014/main" id="{C1A1C0F9-BE20-4D04-8B52-25A493D6A4FD}"/>
              </a:ext>
            </a:extLst>
          </p:cNvPr>
          <p:cNvPicPr>
            <a:picLocks noChangeAspect="1"/>
          </p:cNvPicPr>
          <p:nvPr/>
        </p:nvPicPr>
        <p:blipFill>
          <a:blip r:embed="rId2"/>
          <a:srcRect b="7170"/>
          <a:stretch>
            <a:fillRect/>
          </a:stretch>
        </p:blipFill>
        <p:spPr>
          <a:xfrm>
            <a:off x="2369353" y="1029287"/>
            <a:ext cx="4329093" cy="4457113"/>
          </a:xfrm>
          <a:prstGeom prst="rect">
            <a:avLst/>
          </a:prstGeom>
        </p:spPr>
      </p:pic>
      <p:sp>
        <p:nvSpPr>
          <p:cNvPr id="3" name="TextBox 2">
            <a:extLst>
              <a:ext uri="{FF2B5EF4-FFF2-40B4-BE49-F238E27FC236}">
                <a16:creationId xmlns:a16="http://schemas.microsoft.com/office/drawing/2014/main" id="{02170DDC-12B7-C110-09B6-4BD932584CA3}"/>
              </a:ext>
            </a:extLst>
          </p:cNvPr>
          <p:cNvSpPr txBox="1"/>
          <p:nvPr/>
        </p:nvSpPr>
        <p:spPr>
          <a:xfrm>
            <a:off x="4267200" y="5467290"/>
            <a:ext cx="1066800" cy="400110"/>
          </a:xfrm>
          <a:prstGeom prst="rect">
            <a:avLst/>
          </a:prstGeom>
          <a:noFill/>
        </p:spPr>
        <p:txBody>
          <a:bodyPr wrap="square">
            <a:spAutoFit/>
          </a:bodyPr>
          <a:lstStyle/>
          <a:p>
            <a:r>
              <a:rPr lang="en-US" sz="2000" dirty="0"/>
              <a:t>Figure 2 </a:t>
            </a:r>
            <a:endParaRPr lang="en-IN" sz="2000" dirty="0"/>
          </a:p>
        </p:txBody>
      </p:sp>
    </p:spTree>
    <p:extLst>
      <p:ext uri="{BB962C8B-B14F-4D97-AF65-F5344CB8AC3E}">
        <p14:creationId xmlns:p14="http://schemas.microsoft.com/office/powerpoint/2010/main" val="3659347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Creating a Normal Probability Plot by Hand</a:t>
            </a:r>
          </a:p>
        </p:txBody>
      </p:sp>
      <p:sp>
        <p:nvSpPr>
          <p:cNvPr id="3" name="Text Placeholder 2"/>
          <p:cNvSpPr>
            <a:spLocks noGrp="1"/>
          </p:cNvSpPr>
          <p:nvPr>
            <p:ph type="body" sz="quarter" idx="10"/>
          </p:nvPr>
        </p:nvSpPr>
        <p:spPr>
          <a:xfrm>
            <a:off x="457200" y="1082078"/>
            <a:ext cx="8229600" cy="4556722"/>
          </a:xfrm>
        </p:spPr>
        <p:txBody>
          <a:bodyPr>
            <a:normAutofit/>
          </a:bodyPr>
          <a:lstStyle/>
          <a:p>
            <a:pPr>
              <a:defRPr sz="2800"/>
            </a:pPr>
            <a:r>
              <a:rPr lang="en-US" sz="2800" dirty="0"/>
              <a:t>1.    Arrange the data values in ascending order.</a:t>
            </a:r>
            <a:endParaRPr sz="2800" dirty="0"/>
          </a:p>
        </p:txBody>
      </p:sp>
      <p:pic>
        <p:nvPicPr>
          <p:cNvPr id="9" name="Picture 8" descr="2.&#10;Calculate f subscript i equals open parentheses i minus 0.5 close parentheses divided by n comma where i is the position of the &#10;">
            <a:extLst>
              <a:ext uri="{FF2B5EF4-FFF2-40B4-BE49-F238E27FC236}">
                <a16:creationId xmlns:a16="http://schemas.microsoft.com/office/drawing/2014/main" id="{0B4BE712-025B-D1CE-6908-5C531AF2C8B1}"/>
              </a:ext>
            </a:extLst>
          </p:cNvPr>
          <p:cNvPicPr>
            <a:picLocks noChangeAspect="1"/>
          </p:cNvPicPr>
          <p:nvPr/>
        </p:nvPicPr>
        <p:blipFill>
          <a:blip r:embed="rId2"/>
          <a:stretch>
            <a:fillRect/>
          </a:stretch>
        </p:blipFill>
        <p:spPr>
          <a:xfrm>
            <a:off x="552450" y="1584960"/>
            <a:ext cx="7410450" cy="838200"/>
          </a:xfrm>
          <a:prstGeom prst="rect">
            <a:avLst/>
          </a:prstGeom>
        </p:spPr>
      </p:pic>
      <p:sp>
        <p:nvSpPr>
          <p:cNvPr id="11" name="TextBox 10">
            <a:extLst>
              <a:ext uri="{FF2B5EF4-FFF2-40B4-BE49-F238E27FC236}">
                <a16:creationId xmlns:a16="http://schemas.microsoft.com/office/drawing/2014/main" id="{09222D11-C0D6-A1FA-D987-BF0DDFF76DA3}"/>
              </a:ext>
            </a:extLst>
          </p:cNvPr>
          <p:cNvSpPr txBox="1"/>
          <p:nvPr/>
        </p:nvSpPr>
        <p:spPr>
          <a:xfrm>
            <a:off x="971550" y="2273301"/>
            <a:ext cx="7715250" cy="954107"/>
          </a:xfrm>
          <a:prstGeom prst="rect">
            <a:avLst/>
          </a:prstGeom>
          <a:noFill/>
        </p:spPr>
        <p:txBody>
          <a:bodyPr wrap="square">
            <a:spAutoFit/>
          </a:bodyPr>
          <a:lstStyle/>
          <a:p>
            <a:r>
              <a:rPr lang="en-US" sz="2800" dirty="0">
                <a:solidFill>
                  <a:srgbClr val="000000"/>
                </a:solidFill>
              </a:rPr>
              <a:t>data value in the ordered list and </a:t>
            </a:r>
            <a:r>
              <a:rPr lang="en-US" sz="2800" i="1" dirty="0">
                <a:solidFill>
                  <a:srgbClr val="000000"/>
                </a:solidFill>
              </a:rPr>
              <a:t>n</a:t>
            </a:r>
            <a:r>
              <a:rPr lang="en-US" sz="2800" dirty="0">
                <a:solidFill>
                  <a:srgbClr val="000000"/>
                </a:solidFill>
              </a:rPr>
              <a:t> is the number of observations in the data set.</a:t>
            </a:r>
            <a:endParaRPr lang="en-IN" sz="2800" dirty="0">
              <a:solidFill>
                <a:srgbClr val="000000"/>
              </a:solidFill>
            </a:endParaRPr>
          </a:p>
        </p:txBody>
      </p:sp>
      <p:sp>
        <p:nvSpPr>
          <p:cNvPr id="7" name="TextBox 6">
            <a:extLst>
              <a:ext uri="{FF2B5EF4-FFF2-40B4-BE49-F238E27FC236}">
                <a16:creationId xmlns:a16="http://schemas.microsoft.com/office/drawing/2014/main" id="{63045202-72D9-9543-65DC-2AC7B78DAEC8}"/>
              </a:ext>
            </a:extLst>
          </p:cNvPr>
          <p:cNvSpPr txBox="1"/>
          <p:nvPr/>
        </p:nvSpPr>
        <p:spPr>
          <a:xfrm>
            <a:off x="8963" y="3218330"/>
            <a:ext cx="6468037" cy="523220"/>
          </a:xfrm>
          <a:prstGeom prst="rect">
            <a:avLst/>
          </a:prstGeom>
          <a:noFill/>
        </p:spPr>
        <p:txBody>
          <a:bodyPr wrap="square">
            <a:spAutoFit/>
          </a:bodyPr>
          <a:lstStyle/>
          <a:p>
            <a:pPr marL="447675">
              <a:defRPr sz="2800"/>
            </a:pPr>
            <a:r>
              <a:rPr lang="en-US" sz="2800" dirty="0">
                <a:solidFill>
                  <a:srgbClr val="000000"/>
                </a:solidFill>
              </a:rPr>
              <a:t>3.	Find the </a:t>
            </a:r>
            <a:r>
              <a:rPr lang="en-US" sz="2800" i="1" dirty="0">
                <a:solidFill>
                  <a:srgbClr val="000000"/>
                </a:solidFill>
              </a:rPr>
              <a:t>z</a:t>
            </a:r>
            <a:r>
              <a:rPr lang="en-US" sz="2800" dirty="0">
                <a:solidFill>
                  <a:srgbClr val="000000"/>
                </a:solidFill>
              </a:rPr>
              <a:t>-score for each value of </a:t>
            </a:r>
            <a:r>
              <a:rPr lang="en-US" sz="2800" i="1" dirty="0">
                <a:solidFill>
                  <a:srgbClr val="000000"/>
                </a:solidFill>
              </a:rPr>
              <a:t>f</a:t>
            </a:r>
            <a:r>
              <a:rPr lang="en-US" sz="1050" dirty="0">
                <a:solidFill>
                  <a:srgbClr val="000000"/>
                </a:solidFill>
              </a:rPr>
              <a:t> </a:t>
            </a:r>
            <a:r>
              <a:rPr lang="en-US" sz="2800" i="1" baseline="-25000" dirty="0" err="1">
                <a:solidFill>
                  <a:srgbClr val="000000"/>
                </a:solidFill>
              </a:rPr>
              <a:t>i</a:t>
            </a:r>
            <a:r>
              <a:rPr lang="en-US" sz="2800" dirty="0">
                <a:solidFill>
                  <a:srgbClr val="000000"/>
                </a:solidFill>
              </a:rPr>
              <a:t>.</a:t>
            </a:r>
          </a:p>
        </p:txBody>
      </p:sp>
      <p:sp>
        <p:nvSpPr>
          <p:cNvPr id="4" name="TextBox 3">
            <a:extLst>
              <a:ext uri="{FF2B5EF4-FFF2-40B4-BE49-F238E27FC236}">
                <a16:creationId xmlns:a16="http://schemas.microsoft.com/office/drawing/2014/main" id="{8A722F28-8AEF-5CF1-6AE3-29C24BD88E65}"/>
              </a:ext>
            </a:extLst>
          </p:cNvPr>
          <p:cNvSpPr txBox="1"/>
          <p:nvPr/>
        </p:nvSpPr>
        <p:spPr>
          <a:xfrm>
            <a:off x="0" y="3701713"/>
            <a:ext cx="8686800" cy="954107"/>
          </a:xfrm>
          <a:prstGeom prst="rect">
            <a:avLst/>
          </a:prstGeom>
          <a:noFill/>
        </p:spPr>
        <p:txBody>
          <a:bodyPr wrap="square">
            <a:spAutoFit/>
          </a:bodyPr>
          <a:lstStyle/>
          <a:p>
            <a:pPr marL="447675">
              <a:defRPr sz="2800"/>
            </a:pPr>
            <a:r>
              <a:rPr lang="en-US" sz="2800" dirty="0">
                <a:solidFill>
                  <a:srgbClr val="000000"/>
                </a:solidFill>
              </a:rPr>
              <a:t>4.	Plot the </a:t>
            </a:r>
            <a:r>
              <a:rPr lang="en-US" sz="2800" i="1" dirty="0">
                <a:solidFill>
                  <a:srgbClr val="000000"/>
                </a:solidFill>
              </a:rPr>
              <a:t>x</a:t>
            </a:r>
            <a:r>
              <a:rPr lang="en-US" sz="2800" dirty="0">
                <a:solidFill>
                  <a:srgbClr val="000000"/>
                </a:solidFill>
              </a:rPr>
              <a:t>-values on the horizontal axis and the 		corresponding </a:t>
            </a:r>
            <a:r>
              <a:rPr lang="en-US" sz="2800" i="1" dirty="0">
                <a:solidFill>
                  <a:srgbClr val="000000"/>
                </a:solidFill>
              </a:rPr>
              <a:t>z</a:t>
            </a:r>
            <a:r>
              <a:rPr lang="en-US" sz="2800" dirty="0">
                <a:solidFill>
                  <a:srgbClr val="000000"/>
                </a:solidFill>
              </a:rPr>
              <a:t>-score on the vertical axis.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Creating a Normal Probability Plot by Hand</a:t>
            </a:r>
            <a:endParaRPr dirty="0"/>
          </a:p>
        </p:txBody>
      </p:sp>
      <p:sp>
        <p:nvSpPr>
          <p:cNvPr id="3" name="Text Placeholder 2"/>
          <p:cNvSpPr>
            <a:spLocks noGrp="1"/>
          </p:cNvSpPr>
          <p:nvPr>
            <p:ph type="body" sz="quarter" idx="10"/>
          </p:nvPr>
        </p:nvSpPr>
        <p:spPr/>
        <p:txBody>
          <a:bodyPr>
            <a:normAutofit/>
          </a:bodyPr>
          <a:lstStyle/>
          <a:p>
            <a:pPr algn="just"/>
            <a:r>
              <a:rPr lang="en-US" dirty="0"/>
              <a:t>The normal probability plot is rarely drawn by hand because the exact normal </a:t>
            </a:r>
            <a:r>
              <a:rPr lang="en-US" i="1" dirty="0"/>
              <a:t>z</a:t>
            </a:r>
            <a:r>
              <a:rPr lang="en-US" dirty="0"/>
              <a:t>-scores used for the plot can't be looked up in a table. Thus, we use software packages such as JMP, Excel, or Minitab to create normal probability plots.</a:t>
            </a:r>
            <a:endParaRPr sz="2800" dirty="0"/>
          </a:p>
        </p:txBody>
      </p:sp>
    </p:spTree>
    <p:extLst>
      <p:ext uri="{BB962C8B-B14F-4D97-AF65-F5344CB8AC3E}">
        <p14:creationId xmlns:p14="http://schemas.microsoft.com/office/powerpoint/2010/main" val="2980371333"/>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193E7A8-058A-4D81-AAAF-157257ED8DC7}"/>
</file>

<file path=customXml/itemProps2.xml><?xml version="1.0" encoding="utf-8"?>
<ds:datastoreItem xmlns:ds="http://schemas.openxmlformats.org/officeDocument/2006/customXml" ds:itemID="{E39DD3F7-0017-4376-AE09-31CE7F6A8EAE}"/>
</file>

<file path=customXml/itemProps3.xml><?xml version="1.0" encoding="utf-8"?>
<ds:datastoreItem xmlns:ds="http://schemas.openxmlformats.org/officeDocument/2006/customXml" ds:itemID="{7AE2552C-6CA1-4E60-B2CA-026645749CAA}"/>
</file>

<file path=docProps/app.xml><?xml version="1.0" encoding="utf-8"?>
<Properties xmlns="http://schemas.openxmlformats.org/officeDocument/2006/extended-properties" xmlns:vt="http://schemas.openxmlformats.org/officeDocument/2006/docPropsVTypes">
  <TotalTime>1060</TotalTime>
  <Words>1244</Words>
  <Application>Microsoft Office PowerPoint</Application>
  <PresentationFormat>On-screen Show (4:3)</PresentationFormat>
  <Paragraphs>62</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Courier New</vt:lpstr>
      <vt:lpstr>Cambria Math</vt:lpstr>
      <vt:lpstr>Office Theme</vt:lpstr>
      <vt:lpstr>Section 7.3</vt:lpstr>
      <vt:lpstr>Box Plot—Slide 1</vt:lpstr>
      <vt:lpstr>Box Plot—Slide 2</vt:lpstr>
      <vt:lpstr>Box Plot—Slide 3</vt:lpstr>
      <vt:lpstr>Normal Probability Plot—Slide 1</vt:lpstr>
      <vt:lpstr>Normal Probability Plot—Slide 2</vt:lpstr>
      <vt:lpstr>Normal Probability Plot—Slide 3</vt:lpstr>
      <vt:lpstr>Procedure: Creating a Normal Probability Plot by Hand</vt:lpstr>
      <vt:lpstr>Creating a Normal Probability Plot by Hand</vt:lpstr>
      <vt:lpstr>Example 1: Assessing Normality of Sales Revenue for CWK Consulting—Slide 1</vt:lpstr>
      <vt:lpstr>Example 1: Assessing Normality of Sales Revenue for CWK Consulting—Slide 2</vt:lpstr>
      <vt:lpstr>Example 1: Assessing Normality of Sales Revenue for CWK Consulting—Slide 3</vt:lpstr>
      <vt:lpstr>Example 1: Assessing Normality of Sales Revenue for CWK Consulting—Slide 4</vt:lpstr>
      <vt:lpstr>Example 1: Assessing Normality of Sales Revenue for CWK Consulting—Slide 5</vt:lpstr>
      <vt:lpstr>Example 1: Assessing Normality of Sales Revenue for CWK Consulting—Slide 6</vt:lpstr>
      <vt:lpstr>Example 1: Assessing Normality of Sales Revenue for CWK Consulting—Slide 7</vt:lpstr>
      <vt:lpstr>Example 1: Assessing Normality of Sales Revenue for CWK Consulting—Slide 8</vt:lpstr>
      <vt:lpstr>Example 1: Assessing Normality of Sales Revenue for CWK Consulting—Slide 9</vt:lpstr>
      <vt:lpstr>Example 1: Assessing Normality of Sales Revenue for CWK Consulting—Slide 10</vt:lpstr>
      <vt:lpstr>Example 1: Assessing Normality of Sales Revenue for CWK Consulting—Slide 11</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- 7.3 - Assessing Normality Graphically</dc:title>
  <dc:creator>Hawkes Learning</dc:creator>
  <cp:lastModifiedBy>Hala Assaf</cp:lastModifiedBy>
  <cp:revision>152</cp:revision>
  <dcterms:created xsi:type="dcterms:W3CDTF">2013-04-26T14:43:13Z</dcterms:created>
  <dcterms:modified xsi:type="dcterms:W3CDTF">2025-07-17T14:28:12Z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