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1"/>
  </p:notesMasterIdLst>
  <p:handoutMasterIdLst>
    <p:handoutMasterId r:id="rId52"/>
  </p:handoutMasterIdLst>
  <p:sldIdLst>
    <p:sldId id="256" r:id="rId2"/>
    <p:sldId id="257" r:id="rId3"/>
    <p:sldId id="339" r:id="rId4"/>
    <p:sldId id="340" r:id="rId5"/>
    <p:sldId id="341" r:id="rId6"/>
    <p:sldId id="342" r:id="rId7"/>
    <p:sldId id="259" r:id="rId8"/>
    <p:sldId id="264" r:id="rId9"/>
    <p:sldId id="267" r:id="rId10"/>
    <p:sldId id="271" r:id="rId11"/>
    <p:sldId id="275" r:id="rId12"/>
    <p:sldId id="281" r:id="rId13"/>
    <p:sldId id="283" r:id="rId14"/>
    <p:sldId id="284" r:id="rId15"/>
    <p:sldId id="286" r:id="rId16"/>
    <p:sldId id="287" r:id="rId17"/>
    <p:sldId id="289" r:id="rId18"/>
    <p:sldId id="290" r:id="rId19"/>
    <p:sldId id="292" r:id="rId20"/>
    <p:sldId id="293" r:id="rId21"/>
    <p:sldId id="295" r:id="rId22"/>
    <p:sldId id="298" r:id="rId23"/>
    <p:sldId id="345" r:id="rId24"/>
    <p:sldId id="346" r:id="rId25"/>
    <p:sldId id="347" r:id="rId26"/>
    <p:sldId id="348" r:id="rId27"/>
    <p:sldId id="349" r:id="rId28"/>
    <p:sldId id="299" r:id="rId29"/>
    <p:sldId id="351" r:id="rId30"/>
    <p:sldId id="302" r:id="rId31"/>
    <p:sldId id="305" r:id="rId32"/>
    <p:sldId id="307" r:id="rId33"/>
    <p:sldId id="308" r:id="rId34"/>
    <p:sldId id="311" r:id="rId35"/>
    <p:sldId id="354" r:id="rId36"/>
    <p:sldId id="315" r:id="rId37"/>
    <p:sldId id="316" r:id="rId38"/>
    <p:sldId id="336" r:id="rId39"/>
    <p:sldId id="319" r:id="rId40"/>
    <p:sldId id="323" r:id="rId41"/>
    <p:sldId id="324" r:id="rId42"/>
    <p:sldId id="337" r:id="rId43"/>
    <p:sldId id="327" r:id="rId44"/>
    <p:sldId id="355" r:id="rId45"/>
    <p:sldId id="353" r:id="rId46"/>
    <p:sldId id="330" r:id="rId47"/>
    <p:sldId id="331" r:id="rId48"/>
    <p:sldId id="338" r:id="rId49"/>
    <p:sldId id="333" r:id="rId50"/>
  </p:sldIdLst>
  <p:sldSz cx="9144000" cy="6858000" type="screen4x3"/>
  <p:notesSz cx="6858000" cy="9144000"/>
  <p:embeddedFontLst>
    <p:embeddedFont>
      <p:font typeface="Cambria Math" panose="02040503050406030204" pitchFamily="18" charset="0"/>
      <p:regular r:id="rId5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2" d="100"/>
          <a:sy n="102" d="100"/>
        </p:scale>
        <p:origin x="118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1.fntdata"/><Relationship Id="rId58"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customXml" Target="../customXml/item3.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ustomXml" Target="../customXml/item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6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3.png"/><Relationship Id="rId1" Type="http://schemas.openxmlformats.org/officeDocument/2006/relationships/slideLayout" Target="../slideLayouts/slideLayout3.xml"/><Relationship Id="rId4" Type="http://schemas.openxmlformats.org/officeDocument/2006/relationships/image" Target="../media/image34.emf"/></Relationships>
</file>

<file path=ppt/slides/_rels/slide44.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4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The Standard Normal Distribution</a:t>
            </a:r>
          </a:p>
        </p:txBody>
      </p:sp>
      <p:sp>
        <p:nvSpPr>
          <p:cNvPr id="3" name="Title 2"/>
          <p:cNvSpPr>
            <a:spLocks noGrp="1"/>
          </p:cNvSpPr>
          <p:nvPr>
            <p:ph type="title"/>
          </p:nvPr>
        </p:nvSpPr>
        <p:spPr/>
        <p:txBody>
          <a:bodyPr/>
          <a:lstStyle/>
          <a:p>
            <a:r>
              <a:rPr dirty="0"/>
              <a:t>Section 7.4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a Probability Using the Standard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pic>
        <p:nvPicPr>
          <p:cNvPr id="6" name="Picture 5" descr="P open parenthesis negative 1.08 less than z less than 0 close parenthesis equals P open parenthesis z less than 0 close minus P open parenthesis z less than negative 1.08 close parenthesis equals 0.5 minus 0.1401 equals 0.3599">
            <a:extLst>
              <a:ext uri="{FF2B5EF4-FFF2-40B4-BE49-F238E27FC236}">
                <a16:creationId xmlns:a16="http://schemas.microsoft.com/office/drawing/2014/main" id="{2A5387A1-18BF-B38B-24C2-861326415973}"/>
              </a:ext>
            </a:extLst>
          </p:cNvPr>
          <p:cNvPicPr>
            <a:picLocks noChangeAspect="1"/>
          </p:cNvPicPr>
          <p:nvPr/>
        </p:nvPicPr>
        <p:blipFill>
          <a:blip r:embed="rId2"/>
          <a:stretch>
            <a:fillRect/>
          </a:stretch>
        </p:blipFill>
        <p:spPr>
          <a:xfrm>
            <a:off x="479265" y="1447800"/>
            <a:ext cx="8496300" cy="466725"/>
          </a:xfrm>
          <a:prstGeom prst="rect">
            <a:avLst/>
          </a:prstGeom>
        </p:spPr>
      </p:pic>
      <p:pic>
        <p:nvPicPr>
          <p:cNvPr id="9" name="Picture 8" descr="A set of three standard normal distribution graphs.Each graph has a bell-shaped curve centered about zero. Two values, negative 1.08 and 0 are marked on the horizontal axis of each graph. In the first graph, The region of the curve that lies to the left of the value, 0 is shaded and labeled &quot; 0.5000.&quot; In the second graph, the region of the curve lying to the left of the value, negative 1.08 is shaded and labeled &quot; 0.1401.&quot; In the third graph, the region of the curve that lies between negative 1.08 and 0 is shaded and labeled &quot; 0.3599.&quot;&#10;Under the bell curves, the formula shown:  P open parenthesis z less than 0 close minus P open parenthesis z less than negative 1.08 close parenthesis equals P open parenthesis negative 1.08 less than z less than 0 close parenthesis. &#10;0.5000 minus 0.1401 equals 0.3599.&#10;&#10;">
            <a:extLst>
              <a:ext uri="{FF2B5EF4-FFF2-40B4-BE49-F238E27FC236}">
                <a16:creationId xmlns:a16="http://schemas.microsoft.com/office/drawing/2014/main" id="{84DE5660-D475-43BA-8C54-B3596C1A48A2}"/>
              </a:ext>
            </a:extLst>
          </p:cNvPr>
          <p:cNvPicPr>
            <a:picLocks noChangeAspect="1"/>
          </p:cNvPicPr>
          <p:nvPr/>
        </p:nvPicPr>
        <p:blipFill>
          <a:blip r:embed="rId3"/>
          <a:srcRect b="9530"/>
          <a:stretch>
            <a:fillRect/>
          </a:stretch>
        </p:blipFill>
        <p:spPr>
          <a:xfrm>
            <a:off x="450925" y="2016817"/>
            <a:ext cx="8213810" cy="2555183"/>
          </a:xfrm>
          <a:prstGeom prst="rect">
            <a:avLst/>
          </a:prstGeom>
        </p:spPr>
      </p:pic>
      <p:sp>
        <p:nvSpPr>
          <p:cNvPr id="4" name="TextBox 3">
            <a:extLst>
              <a:ext uri="{FF2B5EF4-FFF2-40B4-BE49-F238E27FC236}">
                <a16:creationId xmlns:a16="http://schemas.microsoft.com/office/drawing/2014/main" id="{37C21BE6-B21F-AB6B-9AC1-F66FCFF89E1F}"/>
              </a:ext>
            </a:extLst>
          </p:cNvPr>
          <p:cNvSpPr txBox="1"/>
          <p:nvPr/>
        </p:nvSpPr>
        <p:spPr>
          <a:xfrm>
            <a:off x="4267200" y="4800600"/>
            <a:ext cx="1066800" cy="400110"/>
          </a:xfrm>
          <a:prstGeom prst="rect">
            <a:avLst/>
          </a:prstGeom>
          <a:noFill/>
        </p:spPr>
        <p:txBody>
          <a:bodyPr wrap="square">
            <a:spAutoFit/>
          </a:bodyPr>
          <a:lstStyle/>
          <a:p>
            <a:r>
              <a:rPr lang="en-US" sz="2000" dirty="0"/>
              <a:t>Figure 5 </a:t>
            </a:r>
            <a:endParaRPr lang="en-IN"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a Probability Using the Standard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What is the probability that a standard normal random variable will be between </a:t>
            </a:r>
            <a:r>
              <a:rPr sz="2800" dirty="0">
                <a:latin typeface="Cambria Math"/>
              </a:rPr>
              <a:t>1</a:t>
            </a:r>
            <a:r>
              <a:rPr sz="2800" dirty="0"/>
              <a:t> and </a:t>
            </a:r>
            <a:r>
              <a:rPr sz="2800" dirty="0">
                <a:latin typeface="Cambria Math"/>
              </a:rPr>
              <a:t>2</a:t>
            </a:r>
            <a:r>
              <a:rPr sz="2800" dirty="0"/>
              <a:t>?</a:t>
            </a:r>
            <a:endParaRPr lang="en-US" sz="2800" dirty="0"/>
          </a:p>
          <a:p>
            <a:r>
              <a:rPr lang="en-US" sz="2800" b="1" dirty="0"/>
              <a:t>Solution</a:t>
            </a:r>
          </a:p>
          <a:p>
            <a:r>
              <a:rPr lang="en-US" sz="2800" dirty="0"/>
              <a:t>Again, first draw a Figure 6. </a:t>
            </a:r>
          </a:p>
          <a:p>
            <a:endParaRPr lang="en-US" sz="2800" dirty="0"/>
          </a:p>
          <a:p>
            <a:endParaRPr sz="2800" dirty="0"/>
          </a:p>
        </p:txBody>
      </p:sp>
      <p:pic>
        <p:nvPicPr>
          <p:cNvPr id="6" name="Picture 5" descr="Graph of a standard normal distribution with a mean of 0. The area under the curve between 1 and 2 is shaded and labeled with a question mark.">
            <a:extLst>
              <a:ext uri="{FF2B5EF4-FFF2-40B4-BE49-F238E27FC236}">
                <a16:creationId xmlns:a16="http://schemas.microsoft.com/office/drawing/2014/main" id="{73C85C50-350C-436E-BAA1-9FD14F1C3D24}"/>
              </a:ext>
            </a:extLst>
          </p:cNvPr>
          <p:cNvPicPr>
            <a:picLocks noChangeAspect="1"/>
          </p:cNvPicPr>
          <p:nvPr/>
        </p:nvPicPr>
        <p:blipFill>
          <a:blip r:embed="rId2"/>
          <a:srcRect b="12121"/>
          <a:stretch>
            <a:fillRect/>
          </a:stretch>
        </p:blipFill>
        <p:spPr>
          <a:xfrm>
            <a:off x="1524000" y="3050027"/>
            <a:ext cx="5029200" cy="2436373"/>
          </a:xfrm>
          <a:prstGeom prst="rect">
            <a:avLst/>
          </a:prstGeom>
        </p:spPr>
      </p:pic>
      <p:sp>
        <p:nvSpPr>
          <p:cNvPr id="4" name="TextBox 3">
            <a:extLst>
              <a:ext uri="{FF2B5EF4-FFF2-40B4-BE49-F238E27FC236}">
                <a16:creationId xmlns:a16="http://schemas.microsoft.com/office/drawing/2014/main" id="{1D15D31B-598A-D2AB-9413-0CD543F303F7}"/>
              </a:ext>
            </a:extLst>
          </p:cNvPr>
          <p:cNvSpPr txBox="1"/>
          <p:nvPr/>
        </p:nvSpPr>
        <p:spPr>
          <a:xfrm>
            <a:off x="3581400" y="5514975"/>
            <a:ext cx="1066800" cy="400110"/>
          </a:xfrm>
          <a:prstGeom prst="rect">
            <a:avLst/>
          </a:prstGeom>
          <a:noFill/>
        </p:spPr>
        <p:txBody>
          <a:bodyPr wrap="square">
            <a:spAutoFit/>
          </a:bodyPr>
          <a:lstStyle/>
          <a:p>
            <a:r>
              <a:rPr lang="en-US" sz="2000" dirty="0"/>
              <a:t>Figure 6 </a:t>
            </a:r>
            <a:endParaRPr lang="en-IN"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Calculating a Probability Using the Standard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pic>
        <p:nvPicPr>
          <p:cNvPr id="6" name="Picture 5" descr="Three standard normal distributions side by side. All of the distributions have a mean of 0 and the values 1 and 2 marked on the horizontal line. In the first graph the region of the curve that lies to the left of 2 is shaded and labeled 0.9772. In the second graph the region of the curve to the left of 1 is shaded and labeled 0.8413. The third graph shows the region of the curve between 1 and 2 is shaded and labeled 0.1359.&#10;Under the bell curves the formula shown:  P of open parenthesis z less than 2 close parenthesis minus P of open parenthesis z less than 1 close parenthesis equals P of open parenthesis 1 less than z less than 2 close parenthesis. 0.9772 minus 0.8413 equals 0.1359">
            <a:extLst>
              <a:ext uri="{FF2B5EF4-FFF2-40B4-BE49-F238E27FC236}">
                <a16:creationId xmlns:a16="http://schemas.microsoft.com/office/drawing/2014/main" id="{5CB7619F-7D0F-4EBE-AA32-37AE19588322}"/>
              </a:ext>
            </a:extLst>
          </p:cNvPr>
          <p:cNvPicPr>
            <a:picLocks noChangeAspect="1"/>
          </p:cNvPicPr>
          <p:nvPr/>
        </p:nvPicPr>
        <p:blipFill>
          <a:blip r:embed="rId2"/>
          <a:srcRect b="14151"/>
          <a:stretch>
            <a:fillRect/>
          </a:stretch>
        </p:blipFill>
        <p:spPr>
          <a:xfrm>
            <a:off x="421341" y="1524000"/>
            <a:ext cx="8296880" cy="2590800"/>
          </a:xfrm>
          <a:prstGeom prst="rect">
            <a:avLst/>
          </a:prstGeom>
        </p:spPr>
      </p:pic>
      <p:sp>
        <p:nvSpPr>
          <p:cNvPr id="3" name="TextBox 2">
            <a:extLst>
              <a:ext uri="{FF2B5EF4-FFF2-40B4-BE49-F238E27FC236}">
                <a16:creationId xmlns:a16="http://schemas.microsoft.com/office/drawing/2014/main" id="{2505D9C5-1E9D-CCDB-89B1-4742E539426A}"/>
              </a:ext>
            </a:extLst>
          </p:cNvPr>
          <p:cNvSpPr txBox="1"/>
          <p:nvPr/>
        </p:nvSpPr>
        <p:spPr>
          <a:xfrm>
            <a:off x="4166391" y="4343400"/>
            <a:ext cx="1066800" cy="400110"/>
          </a:xfrm>
          <a:prstGeom prst="rect">
            <a:avLst/>
          </a:prstGeom>
          <a:noFill/>
        </p:spPr>
        <p:txBody>
          <a:bodyPr wrap="square">
            <a:spAutoFit/>
          </a:bodyPr>
          <a:lstStyle/>
          <a:p>
            <a:r>
              <a:rPr lang="en-US" sz="2000" dirty="0"/>
              <a:t>Figure 7 </a:t>
            </a:r>
            <a:endParaRPr lang="en-IN" sz="2000" dirty="0"/>
          </a:p>
        </p:txBody>
      </p:sp>
      <p:pic>
        <p:nvPicPr>
          <p:cNvPr id="8" name="Picture 7" descr="P of open parenthesis 1 less than z less than 2 close parenthesis equals P of open parenthesis z less than 2 close parenthesis minus P of open parenthesis z less than 1 close parenthesis equals 0.9772 minus 0.8413 equals 0.1359">
            <a:extLst>
              <a:ext uri="{FF2B5EF4-FFF2-40B4-BE49-F238E27FC236}">
                <a16:creationId xmlns:a16="http://schemas.microsoft.com/office/drawing/2014/main" id="{F327E51C-43DF-5A32-A3FC-EC2CE331CB85}"/>
              </a:ext>
            </a:extLst>
          </p:cNvPr>
          <p:cNvPicPr>
            <a:picLocks noChangeAspect="1"/>
          </p:cNvPicPr>
          <p:nvPr/>
        </p:nvPicPr>
        <p:blipFill>
          <a:blip r:embed="rId3"/>
          <a:stretch>
            <a:fillRect/>
          </a:stretch>
        </p:blipFill>
        <p:spPr>
          <a:xfrm>
            <a:off x="832641" y="4953000"/>
            <a:ext cx="7734300" cy="46672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4: Determining the</a:t>
            </a:r>
            <a:r>
              <a:rPr sz="2000" dirty="0"/>
              <a:t> </a:t>
            </a:r>
            <a:r>
              <a:rPr lang="en-US" sz="2000" i="1" dirty="0"/>
              <a:t>z</a:t>
            </a:r>
            <a:r>
              <a:rPr sz="2400" dirty="0"/>
              <a:t>-Value that corresponds to an Area Under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1</a:t>
            </a:r>
            <a:endParaRPr sz="2400" dirty="0"/>
          </a:p>
        </p:txBody>
      </p:sp>
      <p:sp>
        <p:nvSpPr>
          <p:cNvPr id="3" name="Text Placeholder 2"/>
          <p:cNvSpPr>
            <a:spLocks noGrp="1"/>
          </p:cNvSpPr>
          <p:nvPr>
            <p:ph type="body" sz="quarter" idx="10"/>
          </p:nvPr>
        </p:nvSpPr>
        <p:spPr/>
        <p:txBody>
          <a:bodyPr>
            <a:normAutofit/>
          </a:bodyPr>
          <a:lstStyle/>
          <a:p>
            <a:pPr>
              <a:defRPr sz="2800"/>
            </a:pPr>
            <a:r>
              <a:rPr sz="2800" dirty="0"/>
              <a:t>Given that </a:t>
            </a:r>
            <a:r>
              <a:rPr lang="en-US" sz="2800" i="1" dirty="0"/>
              <a:t>z</a:t>
            </a:r>
            <a:r>
              <a:rPr sz="2800" dirty="0"/>
              <a:t> is a standard normal random variable, find the value of </a:t>
            </a:r>
            <a:r>
              <a:rPr lang="en-US" sz="2800" i="1" dirty="0"/>
              <a:t>z</a:t>
            </a:r>
            <a:r>
              <a:rPr sz="2800" dirty="0"/>
              <a:t> for each situation.</a:t>
            </a:r>
          </a:p>
          <a:p>
            <a:pPr defTabSz="627063">
              <a:defRPr sz="2800"/>
            </a:pPr>
            <a:r>
              <a:rPr lang="en-US" dirty="0"/>
              <a:t>a.	</a:t>
            </a:r>
            <a:r>
              <a:rPr dirty="0"/>
              <a:t>​</a:t>
            </a:r>
            <a:r>
              <a:rPr sz="2800" dirty="0"/>
              <a:t>The area to the left of </a:t>
            </a:r>
            <a:r>
              <a:rPr lang="en-US" sz="2800" i="1" dirty="0"/>
              <a:t>z</a:t>
            </a:r>
            <a:r>
              <a:rPr sz="2800" dirty="0"/>
              <a:t> is </a:t>
            </a:r>
            <a:r>
              <a:rPr sz="2800" dirty="0">
                <a:latin typeface="Cambria Math"/>
              </a:rPr>
              <a:t>0.9147</a:t>
            </a:r>
            <a:r>
              <a:rPr sz="2800" dirty="0"/>
              <a:t>.</a:t>
            </a:r>
          </a:p>
          <a:p>
            <a:pPr defTabSz="717550">
              <a:tabLst>
                <a:tab pos="627063" algn="l"/>
              </a:tabLst>
              <a:defRPr sz="2800"/>
            </a:pPr>
            <a:r>
              <a:rPr lang="en-US" sz="2800" dirty="0"/>
              <a:t>b.	</a:t>
            </a:r>
            <a:r>
              <a:rPr sz="2800" dirty="0"/>
              <a:t>The area between </a:t>
            </a:r>
            <a:r>
              <a:rPr sz="2800" dirty="0">
                <a:latin typeface="Cambria Math"/>
              </a:rPr>
              <a:t>0</a:t>
            </a:r>
            <a:r>
              <a:rPr sz="2800" dirty="0"/>
              <a:t> and </a:t>
            </a:r>
            <a:r>
              <a:rPr lang="en-US" sz="2800" i="1" dirty="0"/>
              <a:t>z</a:t>
            </a:r>
            <a:r>
              <a:rPr sz="2800" dirty="0"/>
              <a:t> is </a:t>
            </a:r>
            <a:r>
              <a:rPr sz="2800" dirty="0">
                <a:latin typeface="Cambria Math"/>
              </a:rPr>
              <a:t>0.3665</a:t>
            </a:r>
            <a:r>
              <a:rPr sz="2800" dirty="0"/>
              <a:t>.</a:t>
            </a:r>
          </a:p>
          <a:p>
            <a:pPr defTabSz="627063">
              <a:defRPr sz="2800"/>
            </a:pPr>
            <a:r>
              <a:rPr lang="en-US" dirty="0"/>
              <a:t>c.	</a:t>
            </a:r>
            <a:r>
              <a:rPr dirty="0"/>
              <a:t>​</a:t>
            </a:r>
            <a:r>
              <a:rPr sz="2800" dirty="0"/>
              <a:t>The area to the left of </a:t>
            </a:r>
            <a:r>
              <a:rPr lang="en-US" sz="2800" i="1" dirty="0"/>
              <a:t>z</a:t>
            </a:r>
            <a:r>
              <a:rPr sz="2800" dirty="0"/>
              <a:t> is </a:t>
            </a:r>
            <a:r>
              <a:rPr sz="2800" dirty="0">
                <a:latin typeface="Cambria Math"/>
              </a:rPr>
              <a:t>0.1469</a:t>
            </a:r>
            <a:r>
              <a:rPr sz="2800" dirty="0"/>
              <a:t>.</a:t>
            </a:r>
          </a:p>
          <a:p>
            <a:pPr defTabSz="627063">
              <a:defRPr sz="2800"/>
            </a:pPr>
            <a:r>
              <a:rPr lang="en-US" sz="2800" dirty="0"/>
              <a:t>d.</a:t>
            </a:r>
            <a:r>
              <a:rPr lang="en-US" dirty="0"/>
              <a:t>	</a:t>
            </a:r>
            <a:r>
              <a:rPr sz="2800" dirty="0"/>
              <a:t>The area to the right of </a:t>
            </a:r>
            <a:r>
              <a:rPr lang="en-US" sz="2800" i="1" dirty="0"/>
              <a:t>z</a:t>
            </a:r>
            <a:r>
              <a:rPr sz="2800" dirty="0"/>
              <a:t> is </a:t>
            </a:r>
            <a:r>
              <a:rPr sz="2800" dirty="0">
                <a:latin typeface="Cambria Math"/>
              </a:rPr>
              <a:t>0.7967</a:t>
            </a:r>
            <a:r>
              <a:rPr sz="28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997"/>
            <a:ext cx="8229600" cy="914400"/>
          </a:xfrm>
        </p:spPr>
        <p:txBody>
          <a:bodyPr>
            <a:noAutofit/>
          </a:bodyPr>
          <a:lstStyle/>
          <a:p>
            <a:pPr>
              <a:defRPr sz="3200"/>
            </a:pPr>
            <a:r>
              <a:rPr sz="2400" dirty="0"/>
              <a:t>Example</a:t>
            </a:r>
            <a:r>
              <a:rPr lang="en-US" sz="2400" dirty="0"/>
              <a:t> </a:t>
            </a:r>
            <a:r>
              <a:rPr sz="2400" dirty="0"/>
              <a:t>4: Determining the</a:t>
            </a:r>
            <a:r>
              <a:rPr sz="2000" dirty="0"/>
              <a:t> </a:t>
            </a:r>
            <a:r>
              <a:rPr lang="en-US" sz="2000" i="1" dirty="0"/>
              <a:t>z</a:t>
            </a:r>
            <a:r>
              <a:rPr sz="2400" dirty="0"/>
              <a:t>-Value that corresponds to an Area Under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2</a:t>
            </a:r>
            <a:endParaRPr sz="2400" dirty="0"/>
          </a:p>
        </p:txBody>
      </p:sp>
      <p:sp>
        <p:nvSpPr>
          <p:cNvPr id="3" name="Text Placeholder 2"/>
          <p:cNvSpPr>
            <a:spLocks noGrp="1"/>
          </p:cNvSpPr>
          <p:nvPr>
            <p:ph type="body" sz="quarter" idx="10"/>
          </p:nvPr>
        </p:nvSpPr>
        <p:spPr/>
        <p:txBody>
          <a:bodyPr>
            <a:normAutofit/>
          </a:bodyPr>
          <a:lstStyle/>
          <a:p>
            <a:r>
              <a:rPr lang="en-US" sz="2800" b="1" dirty="0"/>
              <a:t>Solution</a:t>
            </a:r>
          </a:p>
          <a:p>
            <a:pPr defTabSz="447675">
              <a:defRPr sz="2800"/>
            </a:pPr>
            <a:r>
              <a:rPr lang="en-US" dirty="0"/>
              <a:t>a.	​</a:t>
            </a:r>
            <a:r>
              <a:rPr lang="en-US" sz="2800" dirty="0"/>
              <a:t>The area to the left of </a:t>
            </a:r>
            <a:r>
              <a:rPr lang="en-US" sz="2800" i="1" dirty="0"/>
              <a:t>z</a:t>
            </a:r>
            <a:r>
              <a:rPr lang="en-US" sz="2800" dirty="0"/>
              <a:t> is </a:t>
            </a:r>
            <a:r>
              <a:rPr lang="en-US" sz="2800" dirty="0">
                <a:latin typeface="Cambria Math"/>
              </a:rPr>
              <a:t>0.9147</a:t>
            </a:r>
            <a:r>
              <a:rPr lang="en-US" sz="2800" dirty="0"/>
              <a:t>.</a:t>
            </a:r>
          </a:p>
          <a:p>
            <a:pPr>
              <a:defRPr sz="2800"/>
            </a:pPr>
            <a:r>
              <a:rPr lang="en-US" sz="2800" dirty="0"/>
              <a:t>First, draw a picture.</a:t>
            </a:r>
          </a:p>
          <a:p>
            <a:pPr>
              <a:defRPr sz="2800"/>
            </a:pPr>
            <a:endParaRPr lang="en-US" sz="2800" dirty="0"/>
          </a:p>
          <a:p>
            <a:r>
              <a:rPr lang="en-US" dirty="0"/>
              <a:t>​</a:t>
            </a:r>
            <a:endParaRPr dirty="0"/>
          </a:p>
        </p:txBody>
      </p:sp>
      <p:pic>
        <p:nvPicPr>
          <p:cNvPr id="6" name="Picture 5" descr="A standard normal distribution graph is shown. It has a bell-shaped curve centered about zero. A point on the horizontal axis toward the right tail is marked with the random variable, z. The region of the curve that lies to the left of the random variable, z is shaded and labeled &quot; 0.9147.&quot;">
            <a:extLst>
              <a:ext uri="{FF2B5EF4-FFF2-40B4-BE49-F238E27FC236}">
                <a16:creationId xmlns:a16="http://schemas.microsoft.com/office/drawing/2014/main" id="{7E8DD74F-ECAA-42ED-8042-FE92CBE72693}"/>
              </a:ext>
            </a:extLst>
          </p:cNvPr>
          <p:cNvPicPr>
            <a:picLocks noChangeAspect="1"/>
          </p:cNvPicPr>
          <p:nvPr/>
        </p:nvPicPr>
        <p:blipFill>
          <a:blip r:embed="rId2"/>
          <a:srcRect b="10043"/>
          <a:stretch>
            <a:fillRect/>
          </a:stretch>
        </p:blipFill>
        <p:spPr>
          <a:xfrm>
            <a:off x="1600200" y="2743201"/>
            <a:ext cx="5267752" cy="2590800"/>
          </a:xfrm>
          <a:prstGeom prst="rect">
            <a:avLst/>
          </a:prstGeom>
        </p:spPr>
      </p:pic>
      <p:sp>
        <p:nvSpPr>
          <p:cNvPr id="4" name="TextBox 3">
            <a:extLst>
              <a:ext uri="{FF2B5EF4-FFF2-40B4-BE49-F238E27FC236}">
                <a16:creationId xmlns:a16="http://schemas.microsoft.com/office/drawing/2014/main" id="{FED059A4-1CBF-826B-286D-D8A71C8BFAE4}"/>
              </a:ext>
            </a:extLst>
          </p:cNvPr>
          <p:cNvSpPr txBox="1"/>
          <p:nvPr/>
        </p:nvSpPr>
        <p:spPr>
          <a:xfrm>
            <a:off x="3700676" y="5343526"/>
            <a:ext cx="1066800" cy="400110"/>
          </a:xfrm>
          <a:prstGeom prst="rect">
            <a:avLst/>
          </a:prstGeom>
          <a:noFill/>
        </p:spPr>
        <p:txBody>
          <a:bodyPr wrap="square">
            <a:spAutoFit/>
          </a:bodyPr>
          <a:lstStyle/>
          <a:p>
            <a:r>
              <a:rPr lang="en-US" sz="2000" dirty="0"/>
              <a:t>Figure 8 </a:t>
            </a:r>
            <a:endParaRPr lang="en-IN"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4: Determining the</a:t>
            </a:r>
            <a:r>
              <a:rPr sz="2000" dirty="0"/>
              <a:t> </a:t>
            </a:r>
            <a:r>
              <a:rPr lang="en-US" sz="2000" i="1" dirty="0"/>
              <a:t>z</a:t>
            </a:r>
            <a:r>
              <a:rPr sz="2400" dirty="0"/>
              <a:t>-Value that corresponds to an Area Under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3</a:t>
            </a:r>
            <a:endParaRPr sz="2400" dirty="0"/>
          </a:p>
        </p:txBody>
      </p:sp>
      <p:sp>
        <p:nvSpPr>
          <p:cNvPr id="3" name="Text Placeholder 2"/>
          <p:cNvSpPr>
            <a:spLocks noGrp="1"/>
          </p:cNvSpPr>
          <p:nvPr>
            <p:ph type="body" sz="quarter" idx="10"/>
          </p:nvPr>
        </p:nvSpPr>
        <p:spPr/>
        <p:txBody>
          <a:bodyPr>
            <a:noAutofit/>
          </a:bodyPr>
          <a:lstStyle/>
          <a:p>
            <a:pPr>
              <a:defRPr sz="2800"/>
            </a:pPr>
            <a:r>
              <a:rPr sz="2600" dirty="0"/>
              <a:t>​In this example, you are given a probability and asked to find the corresponding value of </a:t>
            </a:r>
            <a:r>
              <a:rPr lang="en-US" sz="2600" i="1" dirty="0"/>
              <a:t>z</a:t>
            </a:r>
            <a:r>
              <a:rPr sz="2600" dirty="0"/>
              <a:t>. Recall that Appendix A, Table B gives you the cumulative probability of the area less than some value of </a:t>
            </a:r>
            <a:r>
              <a:rPr lang="en-US" sz="2600" i="1" dirty="0"/>
              <a:t>z</a:t>
            </a:r>
            <a:r>
              <a:rPr sz="2600" dirty="0"/>
              <a:t>.</a:t>
            </a:r>
          </a:p>
          <a:p>
            <a:pPr>
              <a:defRPr sz="2800"/>
            </a:pPr>
            <a:r>
              <a:rPr sz="2600" dirty="0"/>
              <a:t>​In order to find the value of </a:t>
            </a:r>
            <a:r>
              <a:rPr lang="en-US" sz="2600" i="1" dirty="0"/>
              <a:t>z</a:t>
            </a:r>
            <a:r>
              <a:rPr sz="2600" dirty="0"/>
              <a:t>, look in the body of Appendix A, Table B and find the probability value </a:t>
            </a:r>
            <a:r>
              <a:rPr sz="2600" dirty="0">
                <a:latin typeface="Cambria Math"/>
              </a:rPr>
              <a:t>0.9147</a:t>
            </a:r>
            <a:r>
              <a:rPr sz="2600" dirty="0"/>
              <a:t>. Once you've found the value (the probability), determine the corresponding value of </a:t>
            </a:r>
            <a:r>
              <a:rPr lang="en-US" sz="2600" i="1" dirty="0"/>
              <a:t>z</a:t>
            </a:r>
            <a:r>
              <a:rPr sz="2600" dirty="0"/>
              <a:t>. In this case, the value of </a:t>
            </a:r>
            <a:r>
              <a:rPr lang="en-US" sz="2600" i="1" dirty="0"/>
              <a:t>z</a:t>
            </a:r>
            <a:r>
              <a:rPr sz="2600" dirty="0"/>
              <a:t> is </a:t>
            </a:r>
            <a:r>
              <a:rPr sz="2600" dirty="0">
                <a:latin typeface="Cambria Math"/>
              </a:rPr>
              <a:t>1.37</a:t>
            </a:r>
            <a:r>
              <a:rPr sz="2600" dirty="0"/>
              <a:t>. So,​</a:t>
            </a:r>
          </a:p>
          <a:p>
            <a:pPr>
              <a:defRPr sz="2800"/>
            </a:pPr>
            <a:r>
              <a:rPr sz="2600" dirty="0"/>
              <a:t>​</a:t>
            </a:r>
          </a:p>
        </p:txBody>
      </p:sp>
      <p:pic>
        <p:nvPicPr>
          <p:cNvPr id="7" name="Picture 6" descr="P of open parenthesis z less than 1.37 close parenthesis equals 0.9147">
            <a:extLst>
              <a:ext uri="{FF2B5EF4-FFF2-40B4-BE49-F238E27FC236}">
                <a16:creationId xmlns:a16="http://schemas.microsoft.com/office/drawing/2014/main" id="{8430E1DE-0B33-469A-1E65-2CEEB4EE6D95}"/>
              </a:ext>
            </a:extLst>
          </p:cNvPr>
          <p:cNvPicPr>
            <a:picLocks noChangeAspect="1"/>
          </p:cNvPicPr>
          <p:nvPr/>
        </p:nvPicPr>
        <p:blipFill>
          <a:blip r:embed="rId2"/>
          <a:stretch>
            <a:fillRect/>
          </a:stretch>
        </p:blipFill>
        <p:spPr>
          <a:xfrm>
            <a:off x="3186000" y="4631916"/>
            <a:ext cx="2772000" cy="483375"/>
          </a:xfrm>
          <a:prstGeom prst="rect">
            <a:avLst/>
          </a:prstGeom>
        </p:spPr>
      </p:pic>
      <p:sp>
        <p:nvSpPr>
          <p:cNvPr id="5" name="TextBox 4">
            <a:extLst>
              <a:ext uri="{FF2B5EF4-FFF2-40B4-BE49-F238E27FC236}">
                <a16:creationId xmlns:a16="http://schemas.microsoft.com/office/drawing/2014/main" id="{DB1C67B7-8B2C-96FC-195D-9F87D9BF7571}"/>
              </a:ext>
            </a:extLst>
          </p:cNvPr>
          <p:cNvSpPr txBox="1"/>
          <p:nvPr/>
        </p:nvSpPr>
        <p:spPr>
          <a:xfrm>
            <a:off x="457200" y="5182382"/>
            <a:ext cx="822960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and the value of </a:t>
            </a:r>
            <a:r>
              <a:rPr kumimoji="0" lang="en-US" sz="2600" b="0" i="1" u="none" strike="noStrike" kern="1200" cap="none" spc="0" normalizeH="0" baseline="0" noProof="0" dirty="0">
                <a:ln>
                  <a:noFill/>
                </a:ln>
                <a:solidFill>
                  <a:srgbClr val="366092"/>
                </a:solidFill>
                <a:effectLst/>
                <a:uLnTx/>
                <a:uFillTx/>
                <a:latin typeface="Calibri"/>
                <a:ea typeface="+mn-ea"/>
                <a:cs typeface="+mn-cs"/>
              </a:rPr>
              <a:t>z</a:t>
            </a:r>
            <a:r>
              <a:rPr kumimoji="0" lang="en-US" sz="2600" b="0" i="0" u="none" strike="noStrike" kern="1200" cap="none" spc="0" normalizeH="0" baseline="0" noProof="0" dirty="0">
                <a:ln>
                  <a:noFill/>
                </a:ln>
                <a:solidFill>
                  <a:srgbClr val="366092"/>
                </a:solidFill>
                <a:effectLst/>
                <a:uLnTx/>
                <a:uFillTx/>
                <a:latin typeface="Calibri"/>
                <a:ea typeface="+mn-ea"/>
                <a:cs typeface="+mn-cs"/>
              </a:rPr>
              <a:t> is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1.37</a:t>
            </a:r>
            <a:r>
              <a:rPr kumimoji="0" lang="en-US" sz="2600" b="0" i="0" u="none" strike="noStrike" kern="1200" cap="none" spc="0" normalizeH="0" baseline="0" noProof="0" dirty="0">
                <a:ln>
                  <a:noFill/>
                </a:ln>
                <a:solidFill>
                  <a:srgbClr val="366092"/>
                </a:solidFill>
                <a:effectLst/>
                <a:uLnTx/>
                <a:uFillTx/>
                <a:latin typeface="Calibri"/>
                <a:ea typeface="+mn-ea"/>
                <a:cs typeface="+mn-cs"/>
              </a:rPr>
              <a:t> with the area to the left of it being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0.9147</a:t>
            </a:r>
            <a:r>
              <a:rPr kumimoji="0" lang="en-US" sz="26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4: Determining the</a:t>
            </a:r>
            <a:r>
              <a:rPr sz="2000" dirty="0"/>
              <a:t> </a:t>
            </a:r>
            <a:r>
              <a:rPr lang="en-US" sz="2000" i="1" dirty="0"/>
              <a:t>z</a:t>
            </a:r>
            <a:r>
              <a:rPr sz="2400" dirty="0"/>
              <a:t>-Value that corresponds to an Area Under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4</a:t>
            </a:r>
            <a:endParaRPr sz="2400" dirty="0"/>
          </a:p>
        </p:txBody>
      </p:sp>
      <p:sp>
        <p:nvSpPr>
          <p:cNvPr id="3" name="Text Placeholder 2"/>
          <p:cNvSpPr>
            <a:spLocks noGrp="1"/>
          </p:cNvSpPr>
          <p:nvPr>
            <p:ph type="body" sz="quarter" idx="10"/>
          </p:nvPr>
        </p:nvSpPr>
        <p:spPr/>
        <p:txBody>
          <a:bodyPr>
            <a:normAutofit/>
          </a:bodyPr>
          <a:lstStyle/>
          <a:p>
            <a:pPr defTabSz="447675">
              <a:defRPr sz="2800"/>
            </a:pPr>
            <a:r>
              <a:rPr lang="en-US" sz="2800" dirty="0"/>
              <a:t>b.	The area between </a:t>
            </a:r>
            <a:r>
              <a:rPr lang="en-US" sz="2800" dirty="0">
                <a:latin typeface="Cambria Math"/>
              </a:rPr>
              <a:t>0</a:t>
            </a:r>
            <a:r>
              <a:rPr lang="en-US" sz="2800" dirty="0"/>
              <a:t> and </a:t>
            </a:r>
            <a:r>
              <a:rPr lang="en-US" sz="2800" i="1" dirty="0"/>
              <a:t>z</a:t>
            </a:r>
            <a:r>
              <a:rPr lang="en-US" sz="2800" dirty="0"/>
              <a:t> is </a:t>
            </a:r>
            <a:r>
              <a:rPr lang="en-US" sz="2800" dirty="0">
                <a:latin typeface="Cambria Math"/>
              </a:rPr>
              <a:t>0.3665</a:t>
            </a:r>
            <a:r>
              <a:rPr lang="en-US" sz="2800" dirty="0"/>
              <a:t>.</a:t>
            </a:r>
          </a:p>
          <a:p>
            <a:pPr>
              <a:defRPr sz="2800"/>
            </a:pPr>
            <a:r>
              <a:rPr sz="2800" dirty="0"/>
              <a:t>Again, draw a picture.</a:t>
            </a:r>
          </a:p>
          <a:p>
            <a:r>
              <a:rPr dirty="0"/>
              <a:t>​</a:t>
            </a:r>
          </a:p>
        </p:txBody>
      </p:sp>
      <p:pic>
        <p:nvPicPr>
          <p:cNvPr id="6" name="Picture 5" descr="A standard normal distribution graph is shown. It has a bell-shaped curve centered about zero. A point on the horizontal axis toward the right tail is marked with a random variable, z. The region of the curve that lies between 0 and the random variable, z is shaded and labeled &quot; 0.3665.&quot;&#10;">
            <a:extLst>
              <a:ext uri="{FF2B5EF4-FFF2-40B4-BE49-F238E27FC236}">
                <a16:creationId xmlns:a16="http://schemas.microsoft.com/office/drawing/2014/main" id="{FDB9D2E4-87E5-4527-85EA-E91B9F81296F}"/>
              </a:ext>
            </a:extLst>
          </p:cNvPr>
          <p:cNvPicPr>
            <a:picLocks noChangeAspect="1"/>
          </p:cNvPicPr>
          <p:nvPr/>
        </p:nvPicPr>
        <p:blipFill>
          <a:blip r:embed="rId2"/>
          <a:srcRect b="11124"/>
          <a:stretch>
            <a:fillRect/>
          </a:stretch>
        </p:blipFill>
        <p:spPr>
          <a:xfrm>
            <a:off x="1537864" y="2209800"/>
            <a:ext cx="6068272" cy="2971800"/>
          </a:xfrm>
          <a:prstGeom prst="rect">
            <a:avLst/>
          </a:prstGeom>
        </p:spPr>
      </p:pic>
      <p:sp>
        <p:nvSpPr>
          <p:cNvPr id="4" name="TextBox 3">
            <a:extLst>
              <a:ext uri="{FF2B5EF4-FFF2-40B4-BE49-F238E27FC236}">
                <a16:creationId xmlns:a16="http://schemas.microsoft.com/office/drawing/2014/main" id="{413F254D-9B0A-BDFC-3A5E-E386F937957A}"/>
              </a:ext>
            </a:extLst>
          </p:cNvPr>
          <p:cNvSpPr txBox="1"/>
          <p:nvPr/>
        </p:nvSpPr>
        <p:spPr>
          <a:xfrm>
            <a:off x="4038600" y="5200650"/>
            <a:ext cx="1066800" cy="400110"/>
          </a:xfrm>
          <a:prstGeom prst="rect">
            <a:avLst/>
          </a:prstGeom>
          <a:noFill/>
        </p:spPr>
        <p:txBody>
          <a:bodyPr wrap="square">
            <a:spAutoFit/>
          </a:bodyPr>
          <a:lstStyle/>
          <a:p>
            <a:r>
              <a:rPr lang="en-US" sz="2000" dirty="0"/>
              <a:t>Figure 9 </a:t>
            </a:r>
            <a:endParaRPr lang="en-IN"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4: Determining the</a:t>
            </a:r>
            <a:r>
              <a:rPr sz="2000" dirty="0"/>
              <a:t> </a:t>
            </a:r>
            <a:r>
              <a:rPr lang="en-US" sz="2000" i="1" dirty="0"/>
              <a:t>z</a:t>
            </a:r>
            <a:r>
              <a:rPr sz="2400" dirty="0"/>
              <a:t>-Value that corresponds to an Area Under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5</a:t>
            </a:r>
            <a:endParaRPr sz="2400"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Recall that the table gives us cumulative probabilities. Since the area between </a:t>
            </a:r>
            <a:r>
              <a:rPr sz="2800" dirty="0">
                <a:latin typeface="Cambria Math"/>
              </a:rPr>
              <a:t>0</a:t>
            </a:r>
            <a:r>
              <a:rPr sz="2800" dirty="0"/>
              <a:t> and </a:t>
            </a:r>
            <a:r>
              <a:rPr lang="en-US" sz="2800" i="1" dirty="0"/>
              <a:t>z</a:t>
            </a:r>
            <a:r>
              <a:rPr sz="2800" dirty="0"/>
              <a:t> is </a:t>
            </a:r>
            <a:r>
              <a:rPr sz="2800" dirty="0">
                <a:latin typeface="Cambria Math"/>
              </a:rPr>
              <a:t>0.3665</a:t>
            </a:r>
            <a:r>
              <a:rPr sz="2800" dirty="0"/>
              <a:t>, if we write this as a cumulative probability, we need to add the area to the left of </a:t>
            </a:r>
            <a:r>
              <a:rPr sz="2800" dirty="0">
                <a:latin typeface="Cambria Math"/>
              </a:rPr>
              <a:t>0</a:t>
            </a:r>
            <a:r>
              <a:rPr sz="2800" dirty="0"/>
              <a:t>. Thus, the area to the left of </a:t>
            </a:r>
            <a:r>
              <a:rPr lang="en-US" i="1" dirty="0"/>
              <a:t>z</a:t>
            </a:r>
            <a:r>
              <a:rPr sz="2800" dirty="0"/>
              <a:t> is </a:t>
            </a:r>
            <a:r>
              <a:rPr sz="2800" dirty="0">
                <a:latin typeface="Cambria Math"/>
              </a:rPr>
              <a:t>0.8665</a:t>
            </a:r>
            <a:r>
              <a:rPr sz="2800" dirty="0"/>
              <a:t>. This is the probability (less than some value of </a:t>
            </a:r>
            <a:r>
              <a:rPr lang="en-US" i="1" dirty="0"/>
              <a:t>z</a:t>
            </a:r>
            <a:r>
              <a:rPr sz="2800" dirty="0"/>
              <a:t>) that is provided in Table B. Therefore, find </a:t>
            </a:r>
            <a:r>
              <a:rPr sz="2800" dirty="0">
                <a:latin typeface="Cambria Math"/>
              </a:rPr>
              <a:t>0.8665</a:t>
            </a:r>
            <a:r>
              <a:rPr sz="2800" dirty="0"/>
              <a:t> in the body of Table B and locate the corresponding value of </a:t>
            </a:r>
            <a:r>
              <a:rPr lang="en-US" i="1" dirty="0"/>
              <a:t>z</a:t>
            </a:r>
            <a:r>
              <a:rPr sz="2800" dirty="0"/>
              <a:t>. In this case,</a:t>
            </a:r>
            <a:endParaRPr lang="en-US" sz="2800" dirty="0"/>
          </a:p>
          <a:p>
            <a:pPr>
              <a:defRPr sz="2800"/>
            </a:pPr>
            <a:r>
              <a:rPr dirty="0"/>
              <a:t>​​</a:t>
            </a:r>
            <a:endParaRPr sz="2800" dirty="0"/>
          </a:p>
        </p:txBody>
      </p:sp>
      <p:pic>
        <p:nvPicPr>
          <p:cNvPr id="7" name="Picture 6" descr="P of open parenthesis z less than 1.11 close parenthesis equals 0.8655">
            <a:extLst>
              <a:ext uri="{FF2B5EF4-FFF2-40B4-BE49-F238E27FC236}">
                <a16:creationId xmlns:a16="http://schemas.microsoft.com/office/drawing/2014/main" id="{74764932-6217-553B-5381-41E587E96DDD}"/>
              </a:ext>
            </a:extLst>
          </p:cNvPr>
          <p:cNvPicPr>
            <a:picLocks noChangeAspect="1"/>
          </p:cNvPicPr>
          <p:nvPr/>
        </p:nvPicPr>
        <p:blipFill>
          <a:blip r:embed="rId2"/>
          <a:stretch>
            <a:fillRect/>
          </a:stretch>
        </p:blipFill>
        <p:spPr>
          <a:xfrm>
            <a:off x="3352800" y="4529135"/>
            <a:ext cx="2844000" cy="480538"/>
          </a:xfrm>
          <a:prstGeom prst="rect">
            <a:avLst/>
          </a:prstGeom>
        </p:spPr>
      </p:pic>
      <p:sp>
        <p:nvSpPr>
          <p:cNvPr id="5" name="TextBox 4">
            <a:extLst>
              <a:ext uri="{FF2B5EF4-FFF2-40B4-BE49-F238E27FC236}">
                <a16:creationId xmlns:a16="http://schemas.microsoft.com/office/drawing/2014/main" id="{0B164E6C-C366-B43B-2BAC-C192AFD45CAB}"/>
              </a:ext>
            </a:extLst>
          </p:cNvPr>
          <p:cNvSpPr txBox="1"/>
          <p:nvPr/>
        </p:nvSpPr>
        <p:spPr>
          <a:xfrm>
            <a:off x="457200" y="5029200"/>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So, the value of </a:t>
            </a:r>
            <a:r>
              <a:rPr kumimoji="0" lang="en-US" sz="2800" b="0" i="1" u="none" strike="noStrike" kern="1200" cap="none" spc="0" normalizeH="0" baseline="0" noProof="0" dirty="0">
                <a:ln>
                  <a:noFill/>
                </a:ln>
                <a:solidFill>
                  <a:srgbClr val="366092"/>
                </a:solidFill>
                <a:effectLst/>
                <a:uLnTx/>
                <a:uFillTx/>
                <a:latin typeface="Calibri"/>
                <a:ea typeface="+mn-ea"/>
                <a:cs typeface="+mn-cs"/>
              </a:rPr>
              <a:t>z</a:t>
            </a:r>
            <a:r>
              <a:rPr kumimoji="0" lang="en-US" sz="2800" b="0" i="0" u="none" strike="noStrike" kern="1200" cap="none" spc="0" normalizeH="0" baseline="0" noProof="0" dirty="0">
                <a:ln>
                  <a:noFill/>
                </a:ln>
                <a:solidFill>
                  <a:srgbClr val="366092"/>
                </a:solidFill>
                <a:effectLst/>
                <a:uLnTx/>
                <a:uFillTx/>
                <a:latin typeface="Calibri"/>
                <a:ea typeface="+mn-ea"/>
                <a:cs typeface="+mn-cs"/>
              </a:rPr>
              <a:t> with the area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0.3665</a:t>
            </a:r>
            <a:r>
              <a:rPr kumimoji="0" lang="en-US" sz="2800" b="0" i="0" u="none" strike="noStrike" kern="1200" cap="none" spc="0" normalizeH="0" baseline="0" noProof="0" dirty="0">
                <a:ln>
                  <a:noFill/>
                </a:ln>
                <a:solidFill>
                  <a:srgbClr val="366092"/>
                </a:solidFill>
                <a:effectLst/>
                <a:uLnTx/>
                <a:uFillTx/>
                <a:latin typeface="Calibri"/>
                <a:ea typeface="+mn-ea"/>
                <a:cs typeface="+mn-cs"/>
              </a:rPr>
              <a:t> between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a:t>
            </a:r>
            <a:r>
              <a:rPr kumimoji="0" lang="en-US" sz="2800" b="0" i="1" u="none" strike="noStrike" kern="1200" cap="none" spc="0" normalizeH="0" baseline="0" noProof="0" dirty="0">
                <a:ln>
                  <a:noFill/>
                </a:ln>
                <a:solidFill>
                  <a:srgbClr val="366092"/>
                </a:solidFill>
                <a:effectLst/>
                <a:uLnTx/>
                <a:uFillTx/>
                <a:latin typeface="Calibri"/>
                <a:ea typeface="+mn-ea"/>
                <a:cs typeface="+mn-cs"/>
              </a:rPr>
              <a:t>z</a:t>
            </a:r>
            <a:r>
              <a:rPr kumimoji="0" lang="en-US" sz="2800" b="0" i="0" u="none" strike="noStrike" kern="1200" cap="none" spc="0" normalizeH="0" baseline="0" noProof="0" dirty="0">
                <a:ln>
                  <a:noFill/>
                </a:ln>
                <a:solidFill>
                  <a:srgbClr val="366092"/>
                </a:solidFill>
                <a:effectLst/>
                <a:uLnTx/>
                <a:uFillTx/>
                <a:latin typeface="Calibri"/>
                <a:ea typeface="+mn-ea"/>
                <a:cs typeface="+mn-cs"/>
              </a:rPr>
              <a:t>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1.11</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4: Determining the</a:t>
            </a:r>
            <a:r>
              <a:rPr sz="2000" dirty="0"/>
              <a:t> </a:t>
            </a:r>
            <a:r>
              <a:rPr lang="en-US" sz="2000" i="1" dirty="0"/>
              <a:t>z</a:t>
            </a:r>
            <a:r>
              <a:rPr sz="2400" dirty="0"/>
              <a:t>-Value that corresponds to an Area Under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6</a:t>
            </a:r>
            <a:endParaRPr sz="2400" dirty="0"/>
          </a:p>
        </p:txBody>
      </p:sp>
      <p:sp>
        <p:nvSpPr>
          <p:cNvPr id="3" name="Text Placeholder 2"/>
          <p:cNvSpPr>
            <a:spLocks noGrp="1"/>
          </p:cNvSpPr>
          <p:nvPr>
            <p:ph type="body" sz="quarter" idx="10"/>
          </p:nvPr>
        </p:nvSpPr>
        <p:spPr/>
        <p:txBody>
          <a:bodyPr>
            <a:normAutofit/>
          </a:bodyPr>
          <a:lstStyle/>
          <a:p>
            <a:pPr defTabSz="447675">
              <a:defRPr sz="2800"/>
            </a:pPr>
            <a:r>
              <a:rPr lang="en-US" dirty="0"/>
              <a:t>c.	</a:t>
            </a:r>
            <a:r>
              <a:rPr lang="en-US" sz="2800" dirty="0"/>
              <a:t>The area to the left of </a:t>
            </a:r>
            <a:r>
              <a:rPr lang="en-US" sz="2800" i="1" dirty="0"/>
              <a:t>z</a:t>
            </a:r>
            <a:r>
              <a:rPr lang="en-US" sz="2800" dirty="0"/>
              <a:t> is </a:t>
            </a:r>
            <a:r>
              <a:rPr lang="en-US" sz="2800" dirty="0">
                <a:latin typeface="Cambria Math"/>
              </a:rPr>
              <a:t>0.1469</a:t>
            </a:r>
            <a:r>
              <a:rPr lang="en-US" sz="2800" dirty="0"/>
              <a:t>.</a:t>
            </a:r>
          </a:p>
          <a:p>
            <a:pPr>
              <a:defRPr sz="2800"/>
            </a:pPr>
            <a:r>
              <a:rPr lang="en-US" sz="2800" dirty="0"/>
              <a:t>Just as in parts </a:t>
            </a:r>
            <a:r>
              <a:rPr lang="en-US" sz="2800" b="1" dirty="0"/>
              <a:t>a.</a:t>
            </a:r>
            <a:r>
              <a:rPr lang="en-US" sz="2800" dirty="0"/>
              <a:t> and </a:t>
            </a:r>
            <a:r>
              <a:rPr lang="en-US" sz="2800" b="1" dirty="0"/>
              <a:t>b.</a:t>
            </a:r>
            <a:r>
              <a:rPr lang="en-US" sz="2800" dirty="0"/>
              <a:t>, a picture can be helpful.</a:t>
            </a:r>
          </a:p>
          <a:p>
            <a:r>
              <a:rPr lang="en-US" dirty="0"/>
              <a:t>​</a:t>
            </a:r>
            <a:endParaRPr dirty="0"/>
          </a:p>
        </p:txBody>
      </p:sp>
      <p:pic>
        <p:nvPicPr>
          <p:cNvPr id="6" name="Picture 5" descr="A standard normal distribution graph is shown. It has a bell-shaped curve centered about zero. A point on the horizontal axis toward the left tail is marked with a random variable, z. The region of the curve that lies to the left of the random variable, z is shaded and labeled &quot; 0.1469.&quot;">
            <a:extLst>
              <a:ext uri="{FF2B5EF4-FFF2-40B4-BE49-F238E27FC236}">
                <a16:creationId xmlns:a16="http://schemas.microsoft.com/office/drawing/2014/main" id="{FE612A89-56D9-443F-8FB6-2C04D7C0A427}"/>
              </a:ext>
            </a:extLst>
          </p:cNvPr>
          <p:cNvPicPr>
            <a:picLocks noChangeAspect="1"/>
          </p:cNvPicPr>
          <p:nvPr/>
        </p:nvPicPr>
        <p:blipFill>
          <a:blip r:embed="rId2"/>
          <a:srcRect b="11896"/>
          <a:stretch>
            <a:fillRect/>
          </a:stretch>
        </p:blipFill>
        <p:spPr>
          <a:xfrm>
            <a:off x="1537864" y="2362200"/>
            <a:ext cx="6068272" cy="2895600"/>
          </a:xfrm>
          <a:prstGeom prst="rect">
            <a:avLst/>
          </a:prstGeom>
        </p:spPr>
      </p:pic>
      <p:sp>
        <p:nvSpPr>
          <p:cNvPr id="4" name="TextBox 3">
            <a:extLst>
              <a:ext uri="{FF2B5EF4-FFF2-40B4-BE49-F238E27FC236}">
                <a16:creationId xmlns:a16="http://schemas.microsoft.com/office/drawing/2014/main" id="{AC2E1302-61D5-C965-8034-FE8EA986F603}"/>
              </a:ext>
            </a:extLst>
          </p:cNvPr>
          <p:cNvSpPr txBox="1"/>
          <p:nvPr/>
        </p:nvSpPr>
        <p:spPr>
          <a:xfrm>
            <a:off x="4038600" y="5427022"/>
            <a:ext cx="1295400" cy="400110"/>
          </a:xfrm>
          <a:prstGeom prst="rect">
            <a:avLst/>
          </a:prstGeom>
          <a:noFill/>
        </p:spPr>
        <p:txBody>
          <a:bodyPr wrap="square">
            <a:spAutoFit/>
          </a:bodyPr>
          <a:lstStyle/>
          <a:p>
            <a:r>
              <a:rPr lang="en-US" sz="2000" dirty="0"/>
              <a:t>Figure 10 </a:t>
            </a:r>
            <a:endParaRPr lang="en-IN"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4: Determining the</a:t>
            </a:r>
            <a:r>
              <a:rPr sz="2000" dirty="0"/>
              <a:t> </a:t>
            </a:r>
            <a:r>
              <a:rPr lang="en-US" sz="2000" i="1" dirty="0"/>
              <a:t>z</a:t>
            </a:r>
            <a:r>
              <a:rPr sz="2400" dirty="0"/>
              <a:t>-Value that corresponds to an Area Under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7</a:t>
            </a:r>
            <a:endParaRPr sz="2400" dirty="0"/>
          </a:p>
        </p:txBody>
      </p:sp>
      <p:sp>
        <p:nvSpPr>
          <p:cNvPr id="3" name="Text Placeholder 2"/>
          <p:cNvSpPr>
            <a:spLocks noGrp="1"/>
          </p:cNvSpPr>
          <p:nvPr>
            <p:ph type="body" sz="quarter" idx="10"/>
          </p:nvPr>
        </p:nvSpPr>
        <p:spPr/>
        <p:txBody>
          <a:bodyPr>
            <a:normAutofit/>
          </a:bodyPr>
          <a:lstStyle/>
          <a:p>
            <a:pPr>
              <a:defRPr sz="2800"/>
            </a:pPr>
            <a:r>
              <a:rPr dirty="0"/>
              <a:t>​</a:t>
            </a:r>
            <a:r>
              <a:rPr lang="en-US" dirty="0"/>
              <a:t>N</a:t>
            </a:r>
            <a:r>
              <a:rPr sz="2800" dirty="0"/>
              <a:t>ote that the value of </a:t>
            </a:r>
            <a:r>
              <a:rPr lang="en-US" sz="2800" i="1" dirty="0"/>
              <a:t>z</a:t>
            </a:r>
            <a:r>
              <a:rPr sz="2800" dirty="0"/>
              <a:t> is to the left of </a:t>
            </a:r>
            <a:r>
              <a:rPr sz="2800" dirty="0">
                <a:latin typeface="Cambria Math"/>
              </a:rPr>
              <a:t>0</a:t>
            </a:r>
            <a:r>
              <a:rPr sz="2800" dirty="0"/>
              <a:t>. Thus, the value of </a:t>
            </a:r>
            <a:r>
              <a:rPr lang="en-US" sz="2800" i="1" dirty="0"/>
              <a:t>z</a:t>
            </a:r>
            <a:r>
              <a:rPr sz="2800" dirty="0"/>
              <a:t> is going to be negative. Note that the area to the left of </a:t>
            </a:r>
            <a:r>
              <a:rPr lang="en-US" sz="2800" i="1" dirty="0"/>
              <a:t>z</a:t>
            </a:r>
            <a:r>
              <a:rPr sz="2800" dirty="0"/>
              <a:t> represents the cumulative probability (in Figure 10). So, to find the value of </a:t>
            </a:r>
            <a:r>
              <a:rPr lang="en-US" sz="2800" i="1" dirty="0"/>
              <a:t>z</a:t>
            </a:r>
            <a:r>
              <a:rPr sz="2800" dirty="0"/>
              <a:t>, we only need to find </a:t>
            </a:r>
            <a:r>
              <a:rPr sz="2800" dirty="0">
                <a:latin typeface="Cambria Math"/>
              </a:rPr>
              <a:t>0.1469</a:t>
            </a:r>
            <a:r>
              <a:rPr sz="2800" dirty="0"/>
              <a:t> in the body of Appendix A, Table A. The value of </a:t>
            </a:r>
            <a:r>
              <a:rPr lang="en-US" sz="2800" i="1" dirty="0"/>
              <a:t>z</a:t>
            </a:r>
            <a:r>
              <a:rPr sz="2800" dirty="0"/>
              <a:t> with the area </a:t>
            </a:r>
            <a:r>
              <a:rPr sz="2800" dirty="0">
                <a:latin typeface="Cambria Math"/>
              </a:rPr>
              <a:t>0.1469</a:t>
            </a:r>
            <a:r>
              <a:rPr sz="2800" dirty="0"/>
              <a:t> to the left of it is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1.05.</a:t>
            </a:r>
            <a:r>
              <a:rPr sz="2800" dirty="0"/>
              <a:t> That is,</a:t>
            </a:r>
            <a:r>
              <a:rPr lang="en-US" sz="2800" dirty="0"/>
              <a:t> </a:t>
            </a:r>
            <a:endParaRPr lang="en-IN" sz="2800" dirty="0"/>
          </a:p>
        </p:txBody>
      </p:sp>
      <p:graphicFrame>
        <p:nvGraphicFramePr>
          <p:cNvPr id="4" name="Object 3" descr="P of open parenthesis z less than negative 1.05 close parenthesis equals 0.1469.">
            <a:extLst>
              <a:ext uri="{FF2B5EF4-FFF2-40B4-BE49-F238E27FC236}">
                <a16:creationId xmlns:a16="http://schemas.microsoft.com/office/drawing/2014/main" id="{9D5D12CE-8B9A-CAA0-967B-6575ABA48084}"/>
              </a:ext>
            </a:extLst>
          </p:cNvPr>
          <p:cNvGraphicFramePr>
            <a:graphicFrameLocks noChangeAspect="1"/>
          </p:cNvGraphicFramePr>
          <p:nvPr>
            <p:extLst>
              <p:ext uri="{D42A27DB-BD31-4B8C-83A1-F6EECF244321}">
                <p14:modId xmlns:p14="http://schemas.microsoft.com/office/powerpoint/2010/main" val="1642926765"/>
              </p:ext>
            </p:extLst>
          </p:nvPr>
        </p:nvGraphicFramePr>
        <p:xfrm>
          <a:off x="1658937" y="3657600"/>
          <a:ext cx="3132000" cy="490167"/>
        </p:xfrm>
        <a:graphic>
          <a:graphicData uri="http://schemas.openxmlformats.org/presentationml/2006/ole">
            <mc:AlternateContent xmlns:mc="http://schemas.openxmlformats.org/markup-compatibility/2006">
              <mc:Choice xmlns:v="urn:schemas-microsoft-com:vml" Requires="v">
                <p:oleObj name="Equation" r:id="rId2" imgW="2941064" imgH="460228" progId="Equation.DSMT4">
                  <p:embed/>
                </p:oleObj>
              </mc:Choice>
              <mc:Fallback>
                <p:oleObj name="Equation" r:id="rId2" imgW="2941064" imgH="460228" progId="Equation.DSMT4">
                  <p:embed/>
                  <p:pic>
                    <p:nvPicPr>
                      <p:cNvPr id="0" name=""/>
                      <p:cNvPicPr/>
                      <p:nvPr/>
                    </p:nvPicPr>
                    <p:blipFill>
                      <a:blip r:embed="rId3"/>
                      <a:stretch>
                        <a:fillRect/>
                      </a:stretch>
                    </p:blipFill>
                    <p:spPr>
                      <a:xfrm>
                        <a:off x="1658937" y="3657600"/>
                        <a:ext cx="3132000" cy="490167"/>
                      </a:xfrm>
                      <a:prstGeom prst="rect">
                        <a:avLst/>
                      </a:prstGeom>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Standard Normal Distribution</a:t>
            </a:r>
          </a:p>
        </p:txBody>
      </p:sp>
      <p:sp>
        <p:nvSpPr>
          <p:cNvPr id="3" name="Text Placeholder 2"/>
          <p:cNvSpPr>
            <a:spLocks noGrp="1"/>
          </p:cNvSpPr>
          <p:nvPr>
            <p:ph type="body" sz="quarter" idx="10"/>
          </p:nvPr>
        </p:nvSpPr>
        <p:spPr>
          <a:xfrm>
            <a:off x="457200" y="1082078"/>
            <a:ext cx="8229600" cy="2956522"/>
          </a:xfrm>
        </p:spPr>
        <p:txBody>
          <a:bodyPr>
            <a:normAutofit/>
          </a:bodyPr>
          <a:lstStyle/>
          <a:p>
            <a:r>
              <a:rPr sz="2800" dirty="0"/>
              <a:t>The </a:t>
            </a:r>
            <a:r>
              <a:rPr sz="2800" b="1" dirty="0"/>
              <a:t>standard normal distribution</a:t>
            </a:r>
            <a:r>
              <a:rPr sz="2800" dirty="0"/>
              <a:t> is a normal distribution with a mean of zero and a standard deviation of one.</a:t>
            </a:r>
            <a:endParaRPr lang="en-US" sz="2800" dirty="0"/>
          </a:p>
          <a:p>
            <a:pPr algn="ctr"/>
            <a:r>
              <a:rPr lang="el-GR" sz="2800" dirty="0">
                <a:latin typeface="Cambria Math" panose="02040503050406030204" pitchFamily="18" charset="0"/>
                <a:ea typeface="Cambria Math" panose="02040503050406030204" pitchFamily="18" charset="0"/>
              </a:rPr>
              <a:t>μ</a:t>
            </a:r>
            <a:r>
              <a:rPr lang="en-IN" sz="2800" dirty="0"/>
              <a:t> = 0 and </a:t>
            </a:r>
            <a:r>
              <a:rPr lang="el-GR" dirty="0"/>
              <a:t>σ</a:t>
            </a:r>
            <a:r>
              <a:rPr lang="en-IN" dirty="0"/>
              <a:t> = </a:t>
            </a:r>
            <a:r>
              <a:rPr lang="en-IN" sz="2800" dirty="0"/>
              <a:t>1</a:t>
            </a:r>
            <a:endParaRPr sz="2800" dirty="0"/>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4: Determining the</a:t>
            </a:r>
            <a:r>
              <a:rPr sz="2000" dirty="0"/>
              <a:t> </a:t>
            </a:r>
            <a:r>
              <a:rPr lang="en-US" sz="2000" i="1" dirty="0"/>
              <a:t>z</a:t>
            </a:r>
            <a:r>
              <a:rPr sz="2400" dirty="0"/>
              <a:t>-Value that corresponds to an Area Under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8</a:t>
            </a:r>
            <a:endParaRPr sz="2400" dirty="0"/>
          </a:p>
        </p:txBody>
      </p:sp>
      <p:sp>
        <p:nvSpPr>
          <p:cNvPr id="3" name="Text Placeholder 2"/>
          <p:cNvSpPr>
            <a:spLocks noGrp="1"/>
          </p:cNvSpPr>
          <p:nvPr>
            <p:ph type="body" sz="quarter" idx="10"/>
          </p:nvPr>
        </p:nvSpPr>
        <p:spPr/>
        <p:txBody>
          <a:bodyPr>
            <a:normAutofit/>
          </a:bodyPr>
          <a:lstStyle/>
          <a:p>
            <a:pPr defTabSz="447675">
              <a:defRPr sz="2800"/>
            </a:pPr>
            <a:r>
              <a:rPr lang="en-US" sz="2800" dirty="0"/>
              <a:t>d.	The area to the right of </a:t>
            </a:r>
            <a:r>
              <a:rPr lang="en-US" sz="2800" i="1" dirty="0"/>
              <a:t>z</a:t>
            </a:r>
            <a:r>
              <a:rPr lang="en-US" sz="2800" dirty="0"/>
              <a:t> is </a:t>
            </a:r>
            <a:r>
              <a:rPr lang="en-US" sz="2800" dirty="0">
                <a:latin typeface="Cambria Math"/>
              </a:rPr>
              <a:t>0.7967</a:t>
            </a:r>
            <a:r>
              <a:rPr lang="en-US" sz="2800" dirty="0"/>
              <a:t>. </a:t>
            </a:r>
          </a:p>
          <a:p>
            <a:pPr>
              <a:defRPr sz="2800"/>
            </a:pPr>
            <a:r>
              <a:rPr lang="en-US" dirty="0"/>
              <a:t>​</a:t>
            </a:r>
            <a:r>
              <a:rPr lang="en-US" sz="2800" dirty="0"/>
              <a:t>Once again, a picture can be very helpful.</a:t>
            </a:r>
          </a:p>
          <a:p>
            <a:pPr marL="514350" indent="-514350">
              <a:buFont typeface="+mj-lt"/>
              <a:buAutoNum type="alphaLcPeriod" startAt="4"/>
              <a:defRPr sz="2800"/>
            </a:pPr>
            <a:endParaRPr lang="en-US" sz="2800" dirty="0"/>
          </a:p>
          <a:p>
            <a:pPr algn="r"/>
            <a:r>
              <a:rPr dirty="0"/>
              <a:t>​</a:t>
            </a:r>
          </a:p>
        </p:txBody>
      </p:sp>
      <p:pic>
        <p:nvPicPr>
          <p:cNvPr id="6" name="Picture 5" descr="A standard normal distribution graph is shown. It has a bell-shaped curve centered about zero. A point on the horizontal axis toward the left tail is marked with a random variable, z. The region of the curve that lies to the right of the random variable, z is shaded and labeled &quot; 0.7967.&quot;">
            <a:extLst>
              <a:ext uri="{FF2B5EF4-FFF2-40B4-BE49-F238E27FC236}">
                <a16:creationId xmlns:a16="http://schemas.microsoft.com/office/drawing/2014/main" id="{7F70B79A-1AB2-4565-81EB-A560DFFB9432}"/>
              </a:ext>
            </a:extLst>
          </p:cNvPr>
          <p:cNvPicPr>
            <a:picLocks noChangeAspect="1"/>
          </p:cNvPicPr>
          <p:nvPr/>
        </p:nvPicPr>
        <p:blipFill>
          <a:blip r:embed="rId2"/>
          <a:srcRect b="12512"/>
          <a:stretch>
            <a:fillRect/>
          </a:stretch>
        </p:blipFill>
        <p:spPr>
          <a:xfrm>
            <a:off x="1556916" y="2514601"/>
            <a:ext cx="6030167" cy="2667000"/>
          </a:xfrm>
          <a:prstGeom prst="rect">
            <a:avLst/>
          </a:prstGeom>
        </p:spPr>
      </p:pic>
      <p:sp>
        <p:nvSpPr>
          <p:cNvPr id="4" name="TextBox 3">
            <a:extLst>
              <a:ext uri="{FF2B5EF4-FFF2-40B4-BE49-F238E27FC236}">
                <a16:creationId xmlns:a16="http://schemas.microsoft.com/office/drawing/2014/main" id="{F042F553-038E-CD9C-9BBF-77E92C9C38DF}"/>
              </a:ext>
            </a:extLst>
          </p:cNvPr>
          <p:cNvSpPr txBox="1"/>
          <p:nvPr/>
        </p:nvSpPr>
        <p:spPr>
          <a:xfrm>
            <a:off x="3962400" y="5257800"/>
            <a:ext cx="1295400" cy="400110"/>
          </a:xfrm>
          <a:prstGeom prst="rect">
            <a:avLst/>
          </a:prstGeom>
          <a:noFill/>
        </p:spPr>
        <p:txBody>
          <a:bodyPr wrap="square">
            <a:spAutoFit/>
          </a:bodyPr>
          <a:lstStyle/>
          <a:p>
            <a:r>
              <a:rPr lang="en-US" sz="2000" dirty="0"/>
              <a:t>Figure 11 </a:t>
            </a:r>
            <a:endParaRPr lang="en-IN"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4: Determining the</a:t>
            </a:r>
            <a:r>
              <a:rPr sz="2000" dirty="0"/>
              <a:t> </a:t>
            </a:r>
            <a:r>
              <a:rPr lang="en-US" sz="2000" i="1" dirty="0"/>
              <a:t>z</a:t>
            </a:r>
            <a:r>
              <a:rPr sz="2400" dirty="0"/>
              <a:t>-Value that corresponds to an Area Under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9</a:t>
            </a:r>
            <a:endParaRPr sz="2400" dirty="0"/>
          </a:p>
        </p:txBody>
      </p:sp>
      <p:sp>
        <p:nvSpPr>
          <p:cNvPr id="3" name="Text Placeholder 2"/>
          <p:cNvSpPr>
            <a:spLocks noGrp="1"/>
          </p:cNvSpPr>
          <p:nvPr>
            <p:ph type="body" sz="quarter" idx="10"/>
          </p:nvPr>
        </p:nvSpPr>
        <p:spPr/>
        <p:txBody>
          <a:bodyPr>
            <a:normAutofit/>
          </a:bodyPr>
          <a:lstStyle/>
          <a:p>
            <a:pPr>
              <a:defRPr sz="2800"/>
            </a:pPr>
            <a:r>
              <a:rPr sz="2800" dirty="0"/>
              <a:t>Note that from the picture, we have the area to the right of </a:t>
            </a:r>
            <a:r>
              <a:rPr lang="en-US" sz="2800" i="1" dirty="0"/>
              <a:t>z</a:t>
            </a:r>
            <a:r>
              <a:rPr sz="2800" dirty="0"/>
              <a:t>. However, we know that the total area under the curve is </a:t>
            </a:r>
            <a:r>
              <a:rPr sz="2800" dirty="0">
                <a:latin typeface="Cambria Math"/>
              </a:rPr>
              <a:t>1</a:t>
            </a:r>
            <a:r>
              <a:rPr sz="2800" dirty="0"/>
              <a:t>. Thus, if the area to the right of </a:t>
            </a:r>
            <a:r>
              <a:rPr lang="en-US" sz="2800" i="1" dirty="0"/>
              <a:t>z</a:t>
            </a:r>
            <a:r>
              <a:rPr sz="2800" dirty="0"/>
              <a:t> is </a:t>
            </a:r>
            <a:r>
              <a:rPr sz="2800" dirty="0">
                <a:latin typeface="Cambria Math"/>
              </a:rPr>
              <a:t>0.7967</a:t>
            </a:r>
            <a:r>
              <a:rPr sz="2800" dirty="0"/>
              <a:t>, then the area to the left of </a:t>
            </a:r>
            <a:r>
              <a:rPr lang="en-US" sz="2800" i="1" dirty="0"/>
              <a:t>z</a:t>
            </a:r>
            <a:r>
              <a:rPr sz="2800" dirty="0"/>
              <a:t> is</a:t>
            </a:r>
            <a:br>
              <a:rPr lang="en-US" sz="2800" dirty="0"/>
            </a:br>
            <a:r>
              <a:rPr lang="en-US" sz="2800" dirty="0"/>
              <a:t>1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0.7967, = 0.2033.</a:t>
            </a:r>
            <a:r>
              <a:rPr sz="2800" dirty="0"/>
              <a:t> From the picture, it is clear that if we find </a:t>
            </a:r>
            <a:r>
              <a:rPr sz="2800" dirty="0">
                <a:latin typeface="Cambria Math"/>
              </a:rPr>
              <a:t>0.2033</a:t>
            </a:r>
            <a:r>
              <a:rPr sz="2800" dirty="0"/>
              <a:t> in the body of Appendix A, Table A, the corresponding value of </a:t>
            </a:r>
            <a:r>
              <a:rPr lang="en-US" sz="2800" i="1" dirty="0"/>
              <a:t>z</a:t>
            </a:r>
            <a:r>
              <a:rPr sz="2800" dirty="0"/>
              <a:t> is the value we are interested in. This value of </a:t>
            </a:r>
            <a:r>
              <a:rPr lang="en-US" sz="2800" i="1" dirty="0"/>
              <a:t>z</a:t>
            </a:r>
            <a:r>
              <a:rPr sz="2800" dirty="0"/>
              <a:t> is</a:t>
            </a:r>
            <a:r>
              <a:rPr lang="en-US" sz="28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0.83.</a:t>
            </a:r>
            <a:r>
              <a:rPr sz="2800" dirty="0"/>
              <a:t> Therefore, the value of </a:t>
            </a:r>
            <a:r>
              <a:rPr lang="en-US" sz="2800" i="1" dirty="0"/>
              <a:t>z</a:t>
            </a:r>
            <a:r>
              <a:rPr sz="2800" dirty="0"/>
              <a:t> with the area </a:t>
            </a:r>
            <a:r>
              <a:rPr sz="2800" dirty="0">
                <a:latin typeface="Cambria Math"/>
              </a:rPr>
              <a:t>0.7967</a:t>
            </a:r>
            <a:r>
              <a:rPr sz="2800" dirty="0"/>
              <a:t> to the right is</a:t>
            </a:r>
            <a:r>
              <a:rPr lang="en-US" sz="28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0.83.</a:t>
            </a:r>
            <a:endParaRP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Standardizing a Normal Random Variable</a:t>
            </a:r>
          </a:p>
        </p:txBody>
      </p:sp>
      <p:sp>
        <p:nvSpPr>
          <p:cNvPr id="3" name="Text Placeholder 2"/>
          <p:cNvSpPr>
            <a:spLocks noGrp="1"/>
          </p:cNvSpPr>
          <p:nvPr>
            <p:ph type="body" sz="quarter" idx="10"/>
          </p:nvPr>
        </p:nvSpPr>
        <p:spPr>
          <a:xfrm>
            <a:off x="457200" y="1082078"/>
            <a:ext cx="8229600" cy="4099522"/>
          </a:xfrm>
        </p:spPr>
        <p:txBody>
          <a:bodyPr>
            <a:normAutofit/>
          </a:bodyPr>
          <a:lstStyle/>
          <a:p>
            <a:pPr>
              <a:defRPr sz="2800"/>
            </a:pPr>
            <a:r>
              <a:rPr sz="2800" dirty="0"/>
              <a:t>The following formula can transform any normal random variable into a </a:t>
            </a:r>
            <a:r>
              <a:rPr sz="2800" b="1" dirty="0"/>
              <a:t>standard normal random variable</a:t>
            </a:r>
            <a:r>
              <a:rPr sz="2800" dirty="0"/>
              <a:t>, </a:t>
            </a:r>
            <a:r>
              <a:rPr lang="en-US" sz="2800" i="1" dirty="0"/>
              <a:t>z</a:t>
            </a:r>
            <a:r>
              <a:rPr sz="2800" dirty="0"/>
              <a:t>.</a:t>
            </a:r>
          </a:p>
        </p:txBody>
      </p:sp>
      <p:pic>
        <p:nvPicPr>
          <p:cNvPr id="5" name="Picture 4" descr="z equals  x minus mu whole divided by sigma">
            <a:extLst>
              <a:ext uri="{FF2B5EF4-FFF2-40B4-BE49-F238E27FC236}">
                <a16:creationId xmlns:a16="http://schemas.microsoft.com/office/drawing/2014/main" id="{34B1E06F-29D7-31D0-41DE-3C5246BE65C9}"/>
              </a:ext>
            </a:extLst>
          </p:cNvPr>
          <p:cNvPicPr>
            <a:picLocks noChangeAspect="1"/>
          </p:cNvPicPr>
          <p:nvPr/>
        </p:nvPicPr>
        <p:blipFill>
          <a:blip r:embed="rId2"/>
          <a:stretch>
            <a:fillRect/>
          </a:stretch>
        </p:blipFill>
        <p:spPr>
          <a:xfrm>
            <a:off x="3768725" y="2440700"/>
            <a:ext cx="1454150" cy="951807"/>
          </a:xfrm>
          <a:prstGeom prst="rect">
            <a:avLst/>
          </a:prstGeom>
        </p:spPr>
      </p:pic>
      <p:sp>
        <p:nvSpPr>
          <p:cNvPr id="4" name="TextBox 3">
            <a:extLst>
              <a:ext uri="{FF2B5EF4-FFF2-40B4-BE49-F238E27FC236}">
                <a16:creationId xmlns:a16="http://schemas.microsoft.com/office/drawing/2014/main" id="{4551F697-B078-EC0A-E230-52741937CCA8}"/>
              </a:ext>
            </a:extLst>
          </p:cNvPr>
          <p:cNvSpPr txBox="1"/>
          <p:nvPr/>
        </p:nvSpPr>
        <p:spPr>
          <a:xfrm>
            <a:off x="457200" y="3465493"/>
            <a:ext cx="80772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x</a:t>
            </a:r>
            <a:r>
              <a:rPr kumimoji="0" lang="en-US" sz="2800" b="0" i="0" u="none" strike="noStrike" kern="1200" cap="none" spc="0" normalizeH="0" baseline="0" noProof="0" dirty="0">
                <a:ln>
                  <a:noFill/>
                </a:ln>
                <a:solidFill>
                  <a:srgbClr val="000000"/>
                </a:solidFill>
                <a:effectLst/>
                <a:uLnTx/>
                <a:uFillTx/>
                <a:latin typeface="Calibri"/>
                <a:ea typeface="+mn-ea"/>
                <a:cs typeface="+mn-cs"/>
              </a:rPr>
              <a:t> is a normal random variable with mean </a:t>
            </a:r>
            <a:r>
              <a:rPr kumimoji="0" lang="el-GR" sz="2800" b="0" i="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rPr>
              <a:t>μ</a:t>
            </a:r>
            <a:r>
              <a:rPr kumimoji="0" lang="en-US" sz="2800" b="0" i="0" u="none" strike="noStrike" kern="1200" cap="none" spc="0" normalizeH="0" baseline="0" noProof="0" dirty="0">
                <a:ln>
                  <a:noFill/>
                </a:ln>
                <a:solidFill>
                  <a:srgbClr val="000000"/>
                </a:solidFill>
                <a:effectLst/>
                <a:uLnTx/>
                <a:uFillTx/>
                <a:latin typeface="Calibri"/>
                <a:ea typeface="+mn-ea"/>
                <a:cs typeface="+mn-cs"/>
              </a:rPr>
              <a:t> and standard deviation </a:t>
            </a:r>
            <a:r>
              <a:rPr kumimoji="0" lang="el-GR" sz="2800" b="0" i="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rPr>
              <a:t>σ</a:t>
            </a:r>
            <a:r>
              <a:rPr kumimoji="0" lang="en-US" sz="2800" b="0" i="0" u="none" strike="noStrike" kern="1200" cap="none" spc="0" normalizeH="0" baseline="0" noProof="0" dirty="0">
                <a:ln>
                  <a:noFill/>
                </a:ln>
                <a:solidFill>
                  <a:srgbClr val="000000"/>
                </a:solidFill>
                <a:effectLst/>
                <a:uLnTx/>
                <a:uFillTx/>
                <a:latin typeface="Calibri"/>
                <a:ea typeface="+mn-ea"/>
                <a:cs typeface="+mn-cs"/>
              </a:rPr>
              <a:t>.</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100" dirty="0"/>
              <a:t>Standardizing a Normal Random Variable</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1</a:t>
            </a:r>
            <a:endParaRPr sz="3100" dirty="0"/>
          </a:p>
        </p:txBody>
      </p:sp>
      <p:sp>
        <p:nvSpPr>
          <p:cNvPr id="3" name="Text Placeholder 2"/>
          <p:cNvSpPr>
            <a:spLocks noGrp="1"/>
          </p:cNvSpPr>
          <p:nvPr>
            <p:ph type="body" sz="quarter" idx="10"/>
          </p:nvPr>
        </p:nvSpPr>
        <p:spPr/>
        <p:txBody>
          <a:bodyPr>
            <a:normAutofit/>
          </a:bodyPr>
          <a:lstStyle/>
          <a:p>
            <a:r>
              <a:rPr lang="en-US" dirty="0"/>
              <a:t>If we look at the individual pieces, exactly how the transformation works is not very mysterious. First, the numerator, </a:t>
            </a:r>
            <a:r>
              <a:rPr lang="en-US" i="1" dirty="0"/>
              <a:t>x</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t>
            </a:r>
            <a:r>
              <a:rPr lang="el-GR" i="1" dirty="0">
                <a:latin typeface="Cambria Math" panose="02040503050406030204" pitchFamily="18" charset="0"/>
                <a:ea typeface="Cambria Math" panose="02040503050406030204" pitchFamily="18" charset="0"/>
              </a:rPr>
              <a:t>μ</a:t>
            </a:r>
            <a:r>
              <a:rPr lang="en-US" dirty="0"/>
              <a:t>, centers the </a:t>
            </a:r>
            <a:r>
              <a:rPr lang="en-US" i="1" dirty="0"/>
              <a:t>z</a:t>
            </a:r>
            <a:r>
              <a:rPr lang="en-US" dirty="0"/>
              <a:t>-distribution around zero. By subtracting the mean of the random variable from each data value, the mean of the resulting random variable will be zero. A short example illustrates this point. Suppose that a population contained the following data values shown in Table 1. </a:t>
            </a:r>
            <a:r>
              <a:rPr lang="en-IN" sz="2800" dirty="0"/>
              <a:t> </a:t>
            </a:r>
          </a:p>
          <a:p>
            <a:endParaRPr sz="2800" dirty="0"/>
          </a:p>
        </p:txBody>
      </p:sp>
    </p:spTree>
    <p:extLst>
      <p:ext uri="{BB962C8B-B14F-4D97-AF65-F5344CB8AC3E}">
        <p14:creationId xmlns:p14="http://schemas.microsoft.com/office/powerpoint/2010/main" val="33737510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100" dirty="0"/>
              <a:t>Standardizing a Normal Random Variable</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2</a:t>
            </a:r>
            <a:endParaRPr sz="3100" dirty="0"/>
          </a:p>
        </p:txBody>
      </p:sp>
      <p:sp>
        <p:nvSpPr>
          <p:cNvPr id="4" name="TextBox 3">
            <a:extLst>
              <a:ext uri="{FF2B5EF4-FFF2-40B4-BE49-F238E27FC236}">
                <a16:creationId xmlns:a16="http://schemas.microsoft.com/office/drawing/2014/main" id="{052010F5-C984-F0C9-AAF1-688E60989357}"/>
              </a:ext>
            </a:extLst>
          </p:cNvPr>
          <p:cNvSpPr txBox="1"/>
          <p:nvPr/>
        </p:nvSpPr>
        <p:spPr>
          <a:xfrm>
            <a:off x="3886200" y="1574355"/>
            <a:ext cx="1219200" cy="369332"/>
          </a:xfrm>
          <a:prstGeom prst="rect">
            <a:avLst/>
          </a:prstGeom>
          <a:noFill/>
        </p:spPr>
        <p:txBody>
          <a:bodyPr wrap="square">
            <a:spAutoFit/>
          </a:bodyPr>
          <a:lstStyle/>
          <a:p>
            <a:r>
              <a:rPr lang="en-US" b="1" dirty="0"/>
              <a:t>Table 1</a:t>
            </a:r>
            <a:endParaRPr lang="en-IN" b="1" dirty="0"/>
          </a:p>
        </p:txBody>
      </p:sp>
      <p:graphicFrame>
        <p:nvGraphicFramePr>
          <p:cNvPr id="6" name="Table 6" descr="A two-column table. The first column (Data set A) lists values: 1, 5, 6, and 12. The second column (Data set A minus 6): 1 minus 6= negative 5, 5 minus 6= negative1, 6 minus 6=0, and 12 minus 6=6. The last row shows the mean of data set A is 6, and the mean of the differences is 0.">
            <a:extLst>
              <a:ext uri="{FF2B5EF4-FFF2-40B4-BE49-F238E27FC236}">
                <a16:creationId xmlns:a16="http://schemas.microsoft.com/office/drawing/2014/main" id="{53E5E91E-328F-43D5-A971-3EEFEBBE6B57}"/>
              </a:ext>
            </a:extLst>
          </p:cNvPr>
          <p:cNvGraphicFramePr>
            <a:graphicFrameLocks noGrp="1"/>
          </p:cNvGraphicFramePr>
          <p:nvPr>
            <p:extLst>
              <p:ext uri="{D42A27DB-BD31-4B8C-83A1-F6EECF244321}">
                <p14:modId xmlns:p14="http://schemas.microsoft.com/office/powerpoint/2010/main" val="3995492574"/>
              </p:ext>
            </p:extLst>
          </p:nvPr>
        </p:nvGraphicFramePr>
        <p:xfrm>
          <a:off x="1447800" y="1943687"/>
          <a:ext cx="6096000" cy="222504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750254205"/>
                    </a:ext>
                  </a:extLst>
                </a:gridCol>
                <a:gridCol w="3048000">
                  <a:extLst>
                    <a:ext uri="{9D8B030D-6E8A-4147-A177-3AD203B41FA5}">
                      <a16:colId xmlns:a16="http://schemas.microsoft.com/office/drawing/2014/main" val="1497193583"/>
                    </a:ext>
                  </a:extLst>
                </a:gridCol>
              </a:tblGrid>
              <a:tr h="370840">
                <a:tc>
                  <a:txBody>
                    <a:bodyPr/>
                    <a:lstStyle/>
                    <a:p>
                      <a:pPr algn="ctr"/>
                      <a:r>
                        <a:rPr lang="en-US" b="1" dirty="0"/>
                        <a:t>Data Set A</a:t>
                      </a:r>
                      <a:endParaRPr lang="en-IN" b="1" dirty="0"/>
                    </a:p>
                  </a:txBody>
                  <a:tcPr/>
                </a:tc>
                <a:tc>
                  <a:txBody>
                    <a:bodyPr/>
                    <a:lstStyle/>
                    <a:p>
                      <a:pPr algn="ctr"/>
                      <a:r>
                        <a:rPr lang="en-US" b="1" dirty="0"/>
                        <a:t>Data Set A </a:t>
                      </a:r>
                      <a:r>
                        <a:rPr lang="en-US" dirty="0">
                          <a:latin typeface="Calibri" panose="020F0502020204030204" pitchFamily="34" charset="0"/>
                          <a:ea typeface="Calibri" panose="020F0502020204030204" pitchFamily="34" charset="0"/>
                          <a:cs typeface="Calibri" panose="020F0502020204030204" pitchFamily="34" charset="0"/>
                        </a:rPr>
                        <a:t>−</a:t>
                      </a:r>
                      <a:r>
                        <a:rPr lang="en-US" b="1" dirty="0"/>
                        <a:t> 6</a:t>
                      </a:r>
                      <a:endParaRPr lang="en-IN" b="1" dirty="0"/>
                    </a:p>
                  </a:txBody>
                  <a:tcPr/>
                </a:tc>
                <a:extLst>
                  <a:ext uri="{0D108BD9-81ED-4DB2-BD59-A6C34878D82A}">
                    <a16:rowId xmlns:a16="http://schemas.microsoft.com/office/drawing/2014/main" val="2939016134"/>
                  </a:ext>
                </a:extLst>
              </a:tr>
              <a:tr h="370840">
                <a:tc>
                  <a:txBody>
                    <a:bodyPr/>
                    <a:lstStyle/>
                    <a:p>
                      <a:pPr algn="ctr"/>
                      <a:r>
                        <a:rPr lang="en-US" dirty="0"/>
                        <a:t>1</a:t>
                      </a:r>
                      <a:endParaRPr lang="en-IN" dirty="0"/>
                    </a:p>
                  </a:txBody>
                  <a:tcPr/>
                </a:tc>
                <a:tc>
                  <a:txBody>
                    <a:bodyPr/>
                    <a:lstStyle/>
                    <a:p>
                      <a:pPr algn="ctr"/>
                      <a:r>
                        <a:rPr lang="en-US" dirty="0"/>
                        <a:t>1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6 =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5</a:t>
                      </a:r>
                      <a:endParaRPr lang="en-IN" dirty="0"/>
                    </a:p>
                  </a:txBody>
                  <a:tcPr/>
                </a:tc>
                <a:extLst>
                  <a:ext uri="{0D108BD9-81ED-4DB2-BD59-A6C34878D82A}">
                    <a16:rowId xmlns:a16="http://schemas.microsoft.com/office/drawing/2014/main" val="2176539593"/>
                  </a:ext>
                </a:extLst>
              </a:tr>
              <a:tr h="370840">
                <a:tc>
                  <a:txBody>
                    <a:bodyPr/>
                    <a:lstStyle/>
                    <a:p>
                      <a:pPr algn="ctr"/>
                      <a:r>
                        <a:rPr lang="en-US" dirty="0"/>
                        <a:t>5</a:t>
                      </a:r>
                      <a:endParaRPr lang="en-IN" dirty="0"/>
                    </a:p>
                  </a:txBody>
                  <a:tcPr/>
                </a:tc>
                <a:tc>
                  <a:txBody>
                    <a:bodyPr/>
                    <a:lstStyle/>
                    <a:p>
                      <a:pPr algn="ctr"/>
                      <a:r>
                        <a:rPr lang="en-US" dirty="0"/>
                        <a:t>5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6 =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1</a:t>
                      </a:r>
                      <a:endParaRPr lang="en-IN" dirty="0"/>
                    </a:p>
                  </a:txBody>
                  <a:tcPr/>
                </a:tc>
                <a:extLst>
                  <a:ext uri="{0D108BD9-81ED-4DB2-BD59-A6C34878D82A}">
                    <a16:rowId xmlns:a16="http://schemas.microsoft.com/office/drawing/2014/main" val="2429262632"/>
                  </a:ext>
                </a:extLst>
              </a:tr>
              <a:tr h="370840">
                <a:tc>
                  <a:txBody>
                    <a:bodyPr/>
                    <a:lstStyle/>
                    <a:p>
                      <a:pPr algn="ctr"/>
                      <a:r>
                        <a:rPr lang="en-US" dirty="0"/>
                        <a:t>6</a:t>
                      </a:r>
                      <a:endParaRPr lang="en-IN" dirty="0"/>
                    </a:p>
                  </a:txBody>
                  <a:tcPr/>
                </a:tc>
                <a:tc>
                  <a:txBody>
                    <a:bodyPr/>
                    <a:lstStyle/>
                    <a:p>
                      <a:pPr algn="ctr"/>
                      <a:r>
                        <a:rPr lang="en-US" dirty="0"/>
                        <a:t>6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6 = 0</a:t>
                      </a:r>
                      <a:endParaRPr lang="en-IN" dirty="0"/>
                    </a:p>
                  </a:txBody>
                  <a:tcPr/>
                </a:tc>
                <a:extLst>
                  <a:ext uri="{0D108BD9-81ED-4DB2-BD59-A6C34878D82A}">
                    <a16:rowId xmlns:a16="http://schemas.microsoft.com/office/drawing/2014/main" val="3917649857"/>
                  </a:ext>
                </a:extLst>
              </a:tr>
              <a:tr h="370840">
                <a:tc>
                  <a:txBody>
                    <a:bodyPr/>
                    <a:lstStyle/>
                    <a:p>
                      <a:pPr algn="ctr"/>
                      <a:r>
                        <a:rPr lang="en-US" dirty="0"/>
                        <a:t>12</a:t>
                      </a:r>
                      <a:endParaRPr lang="en-IN" dirty="0"/>
                    </a:p>
                  </a:txBody>
                  <a:tcPr/>
                </a:tc>
                <a:tc>
                  <a:txBody>
                    <a:bodyPr/>
                    <a:lstStyle/>
                    <a:p>
                      <a:pPr algn="ctr"/>
                      <a:r>
                        <a:rPr lang="en-US" dirty="0"/>
                        <a:t>12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6 = 6</a:t>
                      </a:r>
                      <a:endParaRPr lang="en-IN" dirty="0"/>
                    </a:p>
                  </a:txBody>
                  <a:tcPr/>
                </a:tc>
                <a:extLst>
                  <a:ext uri="{0D108BD9-81ED-4DB2-BD59-A6C34878D82A}">
                    <a16:rowId xmlns:a16="http://schemas.microsoft.com/office/drawing/2014/main" val="350154015"/>
                  </a:ext>
                </a:extLst>
              </a:tr>
              <a:tr h="370840">
                <a:tc>
                  <a:txBody>
                    <a:bodyPr/>
                    <a:lstStyle/>
                    <a:p>
                      <a:pPr algn="ctr"/>
                      <a:r>
                        <a:rPr lang="en-US" dirty="0"/>
                        <a:t>Mean = 6</a:t>
                      </a:r>
                      <a:endParaRPr lang="en-IN" dirty="0"/>
                    </a:p>
                  </a:txBody>
                  <a:tcPr/>
                </a:tc>
                <a:tc>
                  <a:txBody>
                    <a:bodyPr/>
                    <a:lstStyle/>
                    <a:p>
                      <a:pPr algn="ctr"/>
                      <a:r>
                        <a:rPr lang="en-US" dirty="0"/>
                        <a:t>Mean = 0</a:t>
                      </a:r>
                      <a:endParaRPr lang="en-IN" dirty="0"/>
                    </a:p>
                  </a:txBody>
                  <a:tcPr/>
                </a:tc>
                <a:extLst>
                  <a:ext uri="{0D108BD9-81ED-4DB2-BD59-A6C34878D82A}">
                    <a16:rowId xmlns:a16="http://schemas.microsoft.com/office/drawing/2014/main" val="310577634"/>
                  </a:ext>
                </a:extLst>
              </a:tr>
            </a:tbl>
          </a:graphicData>
        </a:graphic>
      </p:graphicFrame>
    </p:spTree>
    <p:extLst>
      <p:ext uri="{BB962C8B-B14F-4D97-AF65-F5344CB8AC3E}">
        <p14:creationId xmlns:p14="http://schemas.microsoft.com/office/powerpoint/2010/main" val="2582579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100" dirty="0"/>
              <a:t>Standardizing a Normal Random Variable</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3</a:t>
            </a:r>
            <a:endParaRPr sz="3100" dirty="0"/>
          </a:p>
        </p:txBody>
      </p:sp>
      <p:sp>
        <p:nvSpPr>
          <p:cNvPr id="3" name="Text Placeholder 2"/>
          <p:cNvSpPr>
            <a:spLocks noGrp="1"/>
          </p:cNvSpPr>
          <p:nvPr>
            <p:ph type="body" sz="quarter" idx="10"/>
          </p:nvPr>
        </p:nvSpPr>
        <p:spPr/>
        <p:txBody>
          <a:bodyPr>
            <a:normAutofit/>
          </a:bodyPr>
          <a:lstStyle/>
          <a:p>
            <a:r>
              <a:rPr lang="en-US" dirty="0"/>
              <a:t>Data Set A has a mean of 6. If 6 is subtracted from each of the data values, the resulting deviations are shown in the second column of the table. The deviations have a mean of zero. Essentially the location of the data set has been shifted to zero. The interrelationship of the data points to one another has not changed. </a:t>
            </a:r>
            <a:endParaRPr sz="2800" dirty="0"/>
          </a:p>
        </p:txBody>
      </p:sp>
    </p:spTree>
    <p:extLst>
      <p:ext uri="{BB962C8B-B14F-4D97-AF65-F5344CB8AC3E}">
        <p14:creationId xmlns:p14="http://schemas.microsoft.com/office/powerpoint/2010/main" val="30617735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100" dirty="0"/>
              <a:t>Standardizing a Normal Random Variable</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4</a:t>
            </a:r>
            <a:endParaRPr sz="3100" dirty="0"/>
          </a:p>
        </p:txBody>
      </p:sp>
      <p:sp>
        <p:nvSpPr>
          <p:cNvPr id="3" name="Text Placeholder 2"/>
          <p:cNvSpPr>
            <a:spLocks noGrp="1"/>
          </p:cNvSpPr>
          <p:nvPr>
            <p:ph type="body" sz="quarter" idx="10"/>
          </p:nvPr>
        </p:nvSpPr>
        <p:spPr/>
        <p:txBody>
          <a:bodyPr>
            <a:normAutofit/>
          </a:bodyPr>
          <a:lstStyle/>
          <a:p>
            <a:r>
              <a:rPr lang="en-US" dirty="0"/>
              <a:t>The standard deviation of Data Set A is approximately 3.9370. Let's standardize each data value in Data Set A (see Table 2). The resulting </a:t>
            </a:r>
            <a:r>
              <a:rPr lang="en-US" i="1" dirty="0"/>
              <a:t>z</a:t>
            </a:r>
            <a:r>
              <a:rPr lang="en-US" dirty="0"/>
              <a:t>-values indicate how far the data values in Table 1 are from the mean, measured in standard deviation units. The first </a:t>
            </a:r>
            <a:r>
              <a:rPr lang="en-US" i="1" dirty="0"/>
              <a:t>z</a:t>
            </a:r>
            <a:r>
              <a:rPr lang="en-US" dirty="0"/>
              <a:t>-value in Table 2 indicates that 1 is −1.27 standard deviation units from the mean. The mean and standard deviation of the transformed values in Table 2 are zero and one, respectively. </a:t>
            </a:r>
            <a:endParaRPr sz="2800" dirty="0"/>
          </a:p>
        </p:txBody>
      </p:sp>
    </p:spTree>
    <p:extLst>
      <p:ext uri="{BB962C8B-B14F-4D97-AF65-F5344CB8AC3E}">
        <p14:creationId xmlns:p14="http://schemas.microsoft.com/office/powerpoint/2010/main" val="40788082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100" dirty="0"/>
              <a:t>Standardizing a Normal Random Variable</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5</a:t>
            </a:r>
            <a:endParaRPr sz="3100" dirty="0"/>
          </a:p>
        </p:txBody>
      </p:sp>
      <p:sp>
        <p:nvSpPr>
          <p:cNvPr id="5" name="TextBox 4">
            <a:extLst>
              <a:ext uri="{FF2B5EF4-FFF2-40B4-BE49-F238E27FC236}">
                <a16:creationId xmlns:a16="http://schemas.microsoft.com/office/drawing/2014/main" id="{07D10255-90D2-0271-9C6A-CC4BBE3E073D}"/>
              </a:ext>
            </a:extLst>
          </p:cNvPr>
          <p:cNvSpPr txBox="1"/>
          <p:nvPr/>
        </p:nvSpPr>
        <p:spPr>
          <a:xfrm>
            <a:off x="2743200" y="1230868"/>
            <a:ext cx="3810000" cy="369332"/>
          </a:xfrm>
          <a:prstGeom prst="rect">
            <a:avLst/>
          </a:prstGeom>
          <a:noFill/>
        </p:spPr>
        <p:txBody>
          <a:bodyPr wrap="square">
            <a:spAutoFit/>
          </a:bodyPr>
          <a:lstStyle/>
          <a:p>
            <a:r>
              <a:rPr lang="en-US" b="1" dirty="0"/>
              <a:t>Table 2 – Standardizing Data Set A</a:t>
            </a:r>
            <a:endParaRPr lang="en-IN" b="1" dirty="0"/>
          </a:p>
        </p:txBody>
      </p:sp>
      <mc:AlternateContent xmlns:mc="http://schemas.openxmlformats.org/markup-compatibility/2006" xmlns:a14="http://schemas.microsoft.com/office/drawing/2010/main">
        <mc:Choice Requires="a14">
          <p:graphicFrame>
            <p:nvGraphicFramePr>
              <p:cNvPr id="4" name="Table 4" descr="A three-column table labeled Data, Formula, and Value of z.&#10;&#10;First row: Data value is 1. The formula shows 1 minus 6, divided by 3.9370. The value of z equals negative 1.27.&#10;&#10;Second row: Data value is 5. The formula shows 5 minus 6, divided by 3.9370. The value of z equals negative 0.25.&#10;&#10;Third row: Data value is 6. The formula shows 6 minus 6, divided by 3.9370. The value of z equals 0.&#10;&#10;Fourth row: Data value is 12. The formula shows 12 minus 6, divided by 3.9370. The value of z equals 1.52.">
                <a:extLst>
                  <a:ext uri="{FF2B5EF4-FFF2-40B4-BE49-F238E27FC236}">
                    <a16:creationId xmlns:a16="http://schemas.microsoft.com/office/drawing/2014/main" id="{DFE51670-19A4-406C-8929-A4EF7EDE7DFE}"/>
                  </a:ext>
                </a:extLst>
              </p:cNvPr>
              <p:cNvGraphicFramePr>
                <a:graphicFrameLocks noGrp="1"/>
              </p:cNvGraphicFramePr>
              <p:nvPr>
                <p:extLst>
                  <p:ext uri="{D42A27DB-BD31-4B8C-83A1-F6EECF244321}">
                    <p14:modId xmlns:p14="http://schemas.microsoft.com/office/powerpoint/2010/main" val="2832233566"/>
                  </p:ext>
                </p:extLst>
              </p:nvPr>
            </p:nvGraphicFramePr>
            <p:xfrm>
              <a:off x="1524000" y="1616011"/>
              <a:ext cx="6096000" cy="2803589"/>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3110871391"/>
                        </a:ext>
                      </a:extLst>
                    </a:gridCol>
                    <a:gridCol w="2032000">
                      <a:extLst>
                        <a:ext uri="{9D8B030D-6E8A-4147-A177-3AD203B41FA5}">
                          <a16:colId xmlns:a16="http://schemas.microsoft.com/office/drawing/2014/main" val="3035179268"/>
                        </a:ext>
                      </a:extLst>
                    </a:gridCol>
                    <a:gridCol w="2032000">
                      <a:extLst>
                        <a:ext uri="{9D8B030D-6E8A-4147-A177-3AD203B41FA5}">
                          <a16:colId xmlns:a16="http://schemas.microsoft.com/office/drawing/2014/main" val="1537663284"/>
                        </a:ext>
                      </a:extLst>
                    </a:gridCol>
                  </a:tblGrid>
                  <a:tr h="370840">
                    <a:tc>
                      <a:txBody>
                        <a:bodyPr/>
                        <a:lstStyle/>
                        <a:p>
                          <a:pPr algn="ctr"/>
                          <a:r>
                            <a:rPr lang="en-US" dirty="0"/>
                            <a:t>Data</a:t>
                          </a:r>
                          <a:endParaRPr lang="en-IN" dirty="0"/>
                        </a:p>
                      </a:txBody>
                      <a:tcPr/>
                    </a:tc>
                    <a:tc>
                      <a:txBody>
                        <a:bodyPr/>
                        <a:lstStyle/>
                        <a:p>
                          <a:pPr algn="ctr"/>
                          <a:r>
                            <a:rPr lang="en-US" dirty="0"/>
                            <a:t>Formula</a:t>
                          </a:r>
                          <a:endParaRPr lang="en-IN" dirty="0"/>
                        </a:p>
                      </a:txBody>
                      <a:tcPr/>
                    </a:tc>
                    <a:tc>
                      <a:txBody>
                        <a:bodyPr/>
                        <a:lstStyle/>
                        <a:p>
                          <a:pPr algn="ctr"/>
                          <a:r>
                            <a:rPr lang="en-US" dirty="0"/>
                            <a:t>Value of </a:t>
                          </a:r>
                          <a14:m>
                            <m:oMath xmlns:m="http://schemas.openxmlformats.org/officeDocument/2006/math">
                              <m:r>
                                <a:rPr lang="ar-AE" smtClean="0">
                                  <a:latin typeface="Cambria Math" panose="02040503050406030204" pitchFamily="18" charset="0"/>
                                </a:rPr>
                                <m:t>𝑧</m:t>
                              </m:r>
                            </m:oMath>
                          </a14:m>
                          <a:endParaRPr lang="en-IN" dirty="0"/>
                        </a:p>
                      </a:txBody>
                      <a:tcPr/>
                    </a:tc>
                    <a:extLst>
                      <a:ext uri="{0D108BD9-81ED-4DB2-BD59-A6C34878D82A}">
                        <a16:rowId xmlns:a16="http://schemas.microsoft.com/office/drawing/2014/main" val="1362025087"/>
                      </a:ext>
                    </a:extLst>
                  </a:tr>
                  <a:tr h="370840">
                    <a:tc>
                      <a:txBody>
                        <a:bodyPr/>
                        <a:lstStyle/>
                        <a:p>
                          <a:pPr algn="ctr"/>
                          <a:r>
                            <a:rPr lang="en-US" dirty="0"/>
                            <a:t>1</a:t>
                          </a:r>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ar-AE">
                                        <a:latin typeface="Cambria Math" panose="02040503050406030204" pitchFamily="18" charset="0"/>
                                      </a:rPr>
                                      <m:t>1</m:t>
                                    </m:r>
                                    <m:r>
                                      <a:rPr lang="ar-AE">
                                        <a:latin typeface="Cambria Math" panose="02040503050406030204" pitchFamily="18" charset="0"/>
                                      </a:rPr>
                                      <m:t>−</m:t>
                                    </m:r>
                                    <m:r>
                                      <a:rPr lang="en-US" b="0" smtClean="0">
                                        <a:latin typeface="Cambria Math" panose="02040503050406030204" pitchFamily="18" charset="0"/>
                                      </a:rPr>
                                      <m:t>6</m:t>
                                    </m:r>
                                  </m:num>
                                  <m:den>
                                    <m:r>
                                      <a:rPr lang="en-US" b="0" smtClean="0">
                                        <a:latin typeface="Cambria Math" panose="02040503050406030204" pitchFamily="18" charset="0"/>
                                      </a:rPr>
                                      <m:t>3</m:t>
                                    </m:r>
                                    <m:r>
                                      <a:rPr lang="en-US" b="0" smtClean="0">
                                        <a:latin typeface="Cambria Math" panose="02040503050406030204" pitchFamily="18" charset="0"/>
                                      </a:rPr>
                                      <m:t>.</m:t>
                                    </m:r>
                                    <m:r>
                                      <a:rPr lang="en-US" b="0" smtClean="0">
                                        <a:latin typeface="Cambria Math" panose="02040503050406030204" pitchFamily="18" charset="0"/>
                                      </a:rPr>
                                      <m:t>9370</m:t>
                                    </m:r>
                                  </m:den>
                                </m:f>
                              </m:oMath>
                            </m:oMathPara>
                          </a14:m>
                          <a:endParaRPr lang="en-IN" dirty="0"/>
                        </a:p>
                      </a:txBody>
                      <a:tcPr/>
                    </a:tc>
                    <a:tc>
                      <a:txBody>
                        <a:bodyPr/>
                        <a:lstStyle/>
                        <a:p>
                          <a:pPr algn="ctr"/>
                          <a:r>
                            <a:rPr lang="en-US" dirty="0">
                              <a:latin typeface="Calibri" panose="020F0502020204030204" pitchFamily="34" charset="0"/>
                              <a:ea typeface="Calibri" panose="020F0502020204030204" pitchFamily="34" charset="0"/>
                              <a:cs typeface="Calibri" panose="020F0502020204030204" pitchFamily="34" charset="0"/>
                            </a:rPr>
                            <a:t>−</a:t>
                          </a:r>
                          <a:r>
                            <a:rPr lang="en-US" dirty="0"/>
                            <a:t>1.27</a:t>
                          </a:r>
                          <a:endParaRPr lang="en-IN" dirty="0"/>
                        </a:p>
                      </a:txBody>
                      <a:tcPr/>
                    </a:tc>
                    <a:extLst>
                      <a:ext uri="{0D108BD9-81ED-4DB2-BD59-A6C34878D82A}">
                        <a16:rowId xmlns:a16="http://schemas.microsoft.com/office/drawing/2014/main" val="3822006892"/>
                      </a:ext>
                    </a:extLst>
                  </a:tr>
                  <a:tr h="370840">
                    <a:tc>
                      <a:txBody>
                        <a:bodyPr/>
                        <a:lstStyle/>
                        <a:p>
                          <a:pPr algn="ctr"/>
                          <a:r>
                            <a:rPr lang="en-US" dirty="0"/>
                            <a:t>5</a:t>
                          </a:r>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en-US" b="0" smtClean="0">
                                        <a:latin typeface="Cambria Math" panose="02040503050406030204" pitchFamily="18" charset="0"/>
                                      </a:rPr>
                                      <m:t>5</m:t>
                                    </m:r>
                                    <m:r>
                                      <a:rPr lang="ar-AE">
                                        <a:latin typeface="Cambria Math" panose="02040503050406030204" pitchFamily="18" charset="0"/>
                                      </a:rPr>
                                      <m:t>−</m:t>
                                    </m:r>
                                    <m:r>
                                      <a:rPr lang="en-US" b="0" smtClean="0">
                                        <a:latin typeface="Cambria Math" panose="02040503050406030204" pitchFamily="18" charset="0"/>
                                      </a:rPr>
                                      <m:t>6</m:t>
                                    </m:r>
                                  </m:num>
                                  <m:den>
                                    <m:r>
                                      <a:rPr lang="en-US" b="0" smtClean="0">
                                        <a:latin typeface="Cambria Math" panose="02040503050406030204" pitchFamily="18" charset="0"/>
                                      </a:rPr>
                                      <m:t>3</m:t>
                                    </m:r>
                                    <m:r>
                                      <a:rPr lang="en-US" b="0" smtClean="0">
                                        <a:latin typeface="Cambria Math" panose="02040503050406030204" pitchFamily="18" charset="0"/>
                                      </a:rPr>
                                      <m:t>.</m:t>
                                    </m:r>
                                    <m:r>
                                      <a:rPr lang="en-US" b="0" smtClean="0">
                                        <a:latin typeface="Cambria Math" panose="02040503050406030204" pitchFamily="18" charset="0"/>
                                      </a:rPr>
                                      <m:t>9370</m:t>
                                    </m:r>
                                  </m:den>
                                </m:f>
                              </m:oMath>
                            </m:oMathPara>
                          </a14:m>
                          <a:endParaRPr lang="en-IN" dirty="0"/>
                        </a:p>
                      </a:txBody>
                      <a:tcPr/>
                    </a:tc>
                    <a:tc>
                      <a:txBody>
                        <a:bodyPr/>
                        <a:lstStyle/>
                        <a:p>
                          <a:pPr algn="ctr"/>
                          <a:r>
                            <a:rPr lang="en-US" dirty="0">
                              <a:latin typeface="Calibri" panose="020F0502020204030204" pitchFamily="34" charset="0"/>
                              <a:ea typeface="Calibri" panose="020F0502020204030204" pitchFamily="34" charset="0"/>
                              <a:cs typeface="Calibri" panose="020F0502020204030204" pitchFamily="34" charset="0"/>
                            </a:rPr>
                            <a:t>−</a:t>
                          </a:r>
                          <a:r>
                            <a:rPr lang="en-US" dirty="0"/>
                            <a:t>0.25</a:t>
                          </a:r>
                          <a:endParaRPr lang="en-IN" dirty="0"/>
                        </a:p>
                      </a:txBody>
                      <a:tcPr/>
                    </a:tc>
                    <a:extLst>
                      <a:ext uri="{0D108BD9-81ED-4DB2-BD59-A6C34878D82A}">
                        <a16:rowId xmlns:a16="http://schemas.microsoft.com/office/drawing/2014/main" val="2322249868"/>
                      </a:ext>
                    </a:extLst>
                  </a:tr>
                  <a:tr h="370840">
                    <a:tc>
                      <a:txBody>
                        <a:bodyPr/>
                        <a:lstStyle/>
                        <a:p>
                          <a:pPr algn="ctr"/>
                          <a:r>
                            <a:rPr lang="en-US" dirty="0"/>
                            <a:t>6</a:t>
                          </a:r>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en-US" b="0" smtClean="0">
                                        <a:latin typeface="Cambria Math" panose="02040503050406030204" pitchFamily="18" charset="0"/>
                                      </a:rPr>
                                      <m:t>6</m:t>
                                    </m:r>
                                    <m:r>
                                      <a:rPr lang="ar-AE">
                                        <a:latin typeface="Cambria Math" panose="02040503050406030204" pitchFamily="18" charset="0"/>
                                      </a:rPr>
                                      <m:t>−</m:t>
                                    </m:r>
                                    <m:r>
                                      <a:rPr lang="en-US" b="0" smtClean="0">
                                        <a:latin typeface="Cambria Math" panose="02040503050406030204" pitchFamily="18" charset="0"/>
                                      </a:rPr>
                                      <m:t>6</m:t>
                                    </m:r>
                                  </m:num>
                                  <m:den>
                                    <m:r>
                                      <a:rPr lang="en-US" b="0" smtClean="0">
                                        <a:latin typeface="Cambria Math" panose="02040503050406030204" pitchFamily="18" charset="0"/>
                                      </a:rPr>
                                      <m:t>3</m:t>
                                    </m:r>
                                    <m:r>
                                      <a:rPr lang="en-US" b="0" smtClean="0">
                                        <a:latin typeface="Cambria Math" panose="02040503050406030204" pitchFamily="18" charset="0"/>
                                      </a:rPr>
                                      <m:t>.</m:t>
                                    </m:r>
                                    <m:r>
                                      <a:rPr lang="en-US" b="0" smtClean="0">
                                        <a:latin typeface="Cambria Math" panose="02040503050406030204" pitchFamily="18" charset="0"/>
                                      </a:rPr>
                                      <m:t>9370</m:t>
                                    </m:r>
                                  </m:den>
                                </m:f>
                              </m:oMath>
                            </m:oMathPara>
                          </a14:m>
                          <a:endParaRPr lang="en-IN" dirty="0"/>
                        </a:p>
                      </a:txBody>
                      <a:tcPr/>
                    </a:tc>
                    <a:tc>
                      <a:txBody>
                        <a:bodyPr/>
                        <a:lstStyle/>
                        <a:p>
                          <a:pPr algn="ctr"/>
                          <a:r>
                            <a:rPr lang="en-US" dirty="0"/>
                            <a:t>0</a:t>
                          </a:r>
                          <a:endParaRPr lang="en-IN" dirty="0"/>
                        </a:p>
                      </a:txBody>
                      <a:tcPr/>
                    </a:tc>
                    <a:extLst>
                      <a:ext uri="{0D108BD9-81ED-4DB2-BD59-A6C34878D82A}">
                        <a16:rowId xmlns:a16="http://schemas.microsoft.com/office/drawing/2014/main" val="2436553975"/>
                      </a:ext>
                    </a:extLst>
                  </a:tr>
                  <a:tr h="370840">
                    <a:tc>
                      <a:txBody>
                        <a:bodyPr/>
                        <a:lstStyle/>
                        <a:p>
                          <a:pPr algn="ctr"/>
                          <a:r>
                            <a:rPr lang="en-US" dirty="0"/>
                            <a:t>12</a:t>
                          </a:r>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en-US" b="0" smtClean="0">
                                        <a:latin typeface="Cambria Math" panose="02040503050406030204" pitchFamily="18" charset="0"/>
                                      </a:rPr>
                                      <m:t>12</m:t>
                                    </m:r>
                                    <m:r>
                                      <a:rPr lang="ar-AE">
                                        <a:latin typeface="Cambria Math" panose="02040503050406030204" pitchFamily="18" charset="0"/>
                                      </a:rPr>
                                      <m:t>−</m:t>
                                    </m:r>
                                    <m:r>
                                      <a:rPr lang="en-US" b="0" smtClean="0">
                                        <a:latin typeface="Cambria Math" panose="02040503050406030204" pitchFamily="18" charset="0"/>
                                      </a:rPr>
                                      <m:t>6</m:t>
                                    </m:r>
                                  </m:num>
                                  <m:den>
                                    <m:r>
                                      <a:rPr lang="en-US" b="0" smtClean="0">
                                        <a:latin typeface="Cambria Math" panose="02040503050406030204" pitchFamily="18" charset="0"/>
                                      </a:rPr>
                                      <m:t>3</m:t>
                                    </m:r>
                                    <m:r>
                                      <a:rPr lang="en-US" b="0" smtClean="0">
                                        <a:latin typeface="Cambria Math" panose="02040503050406030204" pitchFamily="18" charset="0"/>
                                      </a:rPr>
                                      <m:t>.</m:t>
                                    </m:r>
                                    <m:r>
                                      <a:rPr lang="en-US" b="0" smtClean="0">
                                        <a:latin typeface="Cambria Math" panose="02040503050406030204" pitchFamily="18" charset="0"/>
                                      </a:rPr>
                                      <m:t>9370</m:t>
                                    </m:r>
                                  </m:den>
                                </m:f>
                              </m:oMath>
                            </m:oMathPara>
                          </a14:m>
                          <a:endParaRPr lang="en-IN" dirty="0"/>
                        </a:p>
                      </a:txBody>
                      <a:tcPr/>
                    </a:tc>
                    <a:tc>
                      <a:txBody>
                        <a:bodyPr/>
                        <a:lstStyle/>
                        <a:p>
                          <a:pPr algn="ctr"/>
                          <a:r>
                            <a:rPr lang="en-US" dirty="0"/>
                            <a:t>1.52</a:t>
                          </a:r>
                          <a:endParaRPr lang="en-IN" dirty="0"/>
                        </a:p>
                      </a:txBody>
                      <a:tcPr/>
                    </a:tc>
                    <a:extLst>
                      <a:ext uri="{0D108BD9-81ED-4DB2-BD59-A6C34878D82A}">
                        <a16:rowId xmlns:a16="http://schemas.microsoft.com/office/drawing/2014/main" val="3458017913"/>
                      </a:ext>
                    </a:extLst>
                  </a:tr>
                </a:tbl>
              </a:graphicData>
            </a:graphic>
          </p:graphicFrame>
        </mc:Choice>
        <mc:Fallback xmlns="">
          <p:graphicFrame>
            <p:nvGraphicFramePr>
              <p:cNvPr id="4" name="Table 4" descr="A three-column table labeled Data, Formula, and Value of z.&#10;&#10;First row: Data value is 1. The formula shows 1 minus 6, divided by 3.9370. The value of z equals negative 1.27.&#10;&#10;Second row: Data value is 5. The formula shows 5 minus 6, divided by 3.9370. The value of z equals negative 0.25.&#10;&#10;Third row: Data value is 6. The formula shows 6 minus 6, divided by 3.9370. The value of z equals 0.&#10;&#10;Fourth row: Data value is 12. The formula shows 12 minus 6, divided by 3.9370. The value of z equals 1.52.">
                <a:extLst>
                  <a:ext uri="{FF2B5EF4-FFF2-40B4-BE49-F238E27FC236}">
                    <a16:creationId xmlns:a16="http://schemas.microsoft.com/office/drawing/2014/main" id="{DFE51670-19A4-406C-8929-A4EF7EDE7DFE}"/>
                  </a:ext>
                </a:extLst>
              </p:cNvPr>
              <p:cNvGraphicFramePr>
                <a:graphicFrameLocks noGrp="1"/>
              </p:cNvGraphicFramePr>
              <p:nvPr>
                <p:extLst>
                  <p:ext uri="{D42A27DB-BD31-4B8C-83A1-F6EECF244321}">
                    <p14:modId xmlns:p14="http://schemas.microsoft.com/office/powerpoint/2010/main" val="2832233566"/>
                  </p:ext>
                </p:extLst>
              </p:nvPr>
            </p:nvGraphicFramePr>
            <p:xfrm>
              <a:off x="1524000" y="1616011"/>
              <a:ext cx="6096000" cy="2803589"/>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3110871391"/>
                        </a:ext>
                      </a:extLst>
                    </a:gridCol>
                    <a:gridCol w="2032000">
                      <a:extLst>
                        <a:ext uri="{9D8B030D-6E8A-4147-A177-3AD203B41FA5}">
                          <a16:colId xmlns:a16="http://schemas.microsoft.com/office/drawing/2014/main" val="3035179268"/>
                        </a:ext>
                      </a:extLst>
                    </a:gridCol>
                    <a:gridCol w="2032000">
                      <a:extLst>
                        <a:ext uri="{9D8B030D-6E8A-4147-A177-3AD203B41FA5}">
                          <a16:colId xmlns:a16="http://schemas.microsoft.com/office/drawing/2014/main" val="1537663284"/>
                        </a:ext>
                      </a:extLst>
                    </a:gridCol>
                  </a:tblGrid>
                  <a:tr h="370840">
                    <a:tc>
                      <a:txBody>
                        <a:bodyPr/>
                        <a:lstStyle/>
                        <a:p>
                          <a:pPr algn="ctr"/>
                          <a:r>
                            <a:rPr lang="en-US" dirty="0"/>
                            <a:t>Data</a:t>
                          </a:r>
                          <a:endParaRPr lang="en-IN" dirty="0"/>
                        </a:p>
                      </a:txBody>
                      <a:tcPr/>
                    </a:tc>
                    <a:tc>
                      <a:txBody>
                        <a:bodyPr/>
                        <a:lstStyle/>
                        <a:p>
                          <a:pPr algn="ctr"/>
                          <a:r>
                            <a:rPr lang="en-US" dirty="0"/>
                            <a:t>Formula</a:t>
                          </a:r>
                          <a:endParaRPr lang="en-IN" dirty="0"/>
                        </a:p>
                      </a:txBody>
                      <a:tcPr/>
                    </a:tc>
                    <a:tc>
                      <a:txBody>
                        <a:bodyPr/>
                        <a:lstStyle/>
                        <a:p>
                          <a:endParaRPr lang="en-US"/>
                        </a:p>
                      </a:txBody>
                      <a:tcPr>
                        <a:blipFill>
                          <a:blip r:embed="rId2"/>
                          <a:stretch>
                            <a:fillRect l="-200901" t="-8197" r="-901" b="-659016"/>
                          </a:stretch>
                        </a:blipFill>
                      </a:tcPr>
                    </a:tc>
                    <a:extLst>
                      <a:ext uri="{0D108BD9-81ED-4DB2-BD59-A6C34878D82A}">
                        <a16:rowId xmlns:a16="http://schemas.microsoft.com/office/drawing/2014/main" val="1362025087"/>
                      </a:ext>
                    </a:extLst>
                  </a:tr>
                  <a:tr h="606806">
                    <a:tc>
                      <a:txBody>
                        <a:bodyPr/>
                        <a:lstStyle/>
                        <a:p>
                          <a:pPr algn="ctr"/>
                          <a:r>
                            <a:rPr lang="en-US" dirty="0"/>
                            <a:t>1</a:t>
                          </a:r>
                          <a:endParaRPr lang="en-IN" dirty="0"/>
                        </a:p>
                      </a:txBody>
                      <a:tcPr/>
                    </a:tc>
                    <a:tc>
                      <a:txBody>
                        <a:bodyPr/>
                        <a:lstStyle/>
                        <a:p>
                          <a:endParaRPr lang="en-US"/>
                        </a:p>
                      </a:txBody>
                      <a:tcPr>
                        <a:blipFill>
                          <a:blip r:embed="rId2"/>
                          <a:stretch>
                            <a:fillRect l="-100299" t="-66667" r="-100599" b="-306061"/>
                          </a:stretch>
                        </a:blipFill>
                      </a:tcPr>
                    </a:tc>
                    <a:tc>
                      <a:txBody>
                        <a:bodyPr/>
                        <a:lstStyle/>
                        <a:p>
                          <a:pPr algn="ctr"/>
                          <a:r>
                            <a:rPr lang="en-US" dirty="0">
                              <a:latin typeface="Calibri" panose="020F0502020204030204" pitchFamily="34" charset="0"/>
                              <a:ea typeface="Calibri" panose="020F0502020204030204" pitchFamily="34" charset="0"/>
                              <a:cs typeface="Calibri" panose="020F0502020204030204" pitchFamily="34" charset="0"/>
                            </a:rPr>
                            <a:t>−</a:t>
                          </a:r>
                          <a:r>
                            <a:rPr lang="en-US" dirty="0"/>
                            <a:t>1.27</a:t>
                          </a:r>
                          <a:endParaRPr lang="en-IN" dirty="0"/>
                        </a:p>
                      </a:txBody>
                      <a:tcPr/>
                    </a:tc>
                    <a:extLst>
                      <a:ext uri="{0D108BD9-81ED-4DB2-BD59-A6C34878D82A}">
                        <a16:rowId xmlns:a16="http://schemas.microsoft.com/office/drawing/2014/main" val="3822006892"/>
                      </a:ext>
                    </a:extLst>
                  </a:tr>
                  <a:tr h="612331">
                    <a:tc>
                      <a:txBody>
                        <a:bodyPr/>
                        <a:lstStyle/>
                        <a:p>
                          <a:pPr algn="ctr"/>
                          <a:r>
                            <a:rPr lang="en-US" dirty="0"/>
                            <a:t>5</a:t>
                          </a:r>
                          <a:endParaRPr lang="en-IN" dirty="0"/>
                        </a:p>
                      </a:txBody>
                      <a:tcPr/>
                    </a:tc>
                    <a:tc>
                      <a:txBody>
                        <a:bodyPr/>
                        <a:lstStyle/>
                        <a:p>
                          <a:endParaRPr lang="en-US"/>
                        </a:p>
                      </a:txBody>
                      <a:tcPr>
                        <a:blipFill>
                          <a:blip r:embed="rId2"/>
                          <a:stretch>
                            <a:fillRect l="-100299" t="-163366" r="-100599" b="-200000"/>
                          </a:stretch>
                        </a:blipFill>
                      </a:tcPr>
                    </a:tc>
                    <a:tc>
                      <a:txBody>
                        <a:bodyPr/>
                        <a:lstStyle/>
                        <a:p>
                          <a:pPr algn="ctr"/>
                          <a:r>
                            <a:rPr lang="en-US" dirty="0">
                              <a:latin typeface="Calibri" panose="020F0502020204030204" pitchFamily="34" charset="0"/>
                              <a:ea typeface="Calibri" panose="020F0502020204030204" pitchFamily="34" charset="0"/>
                              <a:cs typeface="Calibri" panose="020F0502020204030204" pitchFamily="34" charset="0"/>
                            </a:rPr>
                            <a:t>−</a:t>
                          </a:r>
                          <a:r>
                            <a:rPr lang="en-US" dirty="0"/>
                            <a:t>0.25</a:t>
                          </a:r>
                          <a:endParaRPr lang="en-IN" dirty="0"/>
                        </a:p>
                      </a:txBody>
                      <a:tcPr/>
                    </a:tc>
                    <a:extLst>
                      <a:ext uri="{0D108BD9-81ED-4DB2-BD59-A6C34878D82A}">
                        <a16:rowId xmlns:a16="http://schemas.microsoft.com/office/drawing/2014/main" val="2322249868"/>
                      </a:ext>
                    </a:extLst>
                  </a:tr>
                  <a:tr h="606806">
                    <a:tc>
                      <a:txBody>
                        <a:bodyPr/>
                        <a:lstStyle/>
                        <a:p>
                          <a:pPr algn="ctr"/>
                          <a:r>
                            <a:rPr lang="en-US" dirty="0"/>
                            <a:t>6</a:t>
                          </a:r>
                          <a:endParaRPr lang="en-IN" dirty="0"/>
                        </a:p>
                      </a:txBody>
                      <a:tcPr/>
                    </a:tc>
                    <a:tc>
                      <a:txBody>
                        <a:bodyPr/>
                        <a:lstStyle/>
                        <a:p>
                          <a:endParaRPr lang="en-US"/>
                        </a:p>
                      </a:txBody>
                      <a:tcPr>
                        <a:blipFill>
                          <a:blip r:embed="rId2"/>
                          <a:stretch>
                            <a:fillRect l="-100299" t="-268687" r="-100599" b="-104040"/>
                          </a:stretch>
                        </a:blipFill>
                      </a:tcPr>
                    </a:tc>
                    <a:tc>
                      <a:txBody>
                        <a:bodyPr/>
                        <a:lstStyle/>
                        <a:p>
                          <a:pPr algn="ctr"/>
                          <a:r>
                            <a:rPr lang="en-US" dirty="0"/>
                            <a:t>0</a:t>
                          </a:r>
                          <a:endParaRPr lang="en-IN" dirty="0"/>
                        </a:p>
                      </a:txBody>
                      <a:tcPr/>
                    </a:tc>
                    <a:extLst>
                      <a:ext uri="{0D108BD9-81ED-4DB2-BD59-A6C34878D82A}">
                        <a16:rowId xmlns:a16="http://schemas.microsoft.com/office/drawing/2014/main" val="2436553975"/>
                      </a:ext>
                    </a:extLst>
                  </a:tr>
                  <a:tr h="606806">
                    <a:tc>
                      <a:txBody>
                        <a:bodyPr/>
                        <a:lstStyle/>
                        <a:p>
                          <a:pPr algn="ctr"/>
                          <a:r>
                            <a:rPr lang="en-US" dirty="0"/>
                            <a:t>12</a:t>
                          </a:r>
                          <a:endParaRPr lang="en-IN" dirty="0"/>
                        </a:p>
                      </a:txBody>
                      <a:tcPr/>
                    </a:tc>
                    <a:tc>
                      <a:txBody>
                        <a:bodyPr/>
                        <a:lstStyle/>
                        <a:p>
                          <a:endParaRPr lang="en-US"/>
                        </a:p>
                      </a:txBody>
                      <a:tcPr>
                        <a:blipFill>
                          <a:blip r:embed="rId2"/>
                          <a:stretch>
                            <a:fillRect l="-100299" t="-365000" r="-100599" b="-3000"/>
                          </a:stretch>
                        </a:blipFill>
                      </a:tcPr>
                    </a:tc>
                    <a:tc>
                      <a:txBody>
                        <a:bodyPr/>
                        <a:lstStyle/>
                        <a:p>
                          <a:pPr algn="ctr"/>
                          <a:r>
                            <a:rPr lang="en-US" dirty="0"/>
                            <a:t>1.52</a:t>
                          </a:r>
                          <a:endParaRPr lang="en-IN" dirty="0"/>
                        </a:p>
                      </a:txBody>
                      <a:tcPr/>
                    </a:tc>
                    <a:extLst>
                      <a:ext uri="{0D108BD9-81ED-4DB2-BD59-A6C34878D82A}">
                        <a16:rowId xmlns:a16="http://schemas.microsoft.com/office/drawing/2014/main" val="3458017913"/>
                      </a:ext>
                    </a:extLst>
                  </a:tr>
                </a:tbl>
              </a:graphicData>
            </a:graphic>
          </p:graphicFrame>
        </mc:Fallback>
      </mc:AlternateContent>
    </p:spTree>
    <p:extLst>
      <p:ext uri="{BB962C8B-B14F-4D97-AF65-F5344CB8AC3E}">
        <p14:creationId xmlns:p14="http://schemas.microsoft.com/office/powerpoint/2010/main" val="15550028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5: Calculating the Probability of Payroll Processing Time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1</a:t>
            </a:r>
            <a:endParaRPr sz="2400" dirty="0"/>
          </a:p>
        </p:txBody>
      </p:sp>
      <p:sp>
        <p:nvSpPr>
          <p:cNvPr id="3" name="Text Placeholder 2"/>
          <p:cNvSpPr>
            <a:spLocks noGrp="1"/>
          </p:cNvSpPr>
          <p:nvPr>
            <p:ph type="body" sz="quarter" idx="10"/>
          </p:nvPr>
        </p:nvSpPr>
        <p:spPr/>
        <p:txBody>
          <a:bodyPr>
            <a:normAutofit/>
          </a:bodyPr>
          <a:lstStyle/>
          <a:p>
            <a:r>
              <a:rPr sz="2800" dirty="0"/>
              <a:t>Suppose that the times it takes for an accountant to process payroll are normally distributed with a mean of </a:t>
            </a:r>
            <a:r>
              <a:rPr sz="2800" dirty="0">
                <a:latin typeface="Cambria Math"/>
              </a:rPr>
              <a:t>10</a:t>
            </a:r>
            <a:r>
              <a:rPr sz="2800" dirty="0"/>
              <a:t> minutes and a standard deviation of </a:t>
            </a:r>
            <a:r>
              <a:rPr sz="2800" dirty="0">
                <a:latin typeface="Cambria Math"/>
              </a:rPr>
              <a:t>20</a:t>
            </a:r>
            <a:r>
              <a:rPr sz="2800" dirty="0"/>
              <a:t> minutes. Find the probability that the payroll processing time on a randomly selected payroll date will take between </a:t>
            </a:r>
            <a:r>
              <a:rPr sz="2800" dirty="0">
                <a:latin typeface="Cambria Math"/>
              </a:rPr>
              <a:t>10</a:t>
            </a:r>
            <a:r>
              <a:rPr sz="2800" dirty="0"/>
              <a:t> minutes and </a:t>
            </a:r>
            <a:r>
              <a:rPr sz="2800" dirty="0">
                <a:latin typeface="Cambria Math"/>
              </a:rPr>
              <a:t>40</a:t>
            </a:r>
            <a:r>
              <a:rPr sz="2800" dirty="0"/>
              <a:t> minutes.</a:t>
            </a:r>
            <a:endParaRPr lang="en-US" sz="2800" dirty="0"/>
          </a:p>
          <a:p>
            <a:endParaRPr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5: Calculating the Probability of Payroll Processing Time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2</a:t>
            </a:r>
            <a:endParaRPr sz="2400" dirty="0"/>
          </a:p>
        </p:txBody>
      </p:sp>
      <p:pic>
        <p:nvPicPr>
          <p:cNvPr id="5" name="Picture 4" descr="A normal distribution graph with a bell-shaped curve centered about a mean of 10. The horizontal axis is labeled &quot;z&quot; and ranges from negative 80 to 100   in increments of 20. The region of the curve that lies between the values 10 and 40 is shaded and labelled with a question mark.">
            <a:extLst>
              <a:ext uri="{FF2B5EF4-FFF2-40B4-BE49-F238E27FC236}">
                <a16:creationId xmlns:a16="http://schemas.microsoft.com/office/drawing/2014/main" id="{1889DB8B-3A1D-490A-957D-87CB530F6963}"/>
              </a:ext>
            </a:extLst>
          </p:cNvPr>
          <p:cNvPicPr>
            <a:picLocks noChangeAspect="1"/>
          </p:cNvPicPr>
          <p:nvPr/>
        </p:nvPicPr>
        <p:blipFill>
          <a:blip r:embed="rId2"/>
          <a:srcRect b="13824"/>
          <a:stretch>
            <a:fillRect/>
          </a:stretch>
        </p:blipFill>
        <p:spPr>
          <a:xfrm>
            <a:off x="1371600" y="1524001"/>
            <a:ext cx="6239746" cy="2971800"/>
          </a:xfrm>
          <a:prstGeom prst="rect">
            <a:avLst/>
          </a:prstGeom>
        </p:spPr>
      </p:pic>
      <p:sp>
        <p:nvSpPr>
          <p:cNvPr id="3" name="TextBox 2">
            <a:extLst>
              <a:ext uri="{FF2B5EF4-FFF2-40B4-BE49-F238E27FC236}">
                <a16:creationId xmlns:a16="http://schemas.microsoft.com/office/drawing/2014/main" id="{271CD369-4787-7883-A743-0AB2E6E659A8}"/>
              </a:ext>
            </a:extLst>
          </p:cNvPr>
          <p:cNvSpPr txBox="1"/>
          <p:nvPr/>
        </p:nvSpPr>
        <p:spPr>
          <a:xfrm>
            <a:off x="3886200" y="4790460"/>
            <a:ext cx="1371600" cy="400110"/>
          </a:xfrm>
          <a:prstGeom prst="rect">
            <a:avLst/>
          </a:prstGeom>
          <a:noFill/>
        </p:spPr>
        <p:txBody>
          <a:bodyPr wrap="square">
            <a:spAutoFit/>
          </a:bodyPr>
          <a:lstStyle/>
          <a:p>
            <a:r>
              <a:rPr lang="en-US" sz="2000" dirty="0"/>
              <a:t>Figure 12 </a:t>
            </a:r>
            <a:endParaRPr lang="en-IN" sz="2000" dirty="0"/>
          </a:p>
        </p:txBody>
      </p:sp>
    </p:spTree>
    <p:extLst>
      <p:ext uri="{BB962C8B-B14F-4D97-AF65-F5344CB8AC3E}">
        <p14:creationId xmlns:p14="http://schemas.microsoft.com/office/powerpoint/2010/main" val="3567967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Standard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lang="en-US" dirty="0"/>
              <a:t>Given that the normal distribution is a function of two continuous parameters </a:t>
            </a:r>
            <a:r>
              <a:rPr lang="el-GR" dirty="0">
                <a:latin typeface="Cambria Math" panose="02040503050406030204" pitchFamily="18" charset="0"/>
                <a:ea typeface="Cambria Math" panose="02040503050406030204" pitchFamily="18" charset="0"/>
              </a:rPr>
              <a:t>μ</a:t>
            </a:r>
            <a:r>
              <a:rPr lang="en-US" i="1" dirty="0"/>
              <a:t> </a:t>
            </a:r>
            <a:r>
              <a:rPr lang="en-US" dirty="0"/>
              <a:t>and σ, there are an infinite number of combinations for </a:t>
            </a:r>
            <a:r>
              <a:rPr lang="el-GR" dirty="0">
                <a:latin typeface="Cambria Math" panose="02040503050406030204" pitchFamily="18" charset="0"/>
                <a:ea typeface="Cambria Math" panose="02040503050406030204" pitchFamily="18" charset="0"/>
              </a:rPr>
              <a:t>μ</a:t>
            </a:r>
            <a:r>
              <a:rPr lang="en-US" i="1" dirty="0"/>
              <a:t> </a:t>
            </a:r>
            <a:r>
              <a:rPr lang="en-US" dirty="0"/>
              <a:t>and σ, and thus, an infinite number of normal distributions. The </a:t>
            </a:r>
            <a:r>
              <a:rPr lang="en-US" b="1" dirty="0"/>
              <a:t>standard normal distribution </a:t>
            </a:r>
            <a:r>
              <a:rPr lang="en-US" dirty="0"/>
              <a:t>in Figure 1 is a special version of the normal distribution.</a:t>
            </a:r>
            <a:endParaRPr sz="2800" dirty="0"/>
          </a:p>
        </p:txBody>
      </p:sp>
    </p:spTree>
    <p:extLst>
      <p:ext uri="{BB962C8B-B14F-4D97-AF65-F5344CB8AC3E}">
        <p14:creationId xmlns:p14="http://schemas.microsoft.com/office/powerpoint/2010/main" val="25908758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5: Calculating the Probability of Payroll Processing Time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3</a:t>
            </a:r>
            <a:endParaRPr sz="24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Suppose </a:t>
            </a:r>
            <a:r>
              <a:rPr lang="en-US" sz="2800" i="1" dirty="0"/>
              <a:t>X</a:t>
            </a:r>
            <a:r>
              <a:rPr sz="2800" dirty="0"/>
              <a:t>, the payroll processing time, is a normally distributed random variable with a mean of </a:t>
            </a:r>
            <a:r>
              <a:rPr sz="2800" dirty="0">
                <a:latin typeface="Cambria Math"/>
              </a:rPr>
              <a:t>10</a:t>
            </a:r>
            <a:r>
              <a:rPr sz="2800" dirty="0"/>
              <a:t> minutes and a standard deviation of </a:t>
            </a:r>
            <a:r>
              <a:rPr sz="2800" dirty="0">
                <a:latin typeface="Cambria Math"/>
              </a:rPr>
              <a:t>20</a:t>
            </a:r>
            <a:r>
              <a:rPr sz="2800" dirty="0"/>
              <a:t> minutes.</a:t>
            </a:r>
          </a:p>
          <a:p>
            <a:pPr>
              <a:defRPr sz="2800"/>
            </a:pPr>
            <a:r>
              <a:rPr sz="2800" dirty="0"/>
              <a:t>Standardizing the random variable </a:t>
            </a:r>
            <a:r>
              <a:rPr lang="en-US" sz="2800" i="1" dirty="0"/>
              <a:t>X</a:t>
            </a:r>
            <a:r>
              <a:rPr sz="2800" dirty="0"/>
              <a:t> yields the following.</a:t>
            </a:r>
          </a:p>
        </p:txBody>
      </p:sp>
      <p:pic>
        <p:nvPicPr>
          <p:cNvPr id="4" name="Picture 3" descr="P of open parenthesis ten less than X less than forty close parenthesis equals P of open parenthesis ten minus ten whole divided by twenty less than x minus mu whole divided by sigma less than forty minus ten whole divided by twenty close parenthesis.&#10;which equals P of open parenthesis zero less than z less than 1.5 close parenthesis.">
            <a:extLst>
              <a:ext uri="{FF2B5EF4-FFF2-40B4-BE49-F238E27FC236}">
                <a16:creationId xmlns:a16="http://schemas.microsoft.com/office/drawing/2014/main" id="{3F35C6F4-2A58-2304-1058-00D2099F2DD3}"/>
              </a:ext>
            </a:extLst>
          </p:cNvPr>
          <p:cNvPicPr>
            <a:picLocks noChangeAspect="1"/>
          </p:cNvPicPr>
          <p:nvPr/>
        </p:nvPicPr>
        <p:blipFill>
          <a:blip r:embed="rId2"/>
          <a:stretch>
            <a:fillRect/>
          </a:stretch>
        </p:blipFill>
        <p:spPr>
          <a:xfrm>
            <a:off x="1600200" y="4038600"/>
            <a:ext cx="5943600" cy="13716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400" dirty="0"/>
              <a:t>Example 5: Calculating the Probability of Payroll Processing Time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4</a:t>
            </a:r>
            <a:endParaRPr sz="2400" dirty="0"/>
          </a:p>
        </p:txBody>
      </p:sp>
      <p:sp>
        <p:nvSpPr>
          <p:cNvPr id="3" name="Content Placeholder 2"/>
          <p:cNvSpPr>
            <a:spLocks noGrp="1"/>
          </p:cNvSpPr>
          <p:nvPr>
            <p:ph sz="quarter" idx="10"/>
          </p:nvPr>
        </p:nvSpPr>
        <p:spPr/>
        <p:txBody>
          <a:bodyPr>
            <a:normAutofit/>
          </a:bodyPr>
          <a:lstStyle/>
          <a:p>
            <a:pPr>
              <a:defRPr sz="2800"/>
            </a:pPr>
            <a:r>
              <a:rPr sz="2800" dirty="0"/>
              <a:t>We find the probability that </a:t>
            </a:r>
            <a:r>
              <a:rPr lang="en-US" sz="2800" i="1" dirty="0"/>
              <a:t>z</a:t>
            </a:r>
            <a:r>
              <a:rPr sz="2800" dirty="0"/>
              <a:t> is less than </a:t>
            </a:r>
            <a:r>
              <a:rPr sz="2800" dirty="0">
                <a:latin typeface="Cambria Math"/>
              </a:rPr>
              <a:t>1.5</a:t>
            </a:r>
            <a:r>
              <a:rPr sz="2800" dirty="0"/>
              <a:t> and subtract </a:t>
            </a:r>
            <a:r>
              <a:rPr sz="2800" dirty="0">
                <a:latin typeface="Cambria Math"/>
              </a:rPr>
              <a:t>0.5</a:t>
            </a:r>
            <a:r>
              <a:rPr sz="2800" dirty="0"/>
              <a:t> (the probability that </a:t>
            </a:r>
            <a:r>
              <a:rPr lang="en-US" sz="2800" i="1" dirty="0"/>
              <a:t>z</a:t>
            </a:r>
            <a:r>
              <a:rPr sz="2800" dirty="0"/>
              <a:t> is less than </a:t>
            </a:r>
            <a:r>
              <a:rPr sz="2800" dirty="0">
                <a:latin typeface="Cambria Math"/>
              </a:rPr>
              <a:t>0</a:t>
            </a:r>
            <a:r>
              <a:rPr sz="2800" dirty="0"/>
              <a:t>) as follows.</a:t>
            </a:r>
          </a:p>
        </p:txBody>
      </p:sp>
      <p:pic>
        <p:nvPicPr>
          <p:cNvPr id="8" name="Picture 7" descr="P of open parentheses 0 less than z less than 1.5 close parentheses equals P of open parentheses z less than 1.5 close parentheses minus P of open parentheses z less than 0 close parentheses equals 0.9332 minus 0.5 equals 0.4332.">
            <a:extLst>
              <a:ext uri="{FF2B5EF4-FFF2-40B4-BE49-F238E27FC236}">
                <a16:creationId xmlns:a16="http://schemas.microsoft.com/office/drawing/2014/main" id="{BD93F7E6-0476-457B-6FFB-7D585870A6C7}"/>
              </a:ext>
            </a:extLst>
          </p:cNvPr>
          <p:cNvPicPr>
            <a:picLocks noChangeAspect="1"/>
          </p:cNvPicPr>
          <p:nvPr/>
        </p:nvPicPr>
        <p:blipFill>
          <a:blip r:embed="rId2"/>
          <a:stretch>
            <a:fillRect/>
          </a:stretch>
        </p:blipFill>
        <p:spPr>
          <a:xfrm>
            <a:off x="2143125" y="2425700"/>
            <a:ext cx="4857750" cy="876300"/>
          </a:xfrm>
          <a:prstGeom prst="rect">
            <a:avLst/>
          </a:prstGeom>
        </p:spPr>
      </p:pic>
      <p:sp>
        <p:nvSpPr>
          <p:cNvPr id="4" name="TextBox 3">
            <a:extLst>
              <a:ext uri="{FF2B5EF4-FFF2-40B4-BE49-F238E27FC236}">
                <a16:creationId xmlns:a16="http://schemas.microsoft.com/office/drawing/2014/main" id="{A1A38FB4-D857-7C45-310C-0E458365D933}"/>
              </a:ext>
            </a:extLst>
          </p:cNvPr>
          <p:cNvSpPr txBox="1"/>
          <p:nvPr/>
        </p:nvSpPr>
        <p:spPr>
          <a:xfrm>
            <a:off x="457200" y="3568005"/>
            <a:ext cx="82296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the probability that the payroll processing time on a randomly selected payroll date will take between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10</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40</a:t>
            </a:r>
            <a:r>
              <a:rPr kumimoji="0" lang="en-US" sz="2800" b="0" i="0" u="none" strike="noStrike" kern="1200" cap="none" spc="0" normalizeH="0" baseline="0" noProof="0" dirty="0">
                <a:ln>
                  <a:noFill/>
                </a:ln>
                <a:solidFill>
                  <a:srgbClr val="366092"/>
                </a:solidFill>
                <a:effectLst/>
                <a:uLnTx/>
                <a:uFillTx/>
                <a:latin typeface="Calibri"/>
                <a:ea typeface="+mn-ea"/>
                <a:cs typeface="+mn-cs"/>
              </a:rPr>
              <a:t> minutes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0.4332</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200" dirty="0"/>
              <a:t>Example 5: Calculating the Probability of Payroll Processing Time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5</a:t>
            </a:r>
            <a:endParaRPr sz="2200" dirty="0"/>
          </a:p>
        </p:txBody>
      </p:sp>
      <p:pic>
        <p:nvPicPr>
          <p:cNvPr id="6" name="Picture 5" descr="A standard normal distribution graph is shown. It has a bell-shaped curve centered about zero. A point on the horizontal axis toward the right tail is marked with the value 1.5. The region of the curve that lies between 0 and 1.5 is shaded and labeled &quot; 0.4332.&quot;">
            <a:extLst>
              <a:ext uri="{FF2B5EF4-FFF2-40B4-BE49-F238E27FC236}">
                <a16:creationId xmlns:a16="http://schemas.microsoft.com/office/drawing/2014/main" id="{D083FCA7-1FF7-4946-AA55-A0150BA35D5A}"/>
              </a:ext>
            </a:extLst>
          </p:cNvPr>
          <p:cNvPicPr>
            <a:picLocks noChangeAspect="1"/>
          </p:cNvPicPr>
          <p:nvPr/>
        </p:nvPicPr>
        <p:blipFill>
          <a:blip r:embed="rId2"/>
          <a:srcRect b="10585"/>
          <a:stretch>
            <a:fillRect/>
          </a:stretch>
        </p:blipFill>
        <p:spPr>
          <a:xfrm>
            <a:off x="1237784" y="1785708"/>
            <a:ext cx="6668431" cy="2938692"/>
          </a:xfrm>
          <a:prstGeom prst="rect">
            <a:avLst/>
          </a:prstGeom>
        </p:spPr>
      </p:pic>
      <p:sp>
        <p:nvSpPr>
          <p:cNvPr id="3" name="TextBox 2">
            <a:extLst>
              <a:ext uri="{FF2B5EF4-FFF2-40B4-BE49-F238E27FC236}">
                <a16:creationId xmlns:a16="http://schemas.microsoft.com/office/drawing/2014/main" id="{5F1D931C-A044-ED0A-D18C-E1E33EF56750}"/>
              </a:ext>
            </a:extLst>
          </p:cNvPr>
          <p:cNvSpPr txBox="1"/>
          <p:nvPr/>
        </p:nvSpPr>
        <p:spPr>
          <a:xfrm>
            <a:off x="3924299" y="4876800"/>
            <a:ext cx="1295400" cy="400110"/>
          </a:xfrm>
          <a:prstGeom prst="rect">
            <a:avLst/>
          </a:prstGeom>
          <a:noFill/>
        </p:spPr>
        <p:txBody>
          <a:bodyPr wrap="square">
            <a:spAutoFit/>
          </a:bodyPr>
          <a:lstStyle/>
          <a:p>
            <a:r>
              <a:rPr lang="en-US" sz="2000" dirty="0"/>
              <a:t>Figure 13 </a:t>
            </a:r>
            <a:endParaRPr lang="en-IN"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6: Calculating the Probability of Payroll Processing Time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1</a:t>
            </a:r>
            <a:endParaRPr sz="2400" dirty="0"/>
          </a:p>
        </p:txBody>
      </p:sp>
      <p:sp>
        <p:nvSpPr>
          <p:cNvPr id="3" name="Text Placeholder 2"/>
          <p:cNvSpPr>
            <a:spLocks noGrp="1"/>
          </p:cNvSpPr>
          <p:nvPr>
            <p:ph type="body" sz="quarter" idx="10"/>
          </p:nvPr>
        </p:nvSpPr>
        <p:spPr/>
        <p:txBody>
          <a:bodyPr>
            <a:normAutofit/>
          </a:bodyPr>
          <a:lstStyle/>
          <a:p>
            <a:r>
              <a:rPr sz="2800" dirty="0"/>
              <a:t>Continuing Example 5, find the probability that the payroll on a randomly selected payroll date will take more than </a:t>
            </a:r>
            <a:r>
              <a:rPr sz="2800" dirty="0">
                <a:latin typeface="Cambria Math"/>
              </a:rPr>
              <a:t>30</a:t>
            </a:r>
            <a:r>
              <a:rPr sz="2800" dirty="0"/>
              <a:t> minutes to process by the accountant.</a:t>
            </a:r>
            <a:endParaRPr lang="en-US" sz="2800" dirty="0"/>
          </a:p>
          <a:p>
            <a:endParaRPr sz="2800" dirty="0"/>
          </a:p>
        </p:txBody>
      </p:sp>
      <p:pic>
        <p:nvPicPr>
          <p:cNvPr id="6" name="Picture 5" descr="A normal distribution graph with a bell-shaped curve centered about a mean of 10. The horizontal axis is labeled &quot;z&quot; and ranges from negative 80 to 100 in increments of 20. The region of the curve right to the value, 30 is shaded and labeled with a question mark.">
            <a:extLst>
              <a:ext uri="{FF2B5EF4-FFF2-40B4-BE49-F238E27FC236}">
                <a16:creationId xmlns:a16="http://schemas.microsoft.com/office/drawing/2014/main" id="{CA4A2BAE-1474-4F8B-9F40-F5295F02E536}"/>
              </a:ext>
            </a:extLst>
          </p:cNvPr>
          <p:cNvPicPr>
            <a:picLocks noChangeAspect="1"/>
          </p:cNvPicPr>
          <p:nvPr/>
        </p:nvPicPr>
        <p:blipFill>
          <a:blip r:embed="rId2"/>
          <a:srcRect b="14535"/>
          <a:stretch>
            <a:fillRect/>
          </a:stretch>
        </p:blipFill>
        <p:spPr>
          <a:xfrm>
            <a:off x="1600200" y="2514600"/>
            <a:ext cx="5696405" cy="2590800"/>
          </a:xfrm>
          <a:prstGeom prst="rect">
            <a:avLst/>
          </a:prstGeom>
        </p:spPr>
      </p:pic>
      <p:sp>
        <p:nvSpPr>
          <p:cNvPr id="4" name="TextBox 3">
            <a:extLst>
              <a:ext uri="{FF2B5EF4-FFF2-40B4-BE49-F238E27FC236}">
                <a16:creationId xmlns:a16="http://schemas.microsoft.com/office/drawing/2014/main" id="{25F71091-5373-CEEC-E782-E413F26218F0}"/>
              </a:ext>
            </a:extLst>
          </p:cNvPr>
          <p:cNvSpPr txBox="1"/>
          <p:nvPr/>
        </p:nvSpPr>
        <p:spPr>
          <a:xfrm>
            <a:off x="4191000" y="5257800"/>
            <a:ext cx="1371600" cy="400110"/>
          </a:xfrm>
          <a:prstGeom prst="rect">
            <a:avLst/>
          </a:prstGeom>
          <a:noFill/>
        </p:spPr>
        <p:txBody>
          <a:bodyPr wrap="square">
            <a:spAutoFit/>
          </a:bodyPr>
          <a:lstStyle/>
          <a:p>
            <a:r>
              <a:rPr lang="en-US" sz="2000" dirty="0"/>
              <a:t>Figure 14 </a:t>
            </a:r>
            <a:endParaRPr lang="en-IN"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 Calculating the Probability of Payroll Processing Time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2</a:t>
            </a:r>
            <a:endParaRPr sz="2400" dirty="0"/>
          </a:p>
        </p:txBody>
      </p:sp>
      <p:sp>
        <p:nvSpPr>
          <p:cNvPr id="3" name="Text Placeholder 2"/>
          <p:cNvSpPr>
            <a:spLocks noGrp="1"/>
          </p:cNvSpPr>
          <p:nvPr>
            <p:ph type="body" sz="quarter" idx="10"/>
          </p:nvPr>
        </p:nvSpPr>
        <p:spPr/>
        <p:txBody>
          <a:bodyPr>
            <a:normAutofit/>
          </a:bodyPr>
          <a:lstStyle/>
          <a:p>
            <a:r>
              <a:rPr b="1" dirty="0"/>
              <a:t>Solution</a:t>
            </a:r>
          </a:p>
          <a:p>
            <a:pPr>
              <a:defRPr sz="2800"/>
            </a:pPr>
            <a:r>
              <a:rPr dirty="0"/>
              <a:t>Suppose </a:t>
            </a:r>
            <a:r>
              <a:rPr lang="en-US" i="1" dirty="0"/>
              <a:t>X</a:t>
            </a:r>
            <a:r>
              <a:rPr dirty="0"/>
              <a:t>, the payroll processing time, is a random variable with a mean of </a:t>
            </a:r>
            <a:r>
              <a:rPr dirty="0">
                <a:latin typeface="Cambria Math"/>
              </a:rPr>
              <a:t>10</a:t>
            </a:r>
            <a:r>
              <a:rPr dirty="0"/>
              <a:t> minutes and a standard deviation of </a:t>
            </a:r>
            <a:r>
              <a:rPr dirty="0">
                <a:latin typeface="Cambria Math"/>
              </a:rPr>
              <a:t>20</a:t>
            </a:r>
            <a:r>
              <a:rPr dirty="0"/>
              <a:t> minutes. Standardizing the random variable, we have the following.</a:t>
            </a:r>
          </a:p>
        </p:txBody>
      </p:sp>
      <p:pic>
        <p:nvPicPr>
          <p:cNvPr id="5" name="Picture 4" descr="P of open parenthesis X greater than thirty close parenthesis equals P of open parenthesis z greater than open parenthesis thirty minus ten whole divided by twenty close parenthesis which equals to P of open parenthesis z greater than one close parenthesis.">
            <a:extLst>
              <a:ext uri="{FF2B5EF4-FFF2-40B4-BE49-F238E27FC236}">
                <a16:creationId xmlns:a16="http://schemas.microsoft.com/office/drawing/2014/main" id="{27991221-F216-9E37-5799-EB7A260DCA02}"/>
              </a:ext>
            </a:extLst>
          </p:cNvPr>
          <p:cNvPicPr>
            <a:picLocks noChangeAspect="1"/>
          </p:cNvPicPr>
          <p:nvPr/>
        </p:nvPicPr>
        <p:blipFill>
          <a:blip r:embed="rId2"/>
          <a:stretch>
            <a:fillRect/>
          </a:stretch>
        </p:blipFill>
        <p:spPr>
          <a:xfrm>
            <a:off x="2855111" y="3581400"/>
            <a:ext cx="3433778" cy="1368000"/>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BE101-7E59-E40D-E503-637ADAC62A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0F8FFE-5163-266E-3992-7AD71046F4E0}"/>
              </a:ext>
            </a:extLst>
          </p:cNvPr>
          <p:cNvSpPr>
            <a:spLocks noGrp="1"/>
          </p:cNvSpPr>
          <p:nvPr>
            <p:ph type="title"/>
          </p:nvPr>
        </p:nvSpPr>
        <p:spPr/>
        <p:txBody>
          <a:bodyPr>
            <a:noAutofit/>
          </a:bodyPr>
          <a:lstStyle/>
          <a:p>
            <a:pPr>
              <a:defRPr sz="3200"/>
            </a:pPr>
            <a:r>
              <a:rPr sz="2400" dirty="0"/>
              <a:t>Example 6: Calculating the Probability of Payroll Processing Time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3</a:t>
            </a:r>
            <a:endParaRPr sz="2400" dirty="0"/>
          </a:p>
        </p:txBody>
      </p:sp>
      <p:sp>
        <p:nvSpPr>
          <p:cNvPr id="3" name="Text Placeholder 2">
            <a:extLst>
              <a:ext uri="{FF2B5EF4-FFF2-40B4-BE49-F238E27FC236}">
                <a16:creationId xmlns:a16="http://schemas.microsoft.com/office/drawing/2014/main" id="{00B94DF7-07A9-BDE6-39E1-5827FA42FA11}"/>
              </a:ext>
            </a:extLst>
          </p:cNvPr>
          <p:cNvSpPr>
            <a:spLocks noGrp="1"/>
          </p:cNvSpPr>
          <p:nvPr>
            <p:ph type="body" sz="quarter" idx="10"/>
          </p:nvPr>
        </p:nvSpPr>
        <p:spPr/>
        <p:txBody>
          <a:bodyPr>
            <a:normAutofit/>
          </a:bodyPr>
          <a:lstStyle/>
          <a:p>
            <a:r>
              <a:rPr lang="en-US" dirty="0"/>
              <a:t>To find the probability that the accountant will take more than </a:t>
            </a:r>
            <a:r>
              <a:rPr lang="en-US" dirty="0">
                <a:latin typeface="Cambria Math"/>
              </a:rPr>
              <a:t>30</a:t>
            </a:r>
            <a:r>
              <a:rPr lang="en-US" dirty="0"/>
              <a:t> minutes to process the payroll, we need to find the probability that the accountant will take less than </a:t>
            </a:r>
            <a:r>
              <a:rPr lang="en-US" dirty="0">
                <a:latin typeface="Cambria Math"/>
              </a:rPr>
              <a:t>30</a:t>
            </a:r>
            <a:r>
              <a:rPr lang="en-US" dirty="0"/>
              <a:t> minutes, and subtract this from </a:t>
            </a:r>
            <a:r>
              <a:rPr lang="en-US" dirty="0">
                <a:latin typeface="Cambria Math"/>
              </a:rPr>
              <a:t>1</a:t>
            </a:r>
            <a:r>
              <a:rPr lang="en-US" dirty="0"/>
              <a:t>. Using Appendix A, Table B, we have the following.</a:t>
            </a:r>
            <a:endParaRPr dirty="0"/>
          </a:p>
        </p:txBody>
      </p:sp>
      <p:pic>
        <p:nvPicPr>
          <p:cNvPr id="9" name="Picture 8" descr="P of open parenthesis z greater than one close parenthesis equals one minus P of open parenthesis z less than one close parenthesis.&#10;&#10;equals one minus 0.8413 which equals 0.1587.">
            <a:extLst>
              <a:ext uri="{FF2B5EF4-FFF2-40B4-BE49-F238E27FC236}">
                <a16:creationId xmlns:a16="http://schemas.microsoft.com/office/drawing/2014/main" id="{909536DF-989F-D9A2-86D2-0A6148B87240}"/>
              </a:ext>
            </a:extLst>
          </p:cNvPr>
          <p:cNvPicPr>
            <a:picLocks noChangeAspect="1"/>
          </p:cNvPicPr>
          <p:nvPr/>
        </p:nvPicPr>
        <p:blipFill>
          <a:blip r:embed="rId2"/>
          <a:stretch>
            <a:fillRect/>
          </a:stretch>
        </p:blipFill>
        <p:spPr>
          <a:xfrm>
            <a:off x="3076615" y="3512820"/>
            <a:ext cx="2990769" cy="1440000"/>
          </a:xfrm>
          <a:prstGeom prst="rect">
            <a:avLst/>
          </a:prstGeom>
        </p:spPr>
      </p:pic>
    </p:spTree>
    <p:extLst>
      <p:ext uri="{BB962C8B-B14F-4D97-AF65-F5344CB8AC3E}">
        <p14:creationId xmlns:p14="http://schemas.microsoft.com/office/powerpoint/2010/main" val="42335757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200" dirty="0"/>
              <a:t>Example 6: Calculating the Probability of Payroll Processing Time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4</a:t>
            </a:r>
            <a:endParaRPr sz="2200" dirty="0"/>
          </a:p>
        </p:txBody>
      </p:sp>
      <p:pic>
        <p:nvPicPr>
          <p:cNvPr id="6" name="Picture 5" descr="A standard normal distribution graph with a bell-shaped curve centered about zero. The horizontal axis is labeled &quot;z&quot; and ranges from negative 4 to 4. The region of the curve that lies to the right of the value, 1 is shaded and labeled &quot; 0.1587 &quot;.&#10;">
            <a:extLst>
              <a:ext uri="{FF2B5EF4-FFF2-40B4-BE49-F238E27FC236}">
                <a16:creationId xmlns:a16="http://schemas.microsoft.com/office/drawing/2014/main" id="{5D089113-83D8-4541-9813-43E39C056969}"/>
              </a:ext>
            </a:extLst>
          </p:cNvPr>
          <p:cNvPicPr>
            <a:picLocks noChangeAspect="1"/>
          </p:cNvPicPr>
          <p:nvPr/>
        </p:nvPicPr>
        <p:blipFill>
          <a:blip r:embed="rId2"/>
          <a:srcRect b="11514"/>
          <a:stretch>
            <a:fillRect/>
          </a:stretch>
        </p:blipFill>
        <p:spPr>
          <a:xfrm>
            <a:off x="1143000" y="1029287"/>
            <a:ext cx="6401693" cy="3009313"/>
          </a:xfrm>
          <a:prstGeom prst="rect">
            <a:avLst/>
          </a:prstGeom>
        </p:spPr>
      </p:pic>
      <p:sp>
        <p:nvSpPr>
          <p:cNvPr id="3" name="TextBox 2">
            <a:extLst>
              <a:ext uri="{FF2B5EF4-FFF2-40B4-BE49-F238E27FC236}">
                <a16:creationId xmlns:a16="http://schemas.microsoft.com/office/drawing/2014/main" id="{EAA257E2-F95A-C41A-DEA8-8C0E1BCFB416}"/>
              </a:ext>
            </a:extLst>
          </p:cNvPr>
          <p:cNvSpPr txBox="1"/>
          <p:nvPr/>
        </p:nvSpPr>
        <p:spPr>
          <a:xfrm>
            <a:off x="3886200" y="4108846"/>
            <a:ext cx="1219200" cy="400110"/>
          </a:xfrm>
          <a:prstGeom prst="rect">
            <a:avLst/>
          </a:prstGeom>
          <a:noFill/>
        </p:spPr>
        <p:txBody>
          <a:bodyPr wrap="square">
            <a:spAutoFit/>
          </a:bodyPr>
          <a:lstStyle/>
          <a:p>
            <a:r>
              <a:rPr lang="en-US" sz="2000" dirty="0"/>
              <a:t>Figure 15 </a:t>
            </a:r>
            <a:endParaRPr lang="en-IN" sz="2000" dirty="0"/>
          </a:p>
        </p:txBody>
      </p:sp>
      <p:sp>
        <p:nvSpPr>
          <p:cNvPr id="10" name="TextBox 9">
            <a:extLst>
              <a:ext uri="{FF2B5EF4-FFF2-40B4-BE49-F238E27FC236}">
                <a16:creationId xmlns:a16="http://schemas.microsoft.com/office/drawing/2014/main" id="{9333EB92-C2EF-4DA7-9127-06D4D3ABC1FB}"/>
              </a:ext>
            </a:extLst>
          </p:cNvPr>
          <p:cNvSpPr txBox="1"/>
          <p:nvPr/>
        </p:nvSpPr>
        <p:spPr>
          <a:xfrm>
            <a:off x="457200" y="4655403"/>
            <a:ext cx="8229600" cy="830997"/>
          </a:xfrm>
          <a:prstGeom prst="rect">
            <a:avLst/>
          </a:prstGeom>
          <a:noFill/>
        </p:spPr>
        <p:txBody>
          <a:bodyPr wrap="square">
            <a:spAutoFit/>
          </a:bodyPr>
          <a:lstStyle/>
          <a:p>
            <a:pPr>
              <a:defRPr sz="2800"/>
            </a:pPr>
            <a:r>
              <a:rPr lang="en-US" sz="2400" dirty="0"/>
              <a:t>Note that the </a:t>
            </a:r>
            <a:r>
              <a:rPr lang="en-US" sz="2400" i="1" dirty="0"/>
              <a:t>X</a:t>
            </a:r>
            <a:r>
              <a:rPr lang="en-US" sz="2400" dirty="0"/>
              <a:t>-value of </a:t>
            </a:r>
            <a:r>
              <a:rPr lang="en-US" sz="2400" dirty="0">
                <a:latin typeface="Cambria Math"/>
              </a:rPr>
              <a:t>30</a:t>
            </a:r>
            <a:r>
              <a:rPr lang="en-US" sz="2400" dirty="0"/>
              <a:t> transformed into the </a:t>
            </a:r>
            <a:r>
              <a:rPr lang="en-US" sz="2400" i="1" dirty="0"/>
              <a:t>z</a:t>
            </a:r>
            <a:r>
              <a:rPr lang="en-US" sz="2400" dirty="0"/>
              <a:t>-value of </a:t>
            </a:r>
            <a:r>
              <a:rPr lang="en-US" sz="2400" dirty="0">
                <a:latin typeface="Cambria Math"/>
              </a:rPr>
              <a:t>1</a:t>
            </a:r>
            <a:r>
              <a:rPr lang="en-US" sz="2400" dirty="0"/>
              <a:t>. In other words, </a:t>
            </a:r>
            <a:r>
              <a:rPr lang="en-US" sz="2400" dirty="0">
                <a:latin typeface="Cambria Math"/>
              </a:rPr>
              <a:t>30</a:t>
            </a:r>
            <a:r>
              <a:rPr lang="en-US" sz="2400" dirty="0"/>
              <a:t> is one standard deviation away from the mean.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600" dirty="0"/>
              <a:t>Example 7: Calculating the Probability of Exceeding a Test Score Using the Standard Normal Distribution</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1</a:t>
            </a:r>
            <a:endParaRPr sz="2600" dirty="0"/>
          </a:p>
        </p:txBody>
      </p:sp>
      <p:sp>
        <p:nvSpPr>
          <p:cNvPr id="3" name="Text Placeholder 2"/>
          <p:cNvSpPr>
            <a:spLocks noGrp="1"/>
          </p:cNvSpPr>
          <p:nvPr>
            <p:ph type="body" sz="quarter" idx="10"/>
          </p:nvPr>
        </p:nvSpPr>
        <p:spPr/>
        <p:txBody>
          <a:bodyPr>
            <a:normAutofit/>
          </a:bodyPr>
          <a:lstStyle/>
          <a:p>
            <a:r>
              <a:rPr sz="2800" dirty="0"/>
              <a:t>Suppose that a national testing service gives a test in which the results are normally distributed with a mean of </a:t>
            </a:r>
            <a:r>
              <a:rPr sz="2800" dirty="0">
                <a:latin typeface="Cambria Math"/>
              </a:rPr>
              <a:t>400</a:t>
            </a:r>
            <a:r>
              <a:rPr sz="2800" dirty="0"/>
              <a:t> and a standard deviation of </a:t>
            </a:r>
            <a:r>
              <a:rPr sz="2800" dirty="0">
                <a:latin typeface="Cambria Math"/>
              </a:rPr>
              <a:t>100</a:t>
            </a:r>
            <a:r>
              <a:rPr sz="2800" dirty="0"/>
              <a:t>. If you score a </a:t>
            </a:r>
            <a:r>
              <a:rPr sz="2800" dirty="0">
                <a:latin typeface="Cambria Math"/>
              </a:rPr>
              <a:t>644</a:t>
            </a:r>
            <a:r>
              <a:rPr sz="2800" dirty="0"/>
              <a:t> on the test, what percentage of the students taking the test exceeded your score?</a:t>
            </a:r>
            <a:endParaRPr lang="en-US" sz="2800" dirty="0"/>
          </a:p>
          <a:p>
            <a:endParaRPr lang="en-US" sz="2800" dirty="0"/>
          </a:p>
          <a:p>
            <a:r>
              <a:rPr lang="en-US" sz="2800" b="1" dirty="0"/>
              <a:t>Solution</a:t>
            </a:r>
          </a:p>
          <a:p>
            <a:pPr>
              <a:defRPr sz="2800"/>
            </a:pPr>
            <a:r>
              <a:rPr lang="en-US" sz="2800" dirty="0"/>
              <a:t>Let </a:t>
            </a:r>
            <a:r>
              <a:rPr lang="en-US" sz="2800" i="1" dirty="0"/>
              <a:t> X</a:t>
            </a:r>
            <a:r>
              <a:rPr lang="en-US" sz="2800" dirty="0"/>
              <a:t> = a student's score on the test.</a:t>
            </a:r>
          </a:p>
          <a:p>
            <a:endParaRPr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7: Calculating the Probability of Exceeding a Test Score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2</a:t>
            </a:r>
            <a:endParaRPr sz="2400" dirty="0"/>
          </a:p>
        </p:txBody>
      </p:sp>
      <p:pic>
        <p:nvPicPr>
          <p:cNvPr id="5" name="Picture 4" descr="A normal distribution graph with a bell-shaped curve centered about a mean of 400. The horizontal axis is labeled &quot;z&quot; and ranges from 0 to 800 in increments of 100. The region of the curve that lies to the right of the value 644 is shaded and labeled with a question mark.">
            <a:extLst>
              <a:ext uri="{FF2B5EF4-FFF2-40B4-BE49-F238E27FC236}">
                <a16:creationId xmlns:a16="http://schemas.microsoft.com/office/drawing/2014/main" id="{4B01BE11-696F-49BA-B7A4-270492A592B1}"/>
              </a:ext>
            </a:extLst>
          </p:cNvPr>
          <p:cNvPicPr>
            <a:picLocks noChangeAspect="1"/>
          </p:cNvPicPr>
          <p:nvPr/>
        </p:nvPicPr>
        <p:blipFill>
          <a:blip r:embed="rId2"/>
          <a:srcRect b="11329"/>
          <a:stretch>
            <a:fillRect/>
          </a:stretch>
        </p:blipFill>
        <p:spPr>
          <a:xfrm>
            <a:off x="1228258" y="1557077"/>
            <a:ext cx="6687483" cy="3319724"/>
          </a:xfrm>
          <a:prstGeom prst="rect">
            <a:avLst/>
          </a:prstGeom>
        </p:spPr>
      </p:pic>
      <p:sp>
        <p:nvSpPr>
          <p:cNvPr id="3" name="TextBox 2">
            <a:extLst>
              <a:ext uri="{FF2B5EF4-FFF2-40B4-BE49-F238E27FC236}">
                <a16:creationId xmlns:a16="http://schemas.microsoft.com/office/drawing/2014/main" id="{6081CE43-CCB0-A4E1-15DC-CBAEE23C0CED}"/>
              </a:ext>
            </a:extLst>
          </p:cNvPr>
          <p:cNvSpPr txBox="1"/>
          <p:nvPr/>
        </p:nvSpPr>
        <p:spPr>
          <a:xfrm>
            <a:off x="4114800" y="4910339"/>
            <a:ext cx="1219200" cy="400110"/>
          </a:xfrm>
          <a:prstGeom prst="rect">
            <a:avLst/>
          </a:prstGeom>
          <a:noFill/>
        </p:spPr>
        <p:txBody>
          <a:bodyPr wrap="square">
            <a:spAutoFit/>
          </a:bodyPr>
          <a:lstStyle/>
          <a:p>
            <a:r>
              <a:rPr lang="en-US" sz="2000" dirty="0"/>
              <a:t>Figure 16 </a:t>
            </a:r>
            <a:endParaRPr lang="en-IN" sz="2000" dirty="0"/>
          </a:p>
        </p:txBody>
      </p:sp>
    </p:spTree>
    <p:extLst>
      <p:ext uri="{BB962C8B-B14F-4D97-AF65-F5344CB8AC3E}">
        <p14:creationId xmlns:p14="http://schemas.microsoft.com/office/powerpoint/2010/main" val="12933979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551"/>
            <a:ext cx="8229600" cy="914400"/>
          </a:xfrm>
        </p:spPr>
        <p:txBody>
          <a:bodyPr>
            <a:noAutofit/>
          </a:bodyPr>
          <a:lstStyle/>
          <a:p>
            <a:pPr>
              <a:defRPr sz="3200"/>
            </a:pPr>
            <a:r>
              <a:rPr sz="2400" dirty="0"/>
              <a:t>Example 7: Calculating the Probability of Exceeding a Test Score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3</a:t>
            </a:r>
            <a:endParaRPr sz="2400" dirty="0"/>
          </a:p>
        </p:txBody>
      </p:sp>
      <p:sp>
        <p:nvSpPr>
          <p:cNvPr id="3" name="Text Placeholder 2"/>
          <p:cNvSpPr>
            <a:spLocks noGrp="1"/>
          </p:cNvSpPr>
          <p:nvPr>
            <p:ph type="body" sz="quarter" idx="10"/>
          </p:nvPr>
        </p:nvSpPr>
        <p:spPr/>
        <p:txBody>
          <a:bodyPr>
            <a:normAutofit/>
          </a:bodyPr>
          <a:lstStyle/>
          <a:p>
            <a:r>
              <a:rPr sz="2800" dirty="0"/>
              <a:t>The first step is to standardize the random variable. Then, using Appendix A, Table B, find the appropriate probability.</a:t>
            </a:r>
          </a:p>
        </p:txBody>
      </p:sp>
      <p:pic>
        <p:nvPicPr>
          <p:cNvPr id="5" name="Picture 4" descr="First line of the equation:&#10;P of open parenthesis X greater than 644 close parenthesis equals P of open parenthesis z greater than 644 minus 400 whole divided by 100 .&#10;&#10;Second line of the equation:&#10;equals P of open parenthesis z greater than 2.44 close parenthesis.&#10;&#10;Third line of the equation:&#10;equals one minus P of open parenthesis z less than 2.44 close parenthesis.&#10;&#10;Fourth line of the equation:&#10;equals one minus 0.9927 which equals 0.0073.">
            <a:extLst>
              <a:ext uri="{FF2B5EF4-FFF2-40B4-BE49-F238E27FC236}">
                <a16:creationId xmlns:a16="http://schemas.microsoft.com/office/drawing/2014/main" id="{4EBA67D8-3912-CC2F-ACE4-EB51765C8B0D}"/>
              </a:ext>
            </a:extLst>
          </p:cNvPr>
          <p:cNvPicPr>
            <a:picLocks noChangeAspect="1"/>
          </p:cNvPicPr>
          <p:nvPr/>
        </p:nvPicPr>
        <p:blipFill>
          <a:blip r:embed="rId2"/>
          <a:stretch>
            <a:fillRect/>
          </a:stretch>
        </p:blipFill>
        <p:spPr>
          <a:xfrm>
            <a:off x="2466240" y="2438400"/>
            <a:ext cx="4211520" cy="2952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Standard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pic>
        <p:nvPicPr>
          <p:cNvPr id="5" name="Picture 4" descr="A standard normal distribution graph is shown. It has a bell-shaped curve centered about zero. The horizontal axis is labeled &quot;z&quot; and ranges from  negative 4 to 4.">
            <a:extLst>
              <a:ext uri="{FF2B5EF4-FFF2-40B4-BE49-F238E27FC236}">
                <a16:creationId xmlns:a16="http://schemas.microsoft.com/office/drawing/2014/main" id="{CC31FF5C-F053-4A23-B289-3D9B109EB2F2}"/>
              </a:ext>
            </a:extLst>
          </p:cNvPr>
          <p:cNvPicPr>
            <a:picLocks noChangeAspect="1"/>
          </p:cNvPicPr>
          <p:nvPr/>
        </p:nvPicPr>
        <p:blipFill>
          <a:blip r:embed="rId2"/>
          <a:srcRect b="10377"/>
          <a:stretch>
            <a:fillRect/>
          </a:stretch>
        </p:blipFill>
        <p:spPr>
          <a:xfrm>
            <a:off x="1490232" y="1676400"/>
            <a:ext cx="6163535" cy="3048000"/>
          </a:xfrm>
          <a:prstGeom prst="rect">
            <a:avLst/>
          </a:prstGeom>
        </p:spPr>
      </p:pic>
      <p:sp>
        <p:nvSpPr>
          <p:cNvPr id="3" name="TextBox 2">
            <a:extLst>
              <a:ext uri="{FF2B5EF4-FFF2-40B4-BE49-F238E27FC236}">
                <a16:creationId xmlns:a16="http://schemas.microsoft.com/office/drawing/2014/main" id="{8D6D7AA5-3F11-7E7D-9484-84E7E388DDB2}"/>
              </a:ext>
            </a:extLst>
          </p:cNvPr>
          <p:cNvSpPr txBox="1"/>
          <p:nvPr/>
        </p:nvSpPr>
        <p:spPr>
          <a:xfrm>
            <a:off x="4267200" y="4857690"/>
            <a:ext cx="1066800" cy="400110"/>
          </a:xfrm>
          <a:prstGeom prst="rect">
            <a:avLst/>
          </a:prstGeom>
          <a:noFill/>
        </p:spPr>
        <p:txBody>
          <a:bodyPr wrap="square">
            <a:spAutoFit/>
          </a:bodyPr>
          <a:lstStyle/>
          <a:p>
            <a:r>
              <a:rPr lang="en-US" sz="2000" dirty="0"/>
              <a:t>Figure 1 </a:t>
            </a:r>
            <a:endParaRPr lang="en-IN" sz="2000" dirty="0"/>
          </a:p>
        </p:txBody>
      </p:sp>
    </p:spTree>
    <p:extLst>
      <p:ext uri="{BB962C8B-B14F-4D97-AF65-F5344CB8AC3E}">
        <p14:creationId xmlns:p14="http://schemas.microsoft.com/office/powerpoint/2010/main" val="12099321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200" dirty="0"/>
              <a:t>Example 7: Calculating the Probability of Exceeding a Test Score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4</a:t>
            </a:r>
            <a:endParaRPr lang="en-IN" sz="2200" dirty="0"/>
          </a:p>
        </p:txBody>
      </p:sp>
      <p:pic>
        <p:nvPicPr>
          <p:cNvPr id="6" name="Picture 5" descr="A standard normal distribution graph. It has a bell-shaped curve centered about zero with the horizontal axis labeled &quot;z.&quot; The region of the curve that lies to the right of the value 2.44 is shaded and labeled 0.0073.">
            <a:extLst>
              <a:ext uri="{FF2B5EF4-FFF2-40B4-BE49-F238E27FC236}">
                <a16:creationId xmlns:a16="http://schemas.microsoft.com/office/drawing/2014/main" id="{2F7837BB-C893-4DB3-86FF-E322B0ACBDDD}"/>
              </a:ext>
            </a:extLst>
          </p:cNvPr>
          <p:cNvPicPr>
            <a:picLocks noChangeAspect="1"/>
          </p:cNvPicPr>
          <p:nvPr/>
        </p:nvPicPr>
        <p:blipFill>
          <a:blip r:embed="rId2"/>
          <a:srcRect b="10614"/>
          <a:stretch>
            <a:fillRect/>
          </a:stretch>
        </p:blipFill>
        <p:spPr>
          <a:xfrm>
            <a:off x="1295400" y="1219201"/>
            <a:ext cx="6268325" cy="2971800"/>
          </a:xfrm>
          <a:prstGeom prst="rect">
            <a:avLst/>
          </a:prstGeom>
        </p:spPr>
      </p:pic>
      <p:sp>
        <p:nvSpPr>
          <p:cNvPr id="3" name="TextBox 2">
            <a:extLst>
              <a:ext uri="{FF2B5EF4-FFF2-40B4-BE49-F238E27FC236}">
                <a16:creationId xmlns:a16="http://schemas.microsoft.com/office/drawing/2014/main" id="{3322724E-713C-B7A7-2C80-7D45A38F36CC}"/>
              </a:ext>
            </a:extLst>
          </p:cNvPr>
          <p:cNvSpPr txBox="1"/>
          <p:nvPr/>
        </p:nvSpPr>
        <p:spPr>
          <a:xfrm>
            <a:off x="3896162" y="4210051"/>
            <a:ext cx="1209238" cy="400110"/>
          </a:xfrm>
          <a:prstGeom prst="rect">
            <a:avLst/>
          </a:prstGeom>
          <a:noFill/>
        </p:spPr>
        <p:txBody>
          <a:bodyPr wrap="square">
            <a:spAutoFit/>
          </a:bodyPr>
          <a:lstStyle/>
          <a:p>
            <a:r>
              <a:rPr lang="en-US" sz="2000" dirty="0"/>
              <a:t>Figure 17 </a:t>
            </a:r>
            <a:endParaRPr lang="en-IN" sz="2000" dirty="0"/>
          </a:p>
        </p:txBody>
      </p:sp>
      <p:sp>
        <p:nvSpPr>
          <p:cNvPr id="8" name="TextBox 7">
            <a:extLst>
              <a:ext uri="{FF2B5EF4-FFF2-40B4-BE49-F238E27FC236}">
                <a16:creationId xmlns:a16="http://schemas.microsoft.com/office/drawing/2014/main" id="{6F1E1ACA-5F3B-4E96-B654-28B7EED5EE60}"/>
              </a:ext>
            </a:extLst>
          </p:cNvPr>
          <p:cNvSpPr txBox="1"/>
          <p:nvPr/>
        </p:nvSpPr>
        <p:spPr>
          <a:xfrm>
            <a:off x="457200" y="4953000"/>
            <a:ext cx="8077200" cy="830997"/>
          </a:xfrm>
          <a:prstGeom prst="rect">
            <a:avLst/>
          </a:prstGeom>
          <a:noFill/>
        </p:spPr>
        <p:txBody>
          <a:bodyPr wrap="square">
            <a:spAutoFit/>
          </a:bodyPr>
          <a:lstStyle/>
          <a:p>
            <a:r>
              <a:rPr lang="en-US" sz="2400" dirty="0"/>
              <a:t>Thus, only 0.73% of the students scored higher than your score of 644. </a:t>
            </a:r>
            <a:endParaRPr lang="en-IN"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Calculating the Test Score Needed for a Specific Percentile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Using the information provided in Example 7, what score must a student get to be in the 90</a:t>
            </a:r>
            <a:r>
              <a:rPr sz="2800" baseline="30000" dirty="0"/>
              <a:t>th</a:t>
            </a:r>
            <a:r>
              <a:rPr sz="2800" dirty="0"/>
              <a:t> percentile?</a:t>
            </a:r>
            <a:endParaRPr lang="en-US" sz="2800" dirty="0"/>
          </a:p>
          <a:p>
            <a:endParaRPr lang="en-IN" dirty="0"/>
          </a:p>
          <a:p>
            <a:r>
              <a:rPr lang="en-US" sz="2800" b="1" dirty="0"/>
              <a:t>Solution</a:t>
            </a:r>
          </a:p>
          <a:p>
            <a:pPr>
              <a:defRPr sz="2800"/>
            </a:pPr>
            <a:r>
              <a:rPr lang="en-US" sz="2800" dirty="0"/>
              <a:t>Recall that </a:t>
            </a:r>
            <a:r>
              <a:rPr lang="en-US" sz="2800" i="1" dirty="0"/>
              <a:t>X</a:t>
            </a:r>
            <a:r>
              <a:rPr lang="en-US" sz="2800" dirty="0"/>
              <a:t> = a student's score on the test follows a normal distribution with a mean of </a:t>
            </a:r>
            <a:r>
              <a:rPr lang="en-US" sz="2800" dirty="0">
                <a:latin typeface="Cambria Math"/>
              </a:rPr>
              <a:t>400</a:t>
            </a:r>
            <a:r>
              <a:rPr lang="en-US" sz="2800" dirty="0"/>
              <a:t> and a standard deviation of </a:t>
            </a:r>
            <a:r>
              <a:rPr lang="en-US" sz="2800" dirty="0">
                <a:latin typeface="Cambria Math"/>
              </a:rPr>
              <a:t>100</a:t>
            </a:r>
            <a:r>
              <a:rPr lang="en-US" sz="2800" dirty="0"/>
              <a:t>. As with the examples before, a picture can be very helpful.</a:t>
            </a:r>
          </a:p>
          <a:p>
            <a:endParaRPr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52AB6-7D42-445A-8DBB-D80E298DB324}"/>
              </a:ext>
            </a:extLst>
          </p:cNvPr>
          <p:cNvSpPr>
            <a:spLocks noGrp="1"/>
          </p:cNvSpPr>
          <p:nvPr>
            <p:ph type="title"/>
          </p:nvPr>
        </p:nvSpPr>
        <p:spPr/>
        <p:txBody>
          <a:bodyPr/>
          <a:lstStyle/>
          <a:p>
            <a:r>
              <a:rPr lang="en-US" dirty="0"/>
              <a:t>Example 8: Calculating the Test Score Needed for a Specific Percentile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lang="en-IN" dirty="0"/>
          </a:p>
        </p:txBody>
      </p:sp>
      <p:pic>
        <p:nvPicPr>
          <p:cNvPr id="6" name="Picture 5" descr="A graph depicts a normal curve starts at 0, ends at 800, and centered at 400. The value x is labeled on the horizontal access to the right of 400. The region between the points 0 and x is shaded blue and labeled as 0.9000.&#10;">
            <a:extLst>
              <a:ext uri="{FF2B5EF4-FFF2-40B4-BE49-F238E27FC236}">
                <a16:creationId xmlns:a16="http://schemas.microsoft.com/office/drawing/2014/main" id="{3EE86455-1887-4454-9237-2BB06DBA0C5E}"/>
              </a:ext>
            </a:extLst>
          </p:cNvPr>
          <p:cNvPicPr>
            <a:picLocks noChangeAspect="1"/>
          </p:cNvPicPr>
          <p:nvPr/>
        </p:nvPicPr>
        <p:blipFill>
          <a:blip r:embed="rId2"/>
          <a:srcRect b="10116"/>
          <a:stretch>
            <a:fillRect/>
          </a:stretch>
        </p:blipFill>
        <p:spPr>
          <a:xfrm>
            <a:off x="1304469" y="1709497"/>
            <a:ext cx="6535062" cy="3091103"/>
          </a:xfrm>
          <a:prstGeom prst="rect">
            <a:avLst/>
          </a:prstGeom>
        </p:spPr>
      </p:pic>
      <p:sp>
        <p:nvSpPr>
          <p:cNvPr id="3" name="TextBox 2">
            <a:extLst>
              <a:ext uri="{FF2B5EF4-FFF2-40B4-BE49-F238E27FC236}">
                <a16:creationId xmlns:a16="http://schemas.microsoft.com/office/drawing/2014/main" id="{605EADAD-22D9-F297-BC23-D616732915E1}"/>
              </a:ext>
            </a:extLst>
          </p:cNvPr>
          <p:cNvSpPr txBox="1"/>
          <p:nvPr/>
        </p:nvSpPr>
        <p:spPr>
          <a:xfrm>
            <a:off x="3924300" y="4933890"/>
            <a:ext cx="1295400" cy="400110"/>
          </a:xfrm>
          <a:prstGeom prst="rect">
            <a:avLst/>
          </a:prstGeom>
          <a:noFill/>
        </p:spPr>
        <p:txBody>
          <a:bodyPr wrap="square">
            <a:spAutoFit/>
          </a:bodyPr>
          <a:lstStyle/>
          <a:p>
            <a:r>
              <a:rPr lang="en-US" sz="2000" dirty="0"/>
              <a:t>Figure 18 </a:t>
            </a:r>
            <a:endParaRPr lang="en-IN" sz="2000" dirty="0"/>
          </a:p>
        </p:txBody>
      </p:sp>
    </p:spTree>
    <p:extLst>
      <p:ext uri="{BB962C8B-B14F-4D97-AF65-F5344CB8AC3E}">
        <p14:creationId xmlns:p14="http://schemas.microsoft.com/office/powerpoint/2010/main" val="21217815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Calculating the Test Score Needed for a Specific Percentile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From the picture above, it can be seen that we want to find the value of </a:t>
                </a:r>
                <a:r>
                  <a:rPr lang="en-US" sz="2800" i="1" dirty="0"/>
                  <a:t>X</a:t>
                </a:r>
                <a:r>
                  <a:rPr sz="2800" dirty="0"/>
                  <a:t> (the student's score) that represents the 90</a:t>
                </a:r>
                <a:r>
                  <a:rPr sz="2800" baseline="30000" dirty="0"/>
                  <a:t>th</a:t>
                </a:r>
                <a:r>
                  <a:rPr sz="2800" dirty="0"/>
                  <a:t> percentile (i.e., the student scored the same or better than </a:t>
                </a:r>
                <a14:m>
                  <m:oMath xmlns:m="http://schemas.openxmlformats.org/officeDocument/2006/math">
                    <m:r>
                      <a:rPr>
                        <a:latin typeface="Cambria Math" panose="02040503050406030204" pitchFamily="18" charset="0"/>
                      </a:rPr>
                      <m:t>90%</m:t>
                    </m:r>
                  </m:oMath>
                </a14:m>
                <a:r>
                  <a:rPr sz="2800" dirty="0"/>
                  <a:t> of other students taking the test). We would write</a:t>
                </a:r>
              </a:p>
              <a:p>
                <a:endParaRPr sz="2800" dirty="0"/>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556"/>
                </a:stretch>
              </a:blipFill>
            </p:spPr>
            <p:txBody>
              <a:bodyPr/>
              <a:lstStyle/>
              <a:p>
                <a:r>
                  <a:rPr lang="en-IN">
                    <a:noFill/>
                  </a:rPr>
                  <a:t> </a:t>
                </a:r>
              </a:p>
            </p:txBody>
          </p:sp>
        </mc:Fallback>
      </mc:AlternateContent>
      <p:pic>
        <p:nvPicPr>
          <p:cNvPr id="8" name="Picture 7" descr="P of open parenthesis capital X less than or equal to small x close parenthesis equals 0.90.">
            <a:extLst>
              <a:ext uri="{FF2B5EF4-FFF2-40B4-BE49-F238E27FC236}">
                <a16:creationId xmlns:a16="http://schemas.microsoft.com/office/drawing/2014/main" id="{639C48E3-5AAC-6EFC-B4FB-4212288512A3}"/>
              </a:ext>
            </a:extLst>
          </p:cNvPr>
          <p:cNvPicPr>
            <a:picLocks noChangeAspect="1"/>
          </p:cNvPicPr>
          <p:nvPr/>
        </p:nvPicPr>
        <p:blipFill>
          <a:blip r:embed="rId3"/>
          <a:stretch>
            <a:fillRect/>
          </a:stretch>
        </p:blipFill>
        <p:spPr>
          <a:xfrm>
            <a:off x="2362199" y="2812733"/>
            <a:ext cx="2232000" cy="490439"/>
          </a:xfrm>
          <a:prstGeom prst="rect">
            <a:avLst/>
          </a:prstGeom>
        </p:spPr>
      </p:pic>
      <p:sp>
        <p:nvSpPr>
          <p:cNvPr id="6" name="TextBox 5">
            <a:extLst>
              <a:ext uri="{FF2B5EF4-FFF2-40B4-BE49-F238E27FC236}">
                <a16:creationId xmlns:a16="http://schemas.microsoft.com/office/drawing/2014/main" id="{58C47AFC-1B0D-518A-9DBD-FA7279D35CBC}"/>
              </a:ext>
            </a:extLst>
          </p:cNvPr>
          <p:cNvSpPr txBox="1"/>
          <p:nvPr/>
        </p:nvSpPr>
        <p:spPr>
          <a:xfrm>
            <a:off x="447674" y="3313093"/>
            <a:ext cx="8229599"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If we standardize the probability statement, we get the following.</a:t>
            </a:r>
          </a:p>
        </p:txBody>
      </p:sp>
      <p:pic>
        <p:nvPicPr>
          <p:cNvPr id="4" name="Picture 3" descr="P of open parenthesis z less than or equal to x minus mu whole divided by sigma close parenthesis equals zero point nine zero.">
            <a:extLst>
              <a:ext uri="{FF2B5EF4-FFF2-40B4-BE49-F238E27FC236}">
                <a16:creationId xmlns:a16="http://schemas.microsoft.com/office/drawing/2014/main" id="{1BD68A72-54E0-80F6-B9B6-AB7C5C58C6CF}"/>
              </a:ext>
            </a:extLst>
          </p:cNvPr>
          <p:cNvPicPr>
            <a:picLocks noChangeAspect="1"/>
          </p:cNvPicPr>
          <p:nvPr/>
        </p:nvPicPr>
        <p:blipFill>
          <a:blip r:embed="rId4"/>
          <a:stretch>
            <a:fillRect/>
          </a:stretch>
        </p:blipFill>
        <p:spPr>
          <a:xfrm>
            <a:off x="2960645" y="4277121"/>
            <a:ext cx="3267108" cy="1116960"/>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79057-36D8-2644-1201-FC2F5AF89C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8C0DE8-C62B-80CC-6E29-E9D91AD65B8F}"/>
              </a:ext>
            </a:extLst>
          </p:cNvPr>
          <p:cNvSpPr>
            <a:spLocks noGrp="1"/>
          </p:cNvSpPr>
          <p:nvPr>
            <p:ph type="title"/>
          </p:nvPr>
        </p:nvSpPr>
        <p:spPr/>
        <p:txBody>
          <a:bodyPr>
            <a:normAutofit/>
          </a:bodyPr>
          <a:lstStyle/>
          <a:p>
            <a:pPr>
              <a:defRPr sz="3200"/>
            </a:pPr>
            <a:r>
              <a:rPr dirty="0"/>
              <a:t>Example 8: Calculating the Test Score Needed for a Specific Percentile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dirty="0"/>
          </a:p>
        </p:txBody>
      </p:sp>
      <p:sp>
        <p:nvSpPr>
          <p:cNvPr id="3" name="Text Placeholder 2">
            <a:extLst>
              <a:ext uri="{FF2B5EF4-FFF2-40B4-BE49-F238E27FC236}">
                <a16:creationId xmlns:a16="http://schemas.microsoft.com/office/drawing/2014/main" id="{A2CAA621-AC7B-3CD8-B8DE-AEEC3A26B916}"/>
              </a:ext>
            </a:extLst>
          </p:cNvPr>
          <p:cNvSpPr>
            <a:spLocks noGrp="1"/>
          </p:cNvSpPr>
          <p:nvPr>
            <p:ph type="body" sz="quarter" idx="10"/>
          </p:nvPr>
        </p:nvSpPr>
        <p:spPr/>
        <p:txBody>
          <a:bodyPr>
            <a:normAutofit/>
          </a:bodyPr>
          <a:lstStyle/>
          <a:p>
            <a:r>
              <a:rPr sz="2800" dirty="0"/>
              <a:t>Next, substitute the values for the mean and standard deviation to get the following.</a:t>
            </a:r>
          </a:p>
        </p:txBody>
      </p:sp>
      <p:pic>
        <p:nvPicPr>
          <p:cNvPr id="4" name="Picture 3" descr="P of open parenthesis z less than or equal to x minus 400 whole divided by 100 close parenthesis equals zero point nine zero.">
            <a:extLst>
              <a:ext uri="{FF2B5EF4-FFF2-40B4-BE49-F238E27FC236}">
                <a16:creationId xmlns:a16="http://schemas.microsoft.com/office/drawing/2014/main" id="{2A9E5E78-D32C-AC05-CAC0-E557C8318622}"/>
              </a:ext>
            </a:extLst>
          </p:cNvPr>
          <p:cNvPicPr>
            <a:picLocks noChangeAspect="1"/>
          </p:cNvPicPr>
          <p:nvPr/>
        </p:nvPicPr>
        <p:blipFill>
          <a:blip r:embed="rId2"/>
          <a:stretch>
            <a:fillRect/>
          </a:stretch>
        </p:blipFill>
        <p:spPr>
          <a:xfrm>
            <a:off x="2933700" y="2095506"/>
            <a:ext cx="3276600" cy="1023938"/>
          </a:xfrm>
          <a:prstGeom prst="rect">
            <a:avLst/>
          </a:prstGeom>
        </p:spPr>
      </p:pic>
      <p:sp>
        <p:nvSpPr>
          <p:cNvPr id="5" name="TextBox 4">
            <a:extLst>
              <a:ext uri="{FF2B5EF4-FFF2-40B4-BE49-F238E27FC236}">
                <a16:creationId xmlns:a16="http://schemas.microsoft.com/office/drawing/2014/main" id="{60F69466-62DD-8F98-92A8-91F3CB1390E5}"/>
              </a:ext>
            </a:extLst>
          </p:cNvPr>
          <p:cNvSpPr txBox="1"/>
          <p:nvPr/>
        </p:nvSpPr>
        <p:spPr>
          <a:xfrm>
            <a:off x="457200" y="3200400"/>
            <a:ext cx="8229600" cy="954107"/>
          </a:xfrm>
          <a:prstGeom prst="rect">
            <a:avLst/>
          </a:prstGeom>
          <a:noFill/>
        </p:spPr>
        <p:txBody>
          <a:bodyPr wrap="square">
            <a:spAutoFit/>
          </a:bodyPr>
          <a:lstStyle/>
          <a:p>
            <a:r>
              <a:rPr lang="en-US" sz="2800" dirty="0"/>
              <a:t>Note that we can rewrite the above probability statement as</a:t>
            </a:r>
            <a:endParaRPr lang="en-IN" sz="2800" dirty="0"/>
          </a:p>
        </p:txBody>
      </p:sp>
      <p:pic>
        <p:nvPicPr>
          <p:cNvPr id="9" name="Picture 8" descr="P of open parenthesis z less than or equal to z naught close parenthesis equals 0.90, where z naught equals x minus four hundred whole divided by 100.">
            <a:extLst>
              <a:ext uri="{FF2B5EF4-FFF2-40B4-BE49-F238E27FC236}">
                <a16:creationId xmlns:a16="http://schemas.microsoft.com/office/drawing/2014/main" id="{63046C3C-2D53-CE3A-499E-7CF87CBAFC3B}"/>
              </a:ext>
            </a:extLst>
          </p:cNvPr>
          <p:cNvPicPr>
            <a:picLocks noChangeAspect="1"/>
          </p:cNvPicPr>
          <p:nvPr/>
        </p:nvPicPr>
        <p:blipFill>
          <a:blip r:embed="rId3"/>
          <a:stretch>
            <a:fillRect/>
          </a:stretch>
        </p:blipFill>
        <p:spPr>
          <a:xfrm>
            <a:off x="1888265" y="4204040"/>
            <a:ext cx="5367470" cy="900000"/>
          </a:xfrm>
          <a:prstGeom prst="rect">
            <a:avLst/>
          </a:prstGeom>
        </p:spPr>
      </p:pic>
    </p:spTree>
    <p:extLst>
      <p:ext uri="{BB962C8B-B14F-4D97-AF65-F5344CB8AC3E}">
        <p14:creationId xmlns:p14="http://schemas.microsoft.com/office/powerpoint/2010/main" val="36267819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Calculating the Test Score Needed for a Specific Percentile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sz="2400" dirty="0"/>
              <a:t>Therefore, we need to find the value of </a:t>
            </a:r>
            <a:r>
              <a:rPr lang="en-US" sz="2400" i="1" dirty="0"/>
              <a:t>z</a:t>
            </a:r>
            <a:r>
              <a:rPr sz="2400" dirty="0"/>
              <a:t> with the area </a:t>
            </a:r>
            <a:r>
              <a:rPr sz="2400" dirty="0">
                <a:latin typeface="Cambria Math"/>
              </a:rPr>
              <a:t>0.90</a:t>
            </a:r>
            <a:r>
              <a:rPr sz="2400" dirty="0"/>
              <a:t> to the left of it. To do this, we look in the body of the standard normal table (Table B in Appendix A) for the value </a:t>
            </a:r>
            <a:r>
              <a:rPr sz="2400" dirty="0">
                <a:latin typeface="Cambria Math"/>
              </a:rPr>
              <a:t>0.9000</a:t>
            </a:r>
            <a:r>
              <a:rPr sz="2400" dirty="0"/>
              <a:t>. It's not often that we can find the exact probability in the body of the table. When this is the case, we find the closest probability along with the corresponding value of </a:t>
            </a:r>
            <a:r>
              <a:rPr lang="en-US" sz="2400" i="1" dirty="0"/>
              <a:t>z</a:t>
            </a:r>
            <a:r>
              <a:rPr sz="2400" dirty="0"/>
              <a:t>. In this case, the value of</a:t>
            </a:r>
            <a:r>
              <a:rPr lang="en-US" sz="2400" dirty="0"/>
              <a:t> </a:t>
            </a:r>
            <a:r>
              <a:rPr lang="en-US" sz="2400" i="1" dirty="0"/>
              <a:t>z</a:t>
            </a:r>
            <a:r>
              <a:rPr lang="en-US" sz="2400" dirty="0"/>
              <a:t> = 1.28.</a:t>
            </a:r>
            <a:endParaRPr sz="2400" dirty="0"/>
          </a:p>
          <a:p>
            <a:r>
              <a:rPr sz="2400" dirty="0"/>
              <a:t>Thus,</a:t>
            </a:r>
          </a:p>
        </p:txBody>
      </p:sp>
      <p:pic>
        <p:nvPicPr>
          <p:cNvPr id="6" name="Picture 5" descr="1.28 equals x minus 400 whole divided by 100.">
            <a:extLst>
              <a:ext uri="{FF2B5EF4-FFF2-40B4-BE49-F238E27FC236}">
                <a16:creationId xmlns:a16="http://schemas.microsoft.com/office/drawing/2014/main" id="{9522F4CD-11B8-08E3-31BB-525071D2CB41}"/>
              </a:ext>
            </a:extLst>
          </p:cNvPr>
          <p:cNvPicPr>
            <a:picLocks noChangeAspect="1"/>
          </p:cNvPicPr>
          <p:nvPr/>
        </p:nvPicPr>
        <p:blipFill>
          <a:blip r:embed="rId2"/>
          <a:stretch>
            <a:fillRect/>
          </a:stretch>
        </p:blipFill>
        <p:spPr>
          <a:xfrm>
            <a:off x="3674168" y="3807507"/>
            <a:ext cx="1795663" cy="720000"/>
          </a:xfrm>
          <a:prstGeom prst="rect">
            <a:avLst/>
          </a:prstGeom>
        </p:spPr>
      </p:pic>
      <p:sp>
        <p:nvSpPr>
          <p:cNvPr id="4" name="TextBox 3">
            <a:extLst>
              <a:ext uri="{FF2B5EF4-FFF2-40B4-BE49-F238E27FC236}">
                <a16:creationId xmlns:a16="http://schemas.microsoft.com/office/drawing/2014/main" id="{57188D70-E460-DE6A-D7FB-3A79B8E694CB}"/>
              </a:ext>
            </a:extLst>
          </p:cNvPr>
          <p:cNvSpPr txBox="1"/>
          <p:nvPr/>
        </p:nvSpPr>
        <p:spPr>
          <a:xfrm>
            <a:off x="457200" y="4741251"/>
            <a:ext cx="8229600" cy="127419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rPr>
              <a:t>Solving for </a:t>
            </a:r>
            <a:r>
              <a:rPr kumimoji="0" lang="en-US" sz="2400" b="0" i="1" u="none" strike="noStrike" kern="1200" cap="none" spc="0" normalizeH="0" baseline="0" noProof="0" dirty="0">
                <a:ln>
                  <a:noFill/>
                </a:ln>
                <a:solidFill>
                  <a:srgbClr val="366092"/>
                </a:solidFill>
                <a:effectLst/>
                <a:uLnTx/>
                <a:uFillTx/>
                <a:latin typeface="Calibri"/>
              </a:rPr>
              <a:t>x</a:t>
            </a:r>
            <a:r>
              <a:rPr kumimoji="0" lang="en-US" sz="2400" b="0" i="0" u="none" strike="noStrike" kern="1200" cap="none" spc="0" normalizeH="0" baseline="0" noProof="0" dirty="0">
                <a:ln>
                  <a:noFill/>
                </a:ln>
                <a:solidFill>
                  <a:srgbClr val="366092"/>
                </a:solidFill>
                <a:effectLst/>
                <a:uLnTx/>
                <a:uFillTx/>
                <a:latin typeface="Calibri"/>
              </a:rPr>
              <a:t>, we get </a:t>
            </a:r>
            <a:r>
              <a:rPr kumimoji="0" lang="en-US" sz="2400" b="0" i="1" u="none" strike="noStrike" kern="1200" cap="none" spc="0" normalizeH="0" baseline="0" noProof="0" dirty="0">
                <a:ln>
                  <a:noFill/>
                </a:ln>
                <a:solidFill>
                  <a:srgbClr val="366092"/>
                </a:solidFill>
                <a:effectLst/>
                <a:uLnTx/>
                <a:uFillTx/>
                <a:latin typeface="Calibri"/>
              </a:rPr>
              <a:t>x</a:t>
            </a:r>
            <a:r>
              <a:rPr kumimoji="0" lang="en-US" sz="2400" b="0" i="0" u="none" strike="noStrike" kern="1200" cap="none" spc="0" normalizeH="0" baseline="0" noProof="0" dirty="0">
                <a:ln>
                  <a:noFill/>
                </a:ln>
                <a:solidFill>
                  <a:srgbClr val="366092"/>
                </a:solidFill>
                <a:effectLst/>
                <a:uLnTx/>
                <a:uFillTx/>
                <a:latin typeface="Calibri"/>
              </a:rPr>
              <a:t> = 528.</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srgbClr val="366092"/>
                </a:solidFill>
                <a:effectLst/>
                <a:uLnTx/>
                <a:uFillTx/>
                <a:latin typeface="Calibri"/>
              </a:rPr>
              <a:t>Therefore, a student who scores </a:t>
            </a:r>
            <a:r>
              <a:rPr kumimoji="0" lang="en-US" sz="2400" b="0" i="0" u="none" strike="noStrike" kern="1200" cap="none" spc="0" normalizeH="0" baseline="0" noProof="0" dirty="0">
                <a:ln>
                  <a:noFill/>
                </a:ln>
                <a:solidFill>
                  <a:srgbClr val="366092"/>
                </a:solidFill>
                <a:effectLst/>
                <a:uLnTx/>
                <a:uFillTx/>
                <a:latin typeface="Cambria Math"/>
              </a:rPr>
              <a:t>528</a:t>
            </a:r>
            <a:r>
              <a:rPr kumimoji="0" lang="en-US" sz="2400" b="0" i="0" u="none" strike="noStrike" kern="1200" cap="none" spc="0" normalizeH="0" baseline="0" noProof="0" dirty="0">
                <a:ln>
                  <a:noFill/>
                </a:ln>
                <a:solidFill>
                  <a:srgbClr val="366092"/>
                </a:solidFill>
                <a:effectLst/>
                <a:uLnTx/>
                <a:uFillTx/>
                <a:latin typeface="Calibri"/>
              </a:rPr>
              <a:t> on the test will be in the 90</a:t>
            </a:r>
            <a:r>
              <a:rPr kumimoji="0" lang="en-US" sz="2400" b="0" i="0" u="none" strike="noStrike" kern="1200" cap="none" spc="0" normalizeH="0" baseline="30000" noProof="0" dirty="0">
                <a:ln>
                  <a:noFill/>
                </a:ln>
                <a:solidFill>
                  <a:srgbClr val="366092"/>
                </a:solidFill>
                <a:effectLst/>
                <a:uLnTx/>
                <a:uFillTx/>
                <a:latin typeface="Calibri"/>
              </a:rPr>
              <a:t>th</a:t>
            </a:r>
            <a:r>
              <a:rPr kumimoji="0" lang="en-US" sz="2400" b="0" i="0" u="none" strike="noStrike" kern="1200" cap="none" spc="0" normalizeH="0" baseline="0" noProof="0" dirty="0">
                <a:ln>
                  <a:noFill/>
                </a:ln>
                <a:solidFill>
                  <a:srgbClr val="366092"/>
                </a:solidFill>
                <a:effectLst/>
                <a:uLnTx/>
                <a:uFillTx/>
                <a:latin typeface="Calibri"/>
              </a:rPr>
              <a:t> percentile.</a:t>
            </a:r>
            <a:endParaRPr lang="en-IN" sz="2400" dirty="0"/>
          </a:p>
        </p:txBody>
      </p:sp>
    </p:spTree>
    <p:extLst>
      <p:ext uri="{BB962C8B-B14F-4D97-AF65-F5344CB8AC3E}">
        <p14:creationId xmlns:p14="http://schemas.microsoft.com/office/powerpoint/2010/main" val="31315073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600" dirty="0"/>
              <a:t>Example 9: Calculating the Probability of Shuttle Flight Duration Using the Standard Normal Distribution</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1</a:t>
            </a:r>
            <a:endParaRPr sz="2600" dirty="0"/>
          </a:p>
        </p:txBody>
      </p:sp>
      <p:sp>
        <p:nvSpPr>
          <p:cNvPr id="3" name="Text Placeholder 2"/>
          <p:cNvSpPr>
            <a:spLocks noGrp="1"/>
          </p:cNvSpPr>
          <p:nvPr>
            <p:ph type="body" sz="quarter" idx="10"/>
          </p:nvPr>
        </p:nvSpPr>
        <p:spPr/>
        <p:txBody>
          <a:bodyPr>
            <a:normAutofit/>
          </a:bodyPr>
          <a:lstStyle/>
          <a:p>
            <a:r>
              <a:rPr sz="2800" dirty="0"/>
              <a:t>Suppose that for </a:t>
            </a:r>
            <a:r>
              <a:rPr sz="2800" dirty="0">
                <a:latin typeface="Cambria Math"/>
              </a:rPr>
              <a:t>132</a:t>
            </a:r>
            <a:r>
              <a:rPr sz="2800" dirty="0"/>
              <a:t> space shuttle missions, the flight duration follows a normal distribution with a mean of </a:t>
            </a:r>
            <a:r>
              <a:rPr sz="2800" dirty="0">
                <a:latin typeface="Cambria Math"/>
              </a:rPr>
              <a:t>234</a:t>
            </a:r>
            <a:r>
              <a:rPr sz="2800" dirty="0"/>
              <a:t> hours and a standard deviation of </a:t>
            </a:r>
            <a:r>
              <a:rPr sz="2800" dirty="0">
                <a:latin typeface="Cambria Math"/>
              </a:rPr>
              <a:t>94</a:t>
            </a:r>
            <a:r>
              <a:rPr sz="2800" dirty="0"/>
              <a:t> hours. If you just read in the newspaper that a space shuttle will be launched tomorrow, what is the probability that the duration of the flight will be between </a:t>
            </a:r>
            <a:r>
              <a:rPr sz="2800" dirty="0">
                <a:latin typeface="Cambria Math"/>
              </a:rPr>
              <a:t>100</a:t>
            </a:r>
            <a:r>
              <a:rPr sz="2800" dirty="0"/>
              <a:t> and </a:t>
            </a:r>
            <a:r>
              <a:rPr sz="2800" dirty="0">
                <a:latin typeface="Cambria Math"/>
              </a:rPr>
              <a:t>150</a:t>
            </a:r>
            <a:r>
              <a:rPr sz="2800" dirty="0"/>
              <a:t> hours?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9: Calculating the Probability of Shuttle Flight Duration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2</a:t>
            </a:r>
            <a:endParaRPr sz="2400" dirty="0"/>
          </a:p>
        </p:txBody>
      </p:sp>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800" dirty="0"/>
              <a:t>Let </a:t>
            </a:r>
            <a:r>
              <a:rPr lang="en-IN" sz="2800" i="1" dirty="0"/>
              <a:t>X</a:t>
            </a:r>
            <a:r>
              <a:rPr lang="en-IN" sz="2800" dirty="0"/>
              <a:t> = the duration of a space shuttle flight. We are interested in the probability that </a:t>
            </a:r>
            <a:r>
              <a:rPr lang="en-IN" sz="2800" i="1" dirty="0"/>
              <a:t>X</a:t>
            </a:r>
            <a:r>
              <a:rPr lang="en-IN" sz="2800" dirty="0"/>
              <a:t> is between </a:t>
            </a:r>
            <a:r>
              <a:rPr lang="en-IN" sz="2800" dirty="0">
                <a:latin typeface="Cambria Math"/>
              </a:rPr>
              <a:t>100</a:t>
            </a:r>
            <a:r>
              <a:rPr lang="en-IN" sz="2800" dirty="0"/>
              <a:t> and </a:t>
            </a:r>
            <a:r>
              <a:rPr lang="en-IN" sz="2800" dirty="0">
                <a:latin typeface="Cambria Math"/>
              </a:rPr>
              <a:t>150</a:t>
            </a:r>
            <a:r>
              <a:rPr lang="en-IN" sz="2800" dirty="0"/>
              <a:t> hours. Writing this probability statement and then standardizing the random variable </a:t>
            </a:r>
            <a:r>
              <a:rPr lang="en-IN" sz="2800" i="1" dirty="0"/>
              <a:t>X</a:t>
            </a:r>
            <a:r>
              <a:rPr lang="en-IN" sz="2800" dirty="0"/>
              <a:t>, we have the following.</a:t>
            </a:r>
            <a:endParaRPr sz="2800" dirty="0"/>
          </a:p>
        </p:txBody>
      </p:sp>
      <p:pic>
        <p:nvPicPr>
          <p:cNvPr id="5" name="Picture 4" descr="P of open parenthesis one hundred less than X less than one hundred fifty close parenthesis equals P of open parenthesis one hundred minus 234 whole divided by 94 less than z less than 150 minus 234 whole divided by 94 close parenthesis which equals P of  open parenthesis negative 1.43 less than z less than negative 0.89 close parenthesis.">
            <a:extLst>
              <a:ext uri="{FF2B5EF4-FFF2-40B4-BE49-F238E27FC236}">
                <a16:creationId xmlns:a16="http://schemas.microsoft.com/office/drawing/2014/main" id="{E3C505AA-F61C-C806-BC6F-72C3D658E1B4}"/>
              </a:ext>
            </a:extLst>
          </p:cNvPr>
          <p:cNvPicPr>
            <a:picLocks noChangeAspect="1"/>
          </p:cNvPicPr>
          <p:nvPr/>
        </p:nvPicPr>
        <p:blipFill>
          <a:blip r:embed="rId2"/>
          <a:stretch>
            <a:fillRect/>
          </a:stretch>
        </p:blipFill>
        <p:spPr>
          <a:xfrm>
            <a:off x="929718" y="3962400"/>
            <a:ext cx="7284563" cy="1620000"/>
          </a:xfrm>
          <a:prstGeom prst="rect">
            <a:avLst/>
          </a:prstGeo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3778A-3876-49A9-A1E4-F3B7CB86B998}"/>
              </a:ext>
            </a:extLst>
          </p:cNvPr>
          <p:cNvSpPr>
            <a:spLocks noGrp="1"/>
          </p:cNvSpPr>
          <p:nvPr>
            <p:ph type="title"/>
          </p:nvPr>
        </p:nvSpPr>
        <p:spPr/>
        <p:txBody>
          <a:bodyPr>
            <a:noAutofit/>
          </a:bodyPr>
          <a:lstStyle/>
          <a:p>
            <a:r>
              <a:rPr lang="en-US" sz="2400" dirty="0"/>
              <a:t>Example 9: Calculating the Probability of Shuttle Flight Duration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3</a:t>
            </a:r>
            <a:endParaRPr lang="en-IN" sz="2400" dirty="0"/>
          </a:p>
        </p:txBody>
      </p:sp>
      <p:pic>
        <p:nvPicPr>
          <p:cNvPr id="6" name="Picture 5" descr="A standard normal distribution graph. It has a bell-shaped curve centered about zero with the horizontal axis labeled &quot;z.&quot; The region of the curve that lies between the values, negative 1.43 and negative 0.89 is shaded and labeled with a question mark.">
            <a:extLst>
              <a:ext uri="{FF2B5EF4-FFF2-40B4-BE49-F238E27FC236}">
                <a16:creationId xmlns:a16="http://schemas.microsoft.com/office/drawing/2014/main" id="{37A34A7E-E826-43A6-A0D7-6866DC5614E7}"/>
              </a:ext>
            </a:extLst>
          </p:cNvPr>
          <p:cNvPicPr>
            <a:picLocks noChangeAspect="1"/>
          </p:cNvPicPr>
          <p:nvPr/>
        </p:nvPicPr>
        <p:blipFill>
          <a:blip r:embed="rId2"/>
          <a:srcRect b="11259"/>
          <a:stretch>
            <a:fillRect/>
          </a:stretch>
        </p:blipFill>
        <p:spPr>
          <a:xfrm>
            <a:off x="1456890" y="1757129"/>
            <a:ext cx="6230219" cy="2967271"/>
          </a:xfrm>
          <a:prstGeom prst="rect">
            <a:avLst/>
          </a:prstGeom>
        </p:spPr>
      </p:pic>
      <p:sp>
        <p:nvSpPr>
          <p:cNvPr id="3" name="TextBox 2">
            <a:extLst>
              <a:ext uri="{FF2B5EF4-FFF2-40B4-BE49-F238E27FC236}">
                <a16:creationId xmlns:a16="http://schemas.microsoft.com/office/drawing/2014/main" id="{00FA22E7-EC6C-A8FB-3B6A-EB3FE972881D}"/>
              </a:ext>
            </a:extLst>
          </p:cNvPr>
          <p:cNvSpPr txBox="1"/>
          <p:nvPr/>
        </p:nvSpPr>
        <p:spPr>
          <a:xfrm>
            <a:off x="4038600" y="4876800"/>
            <a:ext cx="1219200" cy="400110"/>
          </a:xfrm>
          <a:prstGeom prst="rect">
            <a:avLst/>
          </a:prstGeom>
          <a:noFill/>
        </p:spPr>
        <p:txBody>
          <a:bodyPr wrap="square">
            <a:spAutoFit/>
          </a:bodyPr>
          <a:lstStyle/>
          <a:p>
            <a:r>
              <a:rPr lang="en-US" sz="2000" dirty="0"/>
              <a:t>Figure 19 </a:t>
            </a:r>
            <a:endParaRPr lang="en-IN" sz="2000" dirty="0"/>
          </a:p>
        </p:txBody>
      </p:sp>
    </p:spTree>
    <p:extLst>
      <p:ext uri="{BB962C8B-B14F-4D97-AF65-F5344CB8AC3E}">
        <p14:creationId xmlns:p14="http://schemas.microsoft.com/office/powerpoint/2010/main" val="37278566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9: Calculating the Probability of Shuttle Flight Duration Using the Standard Normal Distribution</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4</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To find the probability that </a:t>
                </a:r>
                <a14:m>
                  <m:oMath xmlns:m="http://schemas.openxmlformats.org/officeDocument/2006/math">
                    <m:r>
                      <a:rPr>
                        <a:latin typeface="Cambria Math" panose="02040503050406030204" pitchFamily="18" charset="0"/>
                      </a:rPr>
                      <m:t>𝑧</m:t>
                    </m:r>
                  </m:oMath>
                </a14:m>
                <a:r>
                  <a:rPr sz="2800" dirty="0"/>
                  <a:t> is between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1.43</a:t>
                </a:r>
                <a:r>
                  <a:rPr sz="2800" dirty="0"/>
                  <a:t> and </a:t>
                </a:r>
                <a:br>
                  <a:rPr lang="en-US" sz="2800" dirty="0"/>
                </a:b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0.89</a:t>
                </a:r>
                <a:r>
                  <a:rPr sz="2800" dirty="0"/>
                  <a:t>, we will need to find the probability that </a:t>
                </a:r>
                <a:r>
                  <a:rPr lang="en-US" sz="2800" i="1" dirty="0"/>
                  <a:t>z</a:t>
                </a:r>
                <a:r>
                  <a:rPr sz="2800" dirty="0"/>
                  <a:t> is less than</a:t>
                </a:r>
                <a:r>
                  <a:rPr lang="en-US" sz="28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0.89</a:t>
                </a:r>
                <a:r>
                  <a:rPr sz="2800" dirty="0"/>
                  <a:t> and subtract the probability that </a:t>
                </a:r>
                <a:r>
                  <a:rPr lang="en-US" sz="2800" i="1" dirty="0"/>
                  <a:t>z</a:t>
                </a:r>
                <a:r>
                  <a:rPr sz="2800" dirty="0"/>
                  <a:t> is less than</a:t>
                </a:r>
                <a:r>
                  <a:rPr lang="en-US" sz="28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1.43.</a:t>
                </a:r>
                <a:r>
                  <a:rPr sz="2800" dirty="0"/>
                  <a:t> Using Table A in Appendix A, we have the following</a:t>
                </a:r>
                <a:r>
                  <a:rPr lang="en-US" sz="2800" dirty="0"/>
                  <a:t>:</a:t>
                </a:r>
              </a:p>
              <a:p>
                <a:pPr>
                  <a:defRPr sz="2800"/>
                </a:pPr>
                <a:endParaRPr lang="en-US" sz="2800" dirty="0"/>
              </a:p>
              <a:p>
                <a:pPr>
                  <a:defRPr sz="2800"/>
                </a:pPr>
                <a:endParaRPr lang="en-IN" dirty="0"/>
              </a:p>
              <a:p>
                <a:pPr>
                  <a:defRPr sz="2800"/>
                </a:pPr>
                <a:endParaRPr lang="en-IN" sz="2800" dirty="0"/>
              </a:p>
              <a:p>
                <a:pPr algn="ct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5" name="Picture 4" descr="P of open parenthesis negative 1.43 less than z less than negative 0.89 close parenthesis equals P of open parenthesis z less than negative 0.89 close parenthesis minus P of open parenthesis z less than negative 1.43 close parenthesis&#10;equals 0.1867 minus 0.0764 equals 0.1103">
            <a:extLst>
              <a:ext uri="{FF2B5EF4-FFF2-40B4-BE49-F238E27FC236}">
                <a16:creationId xmlns:a16="http://schemas.microsoft.com/office/drawing/2014/main" id="{7BEEA83D-D2A8-447E-786E-B29B5F6D035E}"/>
              </a:ext>
            </a:extLst>
          </p:cNvPr>
          <p:cNvPicPr>
            <a:picLocks noChangeAspect="1"/>
          </p:cNvPicPr>
          <p:nvPr/>
        </p:nvPicPr>
        <p:blipFill>
          <a:blip r:embed="rId3"/>
          <a:stretch>
            <a:fillRect/>
          </a:stretch>
        </p:blipFill>
        <p:spPr>
          <a:xfrm>
            <a:off x="1098000" y="3408745"/>
            <a:ext cx="6948000" cy="922388"/>
          </a:xfrm>
          <a:prstGeom prst="rect">
            <a:avLst/>
          </a:prstGeom>
        </p:spPr>
      </p:pic>
      <p:sp>
        <p:nvSpPr>
          <p:cNvPr id="7" name="TextBox 6">
            <a:extLst>
              <a:ext uri="{FF2B5EF4-FFF2-40B4-BE49-F238E27FC236}">
                <a16:creationId xmlns:a16="http://schemas.microsoft.com/office/drawing/2014/main" id="{ECB0C6C6-EF64-DE85-975D-A9084DB668EB}"/>
              </a:ext>
            </a:extLst>
          </p:cNvPr>
          <p:cNvSpPr txBox="1"/>
          <p:nvPr/>
        </p:nvSpPr>
        <p:spPr>
          <a:xfrm>
            <a:off x="457200" y="4532293"/>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there is approximately an 11% chance that the flight will last between 100 and 150 hours.</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Standard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dirty="0"/>
          </a:p>
        </p:txBody>
      </p:sp>
      <p:sp>
        <p:nvSpPr>
          <p:cNvPr id="3" name="Text Placeholder 2"/>
          <p:cNvSpPr>
            <a:spLocks noGrp="1"/>
          </p:cNvSpPr>
          <p:nvPr>
            <p:ph type="body" sz="quarter" idx="10"/>
          </p:nvPr>
        </p:nvSpPr>
        <p:spPr/>
        <p:txBody>
          <a:bodyPr>
            <a:normAutofit fontScale="92500" lnSpcReduction="20000"/>
          </a:bodyPr>
          <a:lstStyle/>
          <a:p>
            <a:pPr algn="just"/>
            <a:r>
              <a:rPr lang="en-US" dirty="0"/>
              <a:t>The standard normal distribution, also called the </a:t>
            </a:r>
            <a:br>
              <a:rPr lang="en-US" dirty="0"/>
            </a:br>
            <a:r>
              <a:rPr lang="en-US" i="1" dirty="0"/>
              <a:t>z</a:t>
            </a:r>
            <a:r>
              <a:rPr lang="en-US" dirty="0"/>
              <a:t>-distribution, provides a basis for computing probabilities for all normal distributions. The technique used to convert any normal random variable into a standard normal random variable is called "standardizing" the random variable and was discussed earlier in Chapter 4. </a:t>
            </a:r>
          </a:p>
          <a:p>
            <a:pPr algn="just"/>
            <a:r>
              <a:rPr lang="en-US" dirty="0"/>
              <a:t>Appendix A, Tables A and B provide the probability that a standard normal random variable will be less than a specified value. For example, to compute the probability that a standard normal random variable will be less than 1 (see Figure 2), look up the value 1.00 in Table B. The table value of 0.8413 is the area under the curve between negative infinity and 1, which is also the probability that the random variable will assume a value in that interval.</a:t>
            </a:r>
            <a:endParaRPr dirty="0"/>
          </a:p>
        </p:txBody>
      </p:sp>
    </p:spTree>
    <p:extLst>
      <p:ext uri="{BB962C8B-B14F-4D97-AF65-F5344CB8AC3E}">
        <p14:creationId xmlns:p14="http://schemas.microsoft.com/office/powerpoint/2010/main" val="52635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Standard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dirty="0"/>
          </a:p>
        </p:txBody>
      </p:sp>
      <p:pic>
        <p:nvPicPr>
          <p:cNvPr id="5" name="Picture 4" descr="A standard normal distribution graph is shown. It has a bell-shaped curve centered about zero. The horizontal axis is labeled &quot;z&quot; and ranges from negative 4 to 4. The region of the curve that lies to the left of the value, 1 is shaded and labeled &quot; 0.8413&quot;.&#10;">
            <a:extLst>
              <a:ext uri="{FF2B5EF4-FFF2-40B4-BE49-F238E27FC236}">
                <a16:creationId xmlns:a16="http://schemas.microsoft.com/office/drawing/2014/main" id="{F44488B4-5F57-47E2-8785-E42667E45B5D}"/>
              </a:ext>
            </a:extLst>
          </p:cNvPr>
          <p:cNvPicPr>
            <a:picLocks noChangeAspect="1"/>
          </p:cNvPicPr>
          <p:nvPr/>
        </p:nvPicPr>
        <p:blipFill>
          <a:blip r:embed="rId2"/>
          <a:srcRect b="13446"/>
          <a:stretch>
            <a:fillRect/>
          </a:stretch>
        </p:blipFill>
        <p:spPr>
          <a:xfrm>
            <a:off x="1394969" y="1657103"/>
            <a:ext cx="6354062" cy="3067298"/>
          </a:xfrm>
          <a:prstGeom prst="rect">
            <a:avLst/>
          </a:prstGeom>
        </p:spPr>
      </p:pic>
      <p:sp>
        <p:nvSpPr>
          <p:cNvPr id="3" name="TextBox 2">
            <a:extLst>
              <a:ext uri="{FF2B5EF4-FFF2-40B4-BE49-F238E27FC236}">
                <a16:creationId xmlns:a16="http://schemas.microsoft.com/office/drawing/2014/main" id="{F038632E-AFE2-E1F1-27EC-933C68179E1B}"/>
              </a:ext>
            </a:extLst>
          </p:cNvPr>
          <p:cNvSpPr txBox="1"/>
          <p:nvPr/>
        </p:nvSpPr>
        <p:spPr>
          <a:xfrm>
            <a:off x="4267200" y="4857690"/>
            <a:ext cx="1066800" cy="400110"/>
          </a:xfrm>
          <a:prstGeom prst="rect">
            <a:avLst/>
          </a:prstGeom>
          <a:noFill/>
        </p:spPr>
        <p:txBody>
          <a:bodyPr wrap="square">
            <a:spAutoFit/>
          </a:bodyPr>
          <a:lstStyle/>
          <a:p>
            <a:r>
              <a:rPr lang="en-US" sz="2000" dirty="0"/>
              <a:t>Figure 2 </a:t>
            </a:r>
            <a:endParaRPr lang="en-IN" sz="2000" dirty="0"/>
          </a:p>
        </p:txBody>
      </p:sp>
    </p:spTree>
    <p:extLst>
      <p:ext uri="{BB962C8B-B14F-4D97-AF65-F5344CB8AC3E}">
        <p14:creationId xmlns:p14="http://schemas.microsoft.com/office/powerpoint/2010/main" val="321098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a Probability Using the Standard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Compute the probability that a standard normal random variable is less than </a:t>
            </a:r>
            <a:r>
              <a:rPr sz="2800" dirty="0">
                <a:latin typeface="Cambria Math"/>
              </a:rPr>
              <a:t>1.27</a:t>
            </a:r>
            <a:r>
              <a:rPr sz="2800" dirty="0"/>
              <a:t>.</a:t>
            </a:r>
            <a:endParaRPr lang="en-US" sz="2800" dirty="0"/>
          </a:p>
          <a:p>
            <a:r>
              <a:rPr lang="en-US" sz="2800" b="1" dirty="0"/>
              <a:t>Solution : </a:t>
            </a:r>
            <a:r>
              <a:rPr lang="en-US" sz="2800" dirty="0"/>
              <a:t>Drawing a picture, even when the problem is rather simple, is a good idea. Remember that the probability is represented by the area under the standard normal curve.</a:t>
            </a:r>
          </a:p>
          <a:p>
            <a:endParaRPr sz="2800" dirty="0"/>
          </a:p>
        </p:txBody>
      </p:sp>
      <p:pic>
        <p:nvPicPr>
          <p:cNvPr id="6" name="Picture 5" descr="A standard normal distribution graph is shown. It has a bell-shaped curve centered about zero. The horizontal axis is labeled &quot;z&quot;. The region of the curve that lies to the left of the value, 1.27 is shaded and labeled &quot; 0.8980&quot;.">
            <a:extLst>
              <a:ext uri="{FF2B5EF4-FFF2-40B4-BE49-F238E27FC236}">
                <a16:creationId xmlns:a16="http://schemas.microsoft.com/office/drawing/2014/main" id="{BF4D1611-F013-4F3A-9AFA-923E7EDD87A0}"/>
              </a:ext>
            </a:extLst>
          </p:cNvPr>
          <p:cNvPicPr>
            <a:picLocks noChangeAspect="1"/>
          </p:cNvPicPr>
          <p:nvPr/>
        </p:nvPicPr>
        <p:blipFill>
          <a:blip r:embed="rId2"/>
          <a:srcRect b="9265"/>
          <a:stretch>
            <a:fillRect/>
          </a:stretch>
        </p:blipFill>
        <p:spPr>
          <a:xfrm>
            <a:off x="3278768" y="3638495"/>
            <a:ext cx="4036432" cy="2000305"/>
          </a:xfrm>
          <a:prstGeom prst="rect">
            <a:avLst/>
          </a:prstGeom>
        </p:spPr>
      </p:pic>
      <p:sp>
        <p:nvSpPr>
          <p:cNvPr id="4" name="TextBox 3">
            <a:extLst>
              <a:ext uri="{FF2B5EF4-FFF2-40B4-BE49-F238E27FC236}">
                <a16:creationId xmlns:a16="http://schemas.microsoft.com/office/drawing/2014/main" id="{44D1A059-8319-F56E-496E-E87FE6BBD6DA}"/>
              </a:ext>
            </a:extLst>
          </p:cNvPr>
          <p:cNvSpPr txBox="1"/>
          <p:nvPr/>
        </p:nvSpPr>
        <p:spPr>
          <a:xfrm>
            <a:off x="4878968" y="5615294"/>
            <a:ext cx="1066800" cy="400110"/>
          </a:xfrm>
          <a:prstGeom prst="rect">
            <a:avLst/>
          </a:prstGeom>
          <a:noFill/>
        </p:spPr>
        <p:txBody>
          <a:bodyPr wrap="square">
            <a:spAutoFit/>
          </a:bodyPr>
          <a:lstStyle/>
          <a:p>
            <a:r>
              <a:rPr lang="en-US" sz="2000" dirty="0"/>
              <a:t>Figure 3 </a:t>
            </a:r>
            <a:endParaRPr lang="en-IN"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Probability Using the Standard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mc:AlternateContent xmlns:mc="http://schemas.openxmlformats.org/markup-compatibility/2006" xmlns:a14="http://schemas.microsoft.com/office/drawing/2010/main">
        <mc:Choice Requires="a14">
          <p:graphicFrame>
            <p:nvGraphicFramePr>
              <p:cNvPr id="4" name="Table Placeholder 2" descr="This table displays a portion of a standard normal distribution table (Z-table), showing probabilities corresponding to Z-scores. It contains six rows with five columns. The rows represent the first decimal place of the Z-score (0.0, 0.1, ellipsis, 1.1, 1.2, 1.3), and the columns represent the second decimal place (0.00, 0.01, ellipsis, 0.06, 0.07). The value at the intersection of a row and column gives the cumulative probability.&#10;The table includes:&#10;&#10;In first row when z value is 0.0,&#10;At column 0.00 the probability is 0.5000, at column 0.01 the probability is 0.5040, so on, at  column 0.06 the probability is 0.5239, at  columns 0.07 the probability is 0.5279.&#10;&#10;In the second row when the z value is 0.1, &#10;At column 0.00 the probability is 0.5398, at column 0.01 the probability is 0.5438, so on, at  column 0.06 the probability is 0.5636, at  columns 0.07 the probability is 0.5675.&#10;&#10;So on..&#10;&#10;In the third row when the z value is 1.1, &#10;At column 0.00 the probability is 0.8643, at column 0.01 the probability is 0.8665, so on, at  column 0.06 the probability is 0.8770, at  columns 0.07 the probability is 0.8790.&#10;&#10;In the fourth row when the z value is 1.2, &#10;At column 0.00 the probability is 0.8849, at column 0.01 the probability is 0.8869, so on, at  column 0.06 the probability is 0.8962, at  columns 0.07 the probability is 0.8980.&#10;&#10;In the fifth row when the z value is 1.3, &#10;At column 0.00 the probability is 0.9032, at column 0.01 the probability is 0.9049, so on, at  column 0.06 the probability is 0.9131, at  columns 0.07 the probability is 0.9147.&#10;&#10;where the z value at 1.2, the probability 0.8980 at column 0.07 is highlighted.">
                <a:extLst>
                  <a:ext uri="{FF2B5EF4-FFF2-40B4-BE49-F238E27FC236}">
                    <a16:creationId xmlns:a16="http://schemas.microsoft.com/office/drawing/2014/main" id="{99B9B8F0-8007-4EF7-9A77-01943E5C461D}"/>
                  </a:ext>
                </a:extLst>
              </p:cNvPr>
              <p:cNvGraphicFramePr>
                <a:graphicFrameLocks/>
              </p:cNvGraphicFramePr>
              <p:nvPr>
                <p:extLst>
                  <p:ext uri="{D42A27DB-BD31-4B8C-83A1-F6EECF244321}">
                    <p14:modId xmlns:p14="http://schemas.microsoft.com/office/powerpoint/2010/main" val="2581364883"/>
                  </p:ext>
                </p:extLst>
              </p:nvPr>
            </p:nvGraphicFramePr>
            <p:xfrm>
              <a:off x="457200" y="1105523"/>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solidFill>
                                <a:schemeClr val="tx1"/>
                              </a:solidFill>
                            </a:defRPr>
                          </a:pPr>
                          <a14:m>
                            <m:oMathPara xmlns:m="http://schemas.openxmlformats.org/officeDocument/2006/math">
                              <m:oMathParaPr>
                                <m:jc m:val="centerGroup"/>
                              </m:oMathParaPr>
                              <m:oMath xmlns:m="http://schemas.openxmlformats.org/officeDocument/2006/math">
                                <m:r>
                                  <a:rPr sz="1400" b="1">
                                    <a:latin typeface="Cambria Math" panose="02040503050406030204" pitchFamily="18" charset="0"/>
                                  </a:rPr>
                                  <m:t>𝒛</m:t>
                                </m:r>
                              </m:oMath>
                            </m:oMathPara>
                          </a14:m>
                          <a:endParaRPr b="1" dirty="0"/>
                        </a:p>
                      </a:txBody>
                      <a:tcPr/>
                    </a:tc>
                    <a:tc>
                      <a:txBody>
                        <a:bodyPr/>
                        <a:lstStyle/>
                        <a:p>
                          <a:pPr algn="ctr">
                            <a:defRPr b="1">
                              <a:solidFill>
                                <a:schemeClr val="tx1"/>
                              </a:solidFill>
                            </a:defRPr>
                          </a:pPr>
                          <a:r>
                            <a:rPr sz="1400" dirty="0"/>
                            <a:t>0.00</a:t>
                          </a:r>
                          <a:endParaRPr sz="1400" dirty="0">
                            <a:latin typeface="Cambria Math"/>
                          </a:endParaRPr>
                        </a:p>
                      </a:txBody>
                      <a:tcPr/>
                    </a:tc>
                    <a:tc>
                      <a:txBody>
                        <a:bodyPr/>
                        <a:lstStyle/>
                        <a:p>
                          <a:pPr algn="ctr">
                            <a:defRPr b="1">
                              <a:solidFill>
                                <a:schemeClr val="tx1"/>
                              </a:solidFill>
                            </a:defRPr>
                          </a:pPr>
                          <a:r>
                            <a:rPr sz="1400" dirty="0"/>
                            <a:t>0.01</a:t>
                          </a:r>
                          <a:endParaRPr sz="1400" dirty="0">
                            <a:latin typeface="Cambria Math"/>
                          </a:endParaRPr>
                        </a:p>
                      </a:txBody>
                      <a:tcPr/>
                    </a:tc>
                    <a:tc>
                      <a:txBody>
                        <a:bodyPr/>
                        <a:lstStyle/>
                        <a:p>
                          <a:pPr algn="ctr">
                            <a:defRPr sz="1400" b="1">
                              <a:solidFill>
                                <a:schemeClr val="tx1"/>
                              </a:solidFill>
                            </a:defRPr>
                          </a:pPr>
                          <a:r>
                            <a:rPr dirty="0"/>
                            <a:t>…</a:t>
                          </a:r>
                        </a:p>
                      </a:txBody>
                      <a:tcPr/>
                    </a:tc>
                    <a:tc>
                      <a:txBody>
                        <a:bodyPr/>
                        <a:lstStyle/>
                        <a:p>
                          <a:pPr algn="ctr">
                            <a:defRPr b="1">
                              <a:solidFill>
                                <a:schemeClr val="tx1"/>
                              </a:solidFill>
                            </a:defRPr>
                          </a:pPr>
                          <a:r>
                            <a:rPr sz="1400" dirty="0"/>
                            <a:t>0.06</a:t>
                          </a:r>
                          <a:endParaRPr sz="1400" dirty="0">
                            <a:latin typeface="Cambria Math"/>
                          </a:endParaRPr>
                        </a:p>
                      </a:txBody>
                      <a:tcPr/>
                    </a:tc>
                    <a:tc>
                      <a:txBody>
                        <a:bodyPr/>
                        <a:lstStyle/>
                        <a:p>
                          <a:pPr algn="ctr">
                            <a:defRPr b="1">
                              <a:solidFill>
                                <a:schemeClr val="tx1"/>
                              </a:solidFill>
                            </a:defRPr>
                          </a:pPr>
                          <a:r>
                            <a:rPr sz="1400" dirty="0"/>
                            <a:t>0.07</a:t>
                          </a:r>
                          <a:endParaRPr sz="1400" dirty="0">
                            <a:latin typeface="Cambria Math"/>
                          </a:endParaRPr>
                        </a:p>
                      </a:txBody>
                      <a:tcPr/>
                    </a:tc>
                    <a:extLst>
                      <a:ext uri="{0D108BD9-81ED-4DB2-BD59-A6C34878D82A}">
                        <a16:rowId xmlns:a16="http://schemas.microsoft.com/office/drawing/2014/main" val="10000"/>
                      </a:ext>
                    </a:extLst>
                  </a:tr>
                  <a:tr h="370840">
                    <a:tc>
                      <a:txBody>
                        <a:bodyPr/>
                        <a:lstStyle/>
                        <a:p>
                          <a:pPr algn="ctr">
                            <a:defRPr b="1">
                              <a:solidFill>
                                <a:schemeClr val="tx1"/>
                              </a:solidFill>
                            </a:defRPr>
                          </a:pPr>
                          <a:r>
                            <a:rPr sz="1400"/>
                            <a:t>0.0</a:t>
                          </a:r>
                          <a:endParaRPr sz="1400">
                            <a:latin typeface="Cambria Math"/>
                          </a:endParaRPr>
                        </a:p>
                      </a:txBody>
                      <a:tcPr/>
                    </a:tc>
                    <a:tc>
                      <a:txBody>
                        <a:bodyPr/>
                        <a:lstStyle/>
                        <a:p>
                          <a:pPr algn="ctr">
                            <a:defRPr>
                              <a:solidFill>
                                <a:schemeClr val="tx1"/>
                              </a:solidFill>
                            </a:defRPr>
                          </a:pPr>
                          <a:r>
                            <a:rPr sz="1400" dirty="0"/>
                            <a:t>0.5000</a:t>
                          </a:r>
                          <a:endParaRPr sz="1400" dirty="0">
                            <a:latin typeface="Cambria Math"/>
                          </a:endParaRPr>
                        </a:p>
                      </a:txBody>
                      <a:tcPr/>
                    </a:tc>
                    <a:tc>
                      <a:txBody>
                        <a:bodyPr/>
                        <a:lstStyle/>
                        <a:p>
                          <a:pPr algn="ctr">
                            <a:defRPr>
                              <a:solidFill>
                                <a:schemeClr val="tx1"/>
                              </a:solidFill>
                            </a:defRPr>
                          </a:pPr>
                          <a:r>
                            <a:rPr sz="1400"/>
                            <a:t>0.5040</a:t>
                          </a:r>
                          <a:endParaRPr sz="140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sz="1400" dirty="0"/>
                            <a:t>0.5239</a:t>
                          </a:r>
                          <a:endParaRPr sz="1400" dirty="0">
                            <a:latin typeface="Cambria Math"/>
                          </a:endParaRPr>
                        </a:p>
                      </a:txBody>
                      <a:tcPr/>
                    </a:tc>
                    <a:tc>
                      <a:txBody>
                        <a:bodyPr/>
                        <a:lstStyle/>
                        <a:p>
                          <a:pPr algn="ctr">
                            <a:defRPr>
                              <a:solidFill>
                                <a:schemeClr val="tx1"/>
                              </a:solidFill>
                            </a:defRPr>
                          </a:pPr>
                          <a:r>
                            <a:rPr sz="1400"/>
                            <a:t>0.5279</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a:t>0.1</a:t>
                          </a:r>
                          <a:endParaRPr sz="1400">
                            <a:latin typeface="Cambria Math"/>
                          </a:endParaRPr>
                        </a:p>
                      </a:txBody>
                      <a:tcPr/>
                    </a:tc>
                    <a:tc>
                      <a:txBody>
                        <a:bodyPr/>
                        <a:lstStyle/>
                        <a:p>
                          <a:pPr algn="ctr">
                            <a:defRPr>
                              <a:solidFill>
                                <a:schemeClr val="tx1"/>
                              </a:solidFill>
                            </a:defRPr>
                          </a:pPr>
                          <a:r>
                            <a:rPr sz="1400"/>
                            <a:t>0.5398</a:t>
                          </a:r>
                          <a:endParaRPr sz="1400">
                            <a:latin typeface="Cambria Math"/>
                          </a:endParaRPr>
                        </a:p>
                      </a:txBody>
                      <a:tcPr/>
                    </a:tc>
                    <a:tc>
                      <a:txBody>
                        <a:bodyPr/>
                        <a:lstStyle/>
                        <a:p>
                          <a:pPr algn="ctr">
                            <a:defRPr>
                              <a:solidFill>
                                <a:schemeClr val="tx1"/>
                              </a:solidFill>
                            </a:defRPr>
                          </a:pPr>
                          <a:r>
                            <a:rPr sz="1400"/>
                            <a:t>0.5438</a:t>
                          </a:r>
                          <a:endParaRPr sz="140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sz="1400"/>
                            <a:t>0.5636</a:t>
                          </a:r>
                          <a:endParaRPr sz="1400">
                            <a:latin typeface="Cambria Math"/>
                          </a:endParaRPr>
                        </a:p>
                      </a:txBody>
                      <a:tcPr/>
                    </a:tc>
                    <a:tc>
                      <a:txBody>
                        <a:bodyPr/>
                        <a:lstStyle/>
                        <a:p>
                          <a:pPr algn="ctr">
                            <a:defRPr>
                              <a:solidFill>
                                <a:schemeClr val="tx1"/>
                              </a:solidFill>
                            </a:defRPr>
                          </a:pPr>
                          <a:r>
                            <a:rPr sz="1400" dirty="0"/>
                            <a:t>0.5675</a:t>
                          </a:r>
                          <a:endParaRPr sz="1400" dirty="0">
                            <a:latin typeface="Cambria Math"/>
                          </a:endParaRPr>
                        </a:p>
                      </a:txBody>
                      <a:tcPr/>
                    </a:tc>
                    <a:extLst>
                      <a:ext uri="{0D108BD9-81ED-4DB2-BD59-A6C34878D82A}">
                        <a16:rowId xmlns:a16="http://schemas.microsoft.com/office/drawing/2014/main" val="10002"/>
                      </a:ext>
                    </a:extLst>
                  </a:tr>
                  <a:tr h="370840">
                    <a:tc>
                      <a:txBody>
                        <a:bodyPr/>
                        <a:lstStyle/>
                        <a:p>
                          <a:pPr algn="ctr">
                            <a:defRPr sz="1400" b="1">
                              <a:solidFill>
                                <a:schemeClr val="tx1"/>
                              </a:solidFill>
                            </a:defRPr>
                          </a:pPr>
                          <a:r>
                            <a:rPr lang="en-US" dirty="0"/>
                            <a:t>…</a:t>
                          </a: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dirty="0"/>
                        </a:p>
                      </a:txBody>
                      <a:tcPr/>
                    </a:tc>
                    <a:tc>
                      <a:txBody>
                        <a:bodyPr/>
                        <a:lstStyle/>
                        <a:p>
                          <a:pPr algn="ctr">
                            <a:defRPr>
                              <a:solidFill>
                                <a:schemeClr val="tx1"/>
                              </a:solidFill>
                            </a:defRPr>
                          </a:pPr>
                          <a:endParaRPr dirty="0"/>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a:t>1.1</a:t>
                          </a:r>
                          <a:endParaRPr sz="1400">
                            <a:latin typeface="Cambria Math"/>
                          </a:endParaRPr>
                        </a:p>
                      </a:txBody>
                      <a:tcPr/>
                    </a:tc>
                    <a:tc>
                      <a:txBody>
                        <a:bodyPr/>
                        <a:lstStyle/>
                        <a:p>
                          <a:pPr algn="ctr">
                            <a:defRPr>
                              <a:solidFill>
                                <a:schemeClr val="tx1"/>
                              </a:solidFill>
                            </a:defRPr>
                          </a:pPr>
                          <a:r>
                            <a:rPr sz="1400" dirty="0"/>
                            <a:t>0.8643</a:t>
                          </a:r>
                          <a:endParaRPr sz="1400" dirty="0">
                            <a:latin typeface="Cambria Math"/>
                          </a:endParaRPr>
                        </a:p>
                      </a:txBody>
                      <a:tcPr/>
                    </a:tc>
                    <a:tc>
                      <a:txBody>
                        <a:bodyPr/>
                        <a:lstStyle/>
                        <a:p>
                          <a:pPr algn="ctr">
                            <a:defRPr>
                              <a:solidFill>
                                <a:schemeClr val="tx1"/>
                              </a:solidFill>
                            </a:defRPr>
                          </a:pPr>
                          <a:r>
                            <a:rPr sz="1400"/>
                            <a:t>0.8665</a:t>
                          </a:r>
                          <a:endParaRPr sz="140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sz="1400"/>
                            <a:t>0.8770</a:t>
                          </a:r>
                          <a:endParaRPr sz="1400">
                            <a:latin typeface="Cambria Math"/>
                          </a:endParaRPr>
                        </a:p>
                      </a:txBody>
                      <a:tcPr/>
                    </a:tc>
                    <a:tc>
                      <a:txBody>
                        <a:bodyPr/>
                        <a:lstStyle/>
                        <a:p>
                          <a:pPr algn="ctr">
                            <a:defRPr>
                              <a:solidFill>
                                <a:schemeClr val="tx1"/>
                              </a:solidFill>
                            </a:defRPr>
                          </a:pPr>
                          <a:r>
                            <a:rPr sz="1400" dirty="0"/>
                            <a:t>0.8790</a:t>
                          </a:r>
                          <a:endParaRPr sz="1400" dirty="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a:t>1.2</a:t>
                          </a:r>
                          <a:endParaRPr sz="1400">
                            <a:latin typeface="Cambria Math"/>
                          </a:endParaRPr>
                        </a:p>
                      </a:txBody>
                      <a:tcPr/>
                    </a:tc>
                    <a:tc>
                      <a:txBody>
                        <a:bodyPr/>
                        <a:lstStyle/>
                        <a:p>
                          <a:pPr algn="ctr">
                            <a:defRPr>
                              <a:solidFill>
                                <a:schemeClr val="tx1"/>
                              </a:solidFill>
                            </a:defRPr>
                          </a:pPr>
                          <a:r>
                            <a:rPr sz="1400"/>
                            <a:t>0.8849</a:t>
                          </a:r>
                          <a:endParaRPr sz="1400">
                            <a:latin typeface="Cambria Math"/>
                          </a:endParaRPr>
                        </a:p>
                      </a:txBody>
                      <a:tcPr/>
                    </a:tc>
                    <a:tc>
                      <a:txBody>
                        <a:bodyPr/>
                        <a:lstStyle/>
                        <a:p>
                          <a:pPr algn="ctr">
                            <a:defRPr>
                              <a:solidFill>
                                <a:schemeClr val="tx1"/>
                              </a:solidFill>
                            </a:defRPr>
                          </a:pPr>
                          <a:r>
                            <a:rPr sz="1400"/>
                            <a:t>0.8869</a:t>
                          </a:r>
                          <a:endParaRPr sz="140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sz="1400" dirty="0"/>
                            <a:t>0.8962</a:t>
                          </a:r>
                          <a:endParaRPr sz="1400" dirty="0">
                            <a:latin typeface="Cambria Math"/>
                          </a:endParaRPr>
                        </a:p>
                      </a:txBody>
                      <a:tcPr/>
                    </a:tc>
                    <a:tc>
                      <a:txBody>
                        <a:bodyPr/>
                        <a:lstStyle/>
                        <a:p>
                          <a:pPr algn="ctr">
                            <a:defRPr sz="1400">
                              <a:solidFill>
                                <a:schemeClr val="tx1"/>
                              </a:solidFill>
                            </a:defRPr>
                          </a:pPr>
                          <a:r>
                            <a:rPr sz="1400" dirty="0">
                              <a:highlight>
                                <a:srgbClr val="FFFF00"/>
                              </a:highlight>
                            </a:rPr>
                            <a:t>0.8980</a:t>
                          </a:r>
                          <a:endParaRPr sz="1400" dirty="0">
                            <a:highlight>
                              <a:srgbClr val="FFFF00"/>
                            </a:highlight>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a:t>1.3</a:t>
                          </a:r>
                          <a:endParaRPr sz="1400">
                            <a:latin typeface="Cambria Math"/>
                          </a:endParaRPr>
                        </a:p>
                      </a:txBody>
                      <a:tcPr/>
                    </a:tc>
                    <a:tc>
                      <a:txBody>
                        <a:bodyPr/>
                        <a:lstStyle/>
                        <a:p>
                          <a:pPr algn="ctr">
                            <a:defRPr>
                              <a:solidFill>
                                <a:schemeClr val="tx1"/>
                              </a:solidFill>
                            </a:defRPr>
                          </a:pPr>
                          <a:r>
                            <a:rPr sz="1400"/>
                            <a:t>0.9032</a:t>
                          </a:r>
                          <a:endParaRPr sz="1400">
                            <a:latin typeface="Cambria Math"/>
                          </a:endParaRPr>
                        </a:p>
                      </a:txBody>
                      <a:tcPr/>
                    </a:tc>
                    <a:tc>
                      <a:txBody>
                        <a:bodyPr/>
                        <a:lstStyle/>
                        <a:p>
                          <a:pPr algn="ctr">
                            <a:defRPr>
                              <a:solidFill>
                                <a:schemeClr val="tx1"/>
                              </a:solidFill>
                            </a:defRPr>
                          </a:pPr>
                          <a:r>
                            <a:rPr sz="1400"/>
                            <a:t>0.9049</a:t>
                          </a:r>
                          <a:endParaRPr sz="140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sz="1400"/>
                            <a:t>0.9131</a:t>
                          </a:r>
                          <a:endParaRPr sz="1400">
                            <a:latin typeface="Cambria Math"/>
                          </a:endParaRPr>
                        </a:p>
                      </a:txBody>
                      <a:tcPr/>
                    </a:tc>
                    <a:tc>
                      <a:txBody>
                        <a:bodyPr/>
                        <a:lstStyle/>
                        <a:p>
                          <a:pPr algn="ctr">
                            <a:defRPr>
                              <a:solidFill>
                                <a:schemeClr val="tx1"/>
                              </a:solidFill>
                            </a:defRPr>
                          </a:pPr>
                          <a:r>
                            <a:rPr sz="1400" dirty="0"/>
                            <a:t>0.9147</a:t>
                          </a:r>
                          <a:endParaRPr sz="1400" dirty="0">
                            <a:latin typeface="Cambria Math"/>
                          </a:endParaRPr>
                        </a:p>
                      </a:txBody>
                      <a:tcPr/>
                    </a:tc>
                    <a:extLst>
                      <a:ext uri="{0D108BD9-81ED-4DB2-BD59-A6C34878D82A}">
                        <a16:rowId xmlns:a16="http://schemas.microsoft.com/office/drawing/2014/main" val="10006"/>
                      </a:ext>
                    </a:extLst>
                  </a:tr>
                </a:tbl>
              </a:graphicData>
            </a:graphic>
          </p:graphicFrame>
        </mc:Choice>
        <mc:Fallback xmlns="">
          <p:graphicFrame>
            <p:nvGraphicFramePr>
              <p:cNvPr id="4" name="Table Placeholder 2" descr="This table displays a portion of a standard normal distribution table (Z-table), showing probabilities corresponding to Z-scores. It contains six rows with five columns. The rows represent the first decimal place of the Z-score (0.0, 0.1, ellipsis, 1.1, 1.2, 1.3), and the columns represent the second decimal place (0.00, 0.01, ellipsis, 0.06, 0.07). The value at the intersection of a row and column gives the cumulative probability.&#10;The table includes:&#10;&#10;In first row when z value is 0.0,&#10;At column 0.00 the probability is 0.5000, at column 0.01 the probability is 0.5040, so on, at  column 0.06 the probability is 0.5239, at  columns 0.07 the probability is 0.5279.&#10;&#10;In the second row when the z value is 0.1, &#10;At column 0.00 the probability is 0.5398, at column 0.01 the probability is 0.5438, so on, at  column 0.06 the probability is 0.5636, at  columns 0.07 the probability is 0.5675.&#10;&#10;So on..&#10;&#10;In the third row when the z value is 1.1, &#10;At column 0.00 the probability is 0.8643, at column 0.01 the probability is 0.8665, so on, at  column 0.06 the probability is 0.8770, at  columns 0.07 the probability is 0.8790.&#10;&#10;In the fourth row when the z value is 1.2, &#10;At column 0.00 the probability is 0.8849, at column 0.01 the probability is 0.8869, so on, at  column 0.06 the probability is 0.8962, at  columns 0.07 the probability is 0.8980.&#10;&#10;In the fifth row when the z value is 1.3, &#10;At column 0.00 the probability is 0.9032, at column 0.01 the probability is 0.9049, so on, at  column 0.06 the probability is 0.9131, at  columns 0.07 the probability is 0.9147.&#10;&#10;where the z value at 1.2, the probability 0.8980 at column 0.07 is highlighted.">
                <a:extLst>
                  <a:ext uri="{FF2B5EF4-FFF2-40B4-BE49-F238E27FC236}">
                    <a16:creationId xmlns:a16="http://schemas.microsoft.com/office/drawing/2014/main" id="{99B9B8F0-8007-4EF7-9A77-01943E5C461D}"/>
                  </a:ext>
                </a:extLst>
              </p:cNvPr>
              <p:cNvGraphicFramePr>
                <a:graphicFrameLocks/>
              </p:cNvGraphicFramePr>
              <p:nvPr>
                <p:extLst>
                  <p:ext uri="{D42A27DB-BD31-4B8C-83A1-F6EECF244321}">
                    <p14:modId xmlns:p14="http://schemas.microsoft.com/office/powerpoint/2010/main" val="2581364883"/>
                  </p:ext>
                </p:extLst>
              </p:nvPr>
            </p:nvGraphicFramePr>
            <p:xfrm>
              <a:off x="457200" y="1105523"/>
              <a:ext cx="8229600" cy="25958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endParaRPr lang="en-US"/>
                        </a:p>
                      </a:txBody>
                      <a:tcPr>
                        <a:blipFill>
                          <a:blip r:embed="rId2"/>
                          <a:stretch>
                            <a:fillRect l="-889" t="-1639" r="-501333" b="-603279"/>
                          </a:stretch>
                        </a:blipFill>
                      </a:tcPr>
                    </a:tc>
                    <a:tc>
                      <a:txBody>
                        <a:bodyPr/>
                        <a:lstStyle/>
                        <a:p>
                          <a:pPr algn="ctr">
                            <a:defRPr b="1">
                              <a:solidFill>
                                <a:schemeClr val="tx1"/>
                              </a:solidFill>
                            </a:defRPr>
                          </a:pPr>
                          <a:r>
                            <a:rPr sz="1400" dirty="0"/>
                            <a:t>0.00</a:t>
                          </a:r>
                          <a:endParaRPr sz="1400" dirty="0">
                            <a:latin typeface="Cambria Math"/>
                          </a:endParaRPr>
                        </a:p>
                      </a:txBody>
                      <a:tcPr/>
                    </a:tc>
                    <a:tc>
                      <a:txBody>
                        <a:bodyPr/>
                        <a:lstStyle/>
                        <a:p>
                          <a:pPr algn="ctr">
                            <a:defRPr b="1">
                              <a:solidFill>
                                <a:schemeClr val="tx1"/>
                              </a:solidFill>
                            </a:defRPr>
                          </a:pPr>
                          <a:r>
                            <a:rPr sz="1400" dirty="0"/>
                            <a:t>0.01</a:t>
                          </a:r>
                          <a:endParaRPr sz="1400" dirty="0">
                            <a:latin typeface="Cambria Math"/>
                          </a:endParaRPr>
                        </a:p>
                      </a:txBody>
                      <a:tcPr/>
                    </a:tc>
                    <a:tc>
                      <a:txBody>
                        <a:bodyPr/>
                        <a:lstStyle/>
                        <a:p>
                          <a:pPr algn="ctr">
                            <a:defRPr sz="1400" b="1">
                              <a:solidFill>
                                <a:schemeClr val="tx1"/>
                              </a:solidFill>
                            </a:defRPr>
                          </a:pPr>
                          <a:r>
                            <a:rPr dirty="0"/>
                            <a:t>…</a:t>
                          </a:r>
                        </a:p>
                      </a:txBody>
                      <a:tcPr/>
                    </a:tc>
                    <a:tc>
                      <a:txBody>
                        <a:bodyPr/>
                        <a:lstStyle/>
                        <a:p>
                          <a:pPr algn="ctr">
                            <a:defRPr b="1">
                              <a:solidFill>
                                <a:schemeClr val="tx1"/>
                              </a:solidFill>
                            </a:defRPr>
                          </a:pPr>
                          <a:r>
                            <a:rPr sz="1400" dirty="0"/>
                            <a:t>0.06</a:t>
                          </a:r>
                          <a:endParaRPr sz="1400" dirty="0">
                            <a:latin typeface="Cambria Math"/>
                          </a:endParaRPr>
                        </a:p>
                      </a:txBody>
                      <a:tcPr/>
                    </a:tc>
                    <a:tc>
                      <a:txBody>
                        <a:bodyPr/>
                        <a:lstStyle/>
                        <a:p>
                          <a:pPr algn="ctr">
                            <a:defRPr b="1">
                              <a:solidFill>
                                <a:schemeClr val="tx1"/>
                              </a:solidFill>
                            </a:defRPr>
                          </a:pPr>
                          <a:r>
                            <a:rPr sz="1400" dirty="0"/>
                            <a:t>0.07</a:t>
                          </a:r>
                          <a:endParaRPr sz="1400" dirty="0">
                            <a:latin typeface="Cambria Math"/>
                          </a:endParaRPr>
                        </a:p>
                      </a:txBody>
                      <a:tcPr/>
                    </a:tc>
                    <a:extLst>
                      <a:ext uri="{0D108BD9-81ED-4DB2-BD59-A6C34878D82A}">
                        <a16:rowId xmlns:a16="http://schemas.microsoft.com/office/drawing/2014/main" val="10000"/>
                      </a:ext>
                    </a:extLst>
                  </a:tr>
                  <a:tr h="370840">
                    <a:tc>
                      <a:txBody>
                        <a:bodyPr/>
                        <a:lstStyle/>
                        <a:p>
                          <a:pPr algn="ctr">
                            <a:defRPr b="1">
                              <a:solidFill>
                                <a:schemeClr val="tx1"/>
                              </a:solidFill>
                            </a:defRPr>
                          </a:pPr>
                          <a:r>
                            <a:rPr sz="1400"/>
                            <a:t>0.0</a:t>
                          </a:r>
                          <a:endParaRPr sz="1400">
                            <a:latin typeface="Cambria Math"/>
                          </a:endParaRPr>
                        </a:p>
                      </a:txBody>
                      <a:tcPr/>
                    </a:tc>
                    <a:tc>
                      <a:txBody>
                        <a:bodyPr/>
                        <a:lstStyle/>
                        <a:p>
                          <a:pPr algn="ctr">
                            <a:defRPr>
                              <a:solidFill>
                                <a:schemeClr val="tx1"/>
                              </a:solidFill>
                            </a:defRPr>
                          </a:pPr>
                          <a:r>
                            <a:rPr sz="1400" dirty="0"/>
                            <a:t>0.5000</a:t>
                          </a:r>
                          <a:endParaRPr sz="1400" dirty="0">
                            <a:latin typeface="Cambria Math"/>
                          </a:endParaRPr>
                        </a:p>
                      </a:txBody>
                      <a:tcPr/>
                    </a:tc>
                    <a:tc>
                      <a:txBody>
                        <a:bodyPr/>
                        <a:lstStyle/>
                        <a:p>
                          <a:pPr algn="ctr">
                            <a:defRPr>
                              <a:solidFill>
                                <a:schemeClr val="tx1"/>
                              </a:solidFill>
                            </a:defRPr>
                          </a:pPr>
                          <a:r>
                            <a:rPr sz="1400"/>
                            <a:t>0.5040</a:t>
                          </a:r>
                          <a:endParaRPr sz="140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sz="1400" dirty="0"/>
                            <a:t>0.5239</a:t>
                          </a:r>
                          <a:endParaRPr sz="1400" dirty="0">
                            <a:latin typeface="Cambria Math"/>
                          </a:endParaRPr>
                        </a:p>
                      </a:txBody>
                      <a:tcPr/>
                    </a:tc>
                    <a:tc>
                      <a:txBody>
                        <a:bodyPr/>
                        <a:lstStyle/>
                        <a:p>
                          <a:pPr algn="ctr">
                            <a:defRPr>
                              <a:solidFill>
                                <a:schemeClr val="tx1"/>
                              </a:solidFill>
                            </a:defRPr>
                          </a:pPr>
                          <a:r>
                            <a:rPr sz="1400"/>
                            <a:t>0.5279</a:t>
                          </a:r>
                          <a:endParaRPr sz="140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400"/>
                            <a:t>0.1</a:t>
                          </a:r>
                          <a:endParaRPr sz="1400">
                            <a:latin typeface="Cambria Math"/>
                          </a:endParaRPr>
                        </a:p>
                      </a:txBody>
                      <a:tcPr/>
                    </a:tc>
                    <a:tc>
                      <a:txBody>
                        <a:bodyPr/>
                        <a:lstStyle/>
                        <a:p>
                          <a:pPr algn="ctr">
                            <a:defRPr>
                              <a:solidFill>
                                <a:schemeClr val="tx1"/>
                              </a:solidFill>
                            </a:defRPr>
                          </a:pPr>
                          <a:r>
                            <a:rPr sz="1400"/>
                            <a:t>0.5398</a:t>
                          </a:r>
                          <a:endParaRPr sz="1400">
                            <a:latin typeface="Cambria Math"/>
                          </a:endParaRPr>
                        </a:p>
                      </a:txBody>
                      <a:tcPr/>
                    </a:tc>
                    <a:tc>
                      <a:txBody>
                        <a:bodyPr/>
                        <a:lstStyle/>
                        <a:p>
                          <a:pPr algn="ctr">
                            <a:defRPr>
                              <a:solidFill>
                                <a:schemeClr val="tx1"/>
                              </a:solidFill>
                            </a:defRPr>
                          </a:pPr>
                          <a:r>
                            <a:rPr sz="1400"/>
                            <a:t>0.5438</a:t>
                          </a:r>
                          <a:endParaRPr sz="140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sz="1400"/>
                            <a:t>0.5636</a:t>
                          </a:r>
                          <a:endParaRPr sz="1400">
                            <a:latin typeface="Cambria Math"/>
                          </a:endParaRPr>
                        </a:p>
                      </a:txBody>
                      <a:tcPr/>
                    </a:tc>
                    <a:tc>
                      <a:txBody>
                        <a:bodyPr/>
                        <a:lstStyle/>
                        <a:p>
                          <a:pPr algn="ctr">
                            <a:defRPr>
                              <a:solidFill>
                                <a:schemeClr val="tx1"/>
                              </a:solidFill>
                            </a:defRPr>
                          </a:pPr>
                          <a:r>
                            <a:rPr sz="1400" dirty="0"/>
                            <a:t>0.5675</a:t>
                          </a:r>
                          <a:endParaRPr sz="1400" dirty="0">
                            <a:latin typeface="Cambria Math"/>
                          </a:endParaRPr>
                        </a:p>
                      </a:txBody>
                      <a:tcPr/>
                    </a:tc>
                    <a:extLst>
                      <a:ext uri="{0D108BD9-81ED-4DB2-BD59-A6C34878D82A}">
                        <a16:rowId xmlns:a16="http://schemas.microsoft.com/office/drawing/2014/main" val="10002"/>
                      </a:ext>
                    </a:extLst>
                  </a:tr>
                  <a:tr h="370840">
                    <a:tc>
                      <a:txBody>
                        <a:bodyPr/>
                        <a:lstStyle/>
                        <a:p>
                          <a:pPr algn="ctr">
                            <a:defRPr sz="1400" b="1">
                              <a:solidFill>
                                <a:schemeClr val="tx1"/>
                              </a:solidFill>
                            </a:defRPr>
                          </a:pPr>
                          <a:r>
                            <a:rPr lang="en-US" dirty="0"/>
                            <a:t>…</a:t>
                          </a:r>
                          <a:endParaRPr dirty="0"/>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dirty="0"/>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400"/>
                            <a:t>1.1</a:t>
                          </a:r>
                          <a:endParaRPr sz="1400">
                            <a:latin typeface="Cambria Math"/>
                          </a:endParaRPr>
                        </a:p>
                      </a:txBody>
                      <a:tcPr/>
                    </a:tc>
                    <a:tc>
                      <a:txBody>
                        <a:bodyPr/>
                        <a:lstStyle/>
                        <a:p>
                          <a:pPr algn="ctr">
                            <a:defRPr>
                              <a:solidFill>
                                <a:schemeClr val="tx1"/>
                              </a:solidFill>
                            </a:defRPr>
                          </a:pPr>
                          <a:r>
                            <a:rPr sz="1400" dirty="0"/>
                            <a:t>0.8643</a:t>
                          </a:r>
                          <a:endParaRPr sz="1400" dirty="0">
                            <a:latin typeface="Cambria Math"/>
                          </a:endParaRPr>
                        </a:p>
                      </a:txBody>
                      <a:tcPr/>
                    </a:tc>
                    <a:tc>
                      <a:txBody>
                        <a:bodyPr/>
                        <a:lstStyle/>
                        <a:p>
                          <a:pPr algn="ctr">
                            <a:defRPr>
                              <a:solidFill>
                                <a:schemeClr val="tx1"/>
                              </a:solidFill>
                            </a:defRPr>
                          </a:pPr>
                          <a:r>
                            <a:rPr sz="1400"/>
                            <a:t>0.8665</a:t>
                          </a:r>
                          <a:endParaRPr sz="140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sz="1400"/>
                            <a:t>0.8770</a:t>
                          </a:r>
                          <a:endParaRPr sz="1400">
                            <a:latin typeface="Cambria Math"/>
                          </a:endParaRPr>
                        </a:p>
                      </a:txBody>
                      <a:tcPr/>
                    </a:tc>
                    <a:tc>
                      <a:txBody>
                        <a:bodyPr/>
                        <a:lstStyle/>
                        <a:p>
                          <a:pPr algn="ctr">
                            <a:defRPr>
                              <a:solidFill>
                                <a:schemeClr val="tx1"/>
                              </a:solidFill>
                            </a:defRPr>
                          </a:pPr>
                          <a:r>
                            <a:rPr sz="1400" dirty="0"/>
                            <a:t>0.8790</a:t>
                          </a:r>
                          <a:endParaRPr sz="1400" dirty="0">
                            <a:latin typeface="Cambria Math"/>
                          </a:endParaRPr>
                        </a:p>
                      </a:txBody>
                      <a:tcPr/>
                    </a:tc>
                    <a:extLst>
                      <a:ext uri="{0D108BD9-81ED-4DB2-BD59-A6C34878D82A}">
                        <a16:rowId xmlns:a16="http://schemas.microsoft.com/office/drawing/2014/main" val="10004"/>
                      </a:ext>
                    </a:extLst>
                  </a:tr>
                  <a:tr h="370840">
                    <a:tc>
                      <a:txBody>
                        <a:bodyPr/>
                        <a:lstStyle/>
                        <a:p>
                          <a:pPr algn="ctr">
                            <a:defRPr b="1">
                              <a:solidFill>
                                <a:schemeClr val="tx1"/>
                              </a:solidFill>
                            </a:defRPr>
                          </a:pPr>
                          <a:r>
                            <a:rPr sz="1400"/>
                            <a:t>1.2</a:t>
                          </a:r>
                          <a:endParaRPr sz="1400">
                            <a:latin typeface="Cambria Math"/>
                          </a:endParaRPr>
                        </a:p>
                      </a:txBody>
                      <a:tcPr/>
                    </a:tc>
                    <a:tc>
                      <a:txBody>
                        <a:bodyPr/>
                        <a:lstStyle/>
                        <a:p>
                          <a:pPr algn="ctr">
                            <a:defRPr>
                              <a:solidFill>
                                <a:schemeClr val="tx1"/>
                              </a:solidFill>
                            </a:defRPr>
                          </a:pPr>
                          <a:r>
                            <a:rPr sz="1400"/>
                            <a:t>0.8849</a:t>
                          </a:r>
                          <a:endParaRPr sz="1400">
                            <a:latin typeface="Cambria Math"/>
                          </a:endParaRPr>
                        </a:p>
                      </a:txBody>
                      <a:tcPr/>
                    </a:tc>
                    <a:tc>
                      <a:txBody>
                        <a:bodyPr/>
                        <a:lstStyle/>
                        <a:p>
                          <a:pPr algn="ctr">
                            <a:defRPr>
                              <a:solidFill>
                                <a:schemeClr val="tx1"/>
                              </a:solidFill>
                            </a:defRPr>
                          </a:pPr>
                          <a:r>
                            <a:rPr sz="1400"/>
                            <a:t>0.8869</a:t>
                          </a:r>
                          <a:endParaRPr sz="140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sz="1400"/>
                            <a:t>0.8962</a:t>
                          </a:r>
                          <a:endParaRPr sz="1400">
                            <a:latin typeface="Cambria Math"/>
                          </a:endParaRPr>
                        </a:p>
                      </a:txBody>
                      <a:tcPr/>
                    </a:tc>
                    <a:tc>
                      <a:txBody>
                        <a:bodyPr/>
                        <a:lstStyle/>
                        <a:p>
                          <a:pPr algn="ctr">
                            <a:defRPr sz="1400">
                              <a:solidFill>
                                <a:schemeClr val="tx1"/>
                              </a:solidFill>
                            </a:defRPr>
                          </a:pPr>
                          <a:r>
                            <a:rPr sz="1400" dirty="0">
                              <a:highlight>
                                <a:srgbClr val="FFFF00"/>
                              </a:highlight>
                            </a:rPr>
                            <a:t>0.8980</a:t>
                          </a:r>
                          <a:endParaRPr sz="1400" dirty="0">
                            <a:highlight>
                              <a:srgbClr val="FFFF00"/>
                            </a:highlight>
                            <a:latin typeface="Cambria Math"/>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400"/>
                            <a:t>1.3</a:t>
                          </a:r>
                          <a:endParaRPr sz="1400">
                            <a:latin typeface="Cambria Math"/>
                          </a:endParaRPr>
                        </a:p>
                      </a:txBody>
                      <a:tcPr/>
                    </a:tc>
                    <a:tc>
                      <a:txBody>
                        <a:bodyPr/>
                        <a:lstStyle/>
                        <a:p>
                          <a:pPr algn="ctr">
                            <a:defRPr>
                              <a:solidFill>
                                <a:schemeClr val="tx1"/>
                              </a:solidFill>
                            </a:defRPr>
                          </a:pPr>
                          <a:r>
                            <a:rPr sz="1400"/>
                            <a:t>0.9032</a:t>
                          </a:r>
                          <a:endParaRPr sz="1400">
                            <a:latin typeface="Cambria Math"/>
                          </a:endParaRPr>
                        </a:p>
                      </a:txBody>
                      <a:tcPr/>
                    </a:tc>
                    <a:tc>
                      <a:txBody>
                        <a:bodyPr/>
                        <a:lstStyle/>
                        <a:p>
                          <a:pPr algn="ctr">
                            <a:defRPr>
                              <a:solidFill>
                                <a:schemeClr val="tx1"/>
                              </a:solidFill>
                            </a:defRPr>
                          </a:pPr>
                          <a:r>
                            <a:rPr sz="1400"/>
                            <a:t>0.9049</a:t>
                          </a:r>
                          <a:endParaRPr sz="1400">
                            <a:latin typeface="Cambria Math"/>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r>
                            <a:rPr sz="1400"/>
                            <a:t>0.9131</a:t>
                          </a:r>
                          <a:endParaRPr sz="1400">
                            <a:latin typeface="Cambria Math"/>
                          </a:endParaRPr>
                        </a:p>
                      </a:txBody>
                      <a:tcPr/>
                    </a:tc>
                    <a:tc>
                      <a:txBody>
                        <a:bodyPr/>
                        <a:lstStyle/>
                        <a:p>
                          <a:pPr algn="ctr">
                            <a:defRPr>
                              <a:solidFill>
                                <a:schemeClr val="tx1"/>
                              </a:solidFill>
                            </a:defRPr>
                          </a:pPr>
                          <a:r>
                            <a:rPr sz="1400" dirty="0"/>
                            <a:t>0.9147</a:t>
                          </a:r>
                          <a:endParaRPr sz="1400" dirty="0">
                            <a:latin typeface="Cambria Math"/>
                          </a:endParaRPr>
                        </a:p>
                      </a:txBody>
                      <a:tcPr/>
                    </a:tc>
                    <a:extLst>
                      <a:ext uri="{0D108BD9-81ED-4DB2-BD59-A6C34878D82A}">
                        <a16:rowId xmlns:a16="http://schemas.microsoft.com/office/drawing/2014/main" val="10006"/>
                      </a:ext>
                    </a:extLst>
                  </a:tr>
                </a:tbl>
              </a:graphicData>
            </a:graphic>
          </p:graphicFrame>
        </mc:Fallback>
      </mc:AlternateContent>
      <p:pic>
        <p:nvPicPr>
          <p:cNvPr id="5" name="Picture 4" descr="P of open parenthesis z less than 1.27 close parenthesis equals to 0.8980">
            <a:extLst>
              <a:ext uri="{FF2B5EF4-FFF2-40B4-BE49-F238E27FC236}">
                <a16:creationId xmlns:a16="http://schemas.microsoft.com/office/drawing/2014/main" id="{77EB1FDD-728B-E0F7-B0FF-15262B102363}"/>
              </a:ext>
            </a:extLst>
          </p:cNvPr>
          <p:cNvPicPr>
            <a:picLocks noChangeAspect="1"/>
          </p:cNvPicPr>
          <p:nvPr/>
        </p:nvPicPr>
        <p:blipFill>
          <a:blip r:embed="rId3"/>
          <a:stretch>
            <a:fillRect/>
          </a:stretch>
        </p:blipFill>
        <p:spPr>
          <a:xfrm>
            <a:off x="3006000" y="4343400"/>
            <a:ext cx="3132000" cy="54228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Calculating a Probability Using the Standard Normal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Determine the probability that a standard normal random variable is between</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1.08 and 0.</a:t>
            </a:r>
          </a:p>
          <a:p>
            <a:r>
              <a:rPr lang="en-US" sz="2800" b="1" dirty="0"/>
              <a:t>Solution </a:t>
            </a:r>
          </a:p>
          <a:p>
            <a:r>
              <a:rPr lang="en-US" sz="2800" dirty="0"/>
              <a:t>First, draw a picture.</a:t>
            </a:r>
          </a:p>
          <a:p>
            <a:pPr>
              <a:defRPr sz="2800"/>
            </a:pPr>
            <a:endParaRPr sz="2800" dirty="0"/>
          </a:p>
        </p:txBody>
      </p:sp>
      <p:pic>
        <p:nvPicPr>
          <p:cNvPr id="6" name="Picture 5" descr="A standard normal distribution graph is shown. It has a bell-shaped curve centered about zero with the horizontal axis labeled &quot;z.&quot; The region of the curve that lies between the values, negative 1.08 and 0 is shaded and labeled &quot;?&quot;.">
            <a:extLst>
              <a:ext uri="{FF2B5EF4-FFF2-40B4-BE49-F238E27FC236}">
                <a16:creationId xmlns:a16="http://schemas.microsoft.com/office/drawing/2014/main" id="{73B37028-F664-4A45-996B-62F5CA355C6E}"/>
              </a:ext>
            </a:extLst>
          </p:cNvPr>
          <p:cNvPicPr>
            <a:picLocks noChangeAspect="1"/>
          </p:cNvPicPr>
          <p:nvPr/>
        </p:nvPicPr>
        <p:blipFill>
          <a:blip r:embed="rId2"/>
          <a:srcRect b="17055"/>
          <a:stretch>
            <a:fillRect/>
          </a:stretch>
        </p:blipFill>
        <p:spPr>
          <a:xfrm>
            <a:off x="1752600" y="2928095"/>
            <a:ext cx="5138239" cy="2405906"/>
          </a:xfrm>
          <a:prstGeom prst="rect">
            <a:avLst/>
          </a:prstGeom>
        </p:spPr>
      </p:pic>
      <p:sp>
        <p:nvSpPr>
          <p:cNvPr id="4" name="TextBox 3">
            <a:extLst>
              <a:ext uri="{FF2B5EF4-FFF2-40B4-BE49-F238E27FC236}">
                <a16:creationId xmlns:a16="http://schemas.microsoft.com/office/drawing/2014/main" id="{7C73A502-0FDD-AD22-5BA6-FD364426618B}"/>
              </a:ext>
            </a:extLst>
          </p:cNvPr>
          <p:cNvSpPr txBox="1"/>
          <p:nvPr/>
        </p:nvSpPr>
        <p:spPr>
          <a:xfrm>
            <a:off x="3886200" y="5334001"/>
            <a:ext cx="1066800" cy="400110"/>
          </a:xfrm>
          <a:prstGeom prst="rect">
            <a:avLst/>
          </a:prstGeom>
          <a:noFill/>
        </p:spPr>
        <p:txBody>
          <a:bodyPr wrap="square">
            <a:spAutoFit/>
          </a:bodyPr>
          <a:lstStyle/>
          <a:p>
            <a:r>
              <a:rPr lang="en-US" sz="2000" dirty="0"/>
              <a:t>Figure 4 </a:t>
            </a:r>
            <a:endParaRPr lang="en-IN" sz="20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711EB42-029A-431B-B2E3-DE32834A38B4}"/>
</file>

<file path=customXml/itemProps2.xml><?xml version="1.0" encoding="utf-8"?>
<ds:datastoreItem xmlns:ds="http://schemas.openxmlformats.org/officeDocument/2006/customXml" ds:itemID="{8540EEF2-0018-4D82-8629-3B965EC1CFC7}"/>
</file>

<file path=customXml/itemProps3.xml><?xml version="1.0" encoding="utf-8"?>
<ds:datastoreItem xmlns:ds="http://schemas.openxmlformats.org/officeDocument/2006/customXml" ds:itemID="{96D91A71-584E-43FF-9BE8-B288F080094D}"/>
</file>

<file path=docProps/app.xml><?xml version="1.0" encoding="utf-8"?>
<Properties xmlns="http://schemas.openxmlformats.org/officeDocument/2006/extended-properties" xmlns:vt="http://schemas.openxmlformats.org/officeDocument/2006/docPropsVTypes">
  <TotalTime>2174</TotalTime>
  <Words>2900</Words>
  <Application>Microsoft Office PowerPoint</Application>
  <PresentationFormat>On-screen Show (4:3)</PresentationFormat>
  <Paragraphs>213</Paragraphs>
  <Slides>49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5" baseType="lpstr">
      <vt:lpstr>Cambria Math</vt:lpstr>
      <vt:lpstr>Arial</vt:lpstr>
      <vt:lpstr>Calibri</vt:lpstr>
      <vt:lpstr>Courier New</vt:lpstr>
      <vt:lpstr>Office Theme</vt:lpstr>
      <vt:lpstr>Equation</vt:lpstr>
      <vt:lpstr>Section 7.4</vt:lpstr>
      <vt:lpstr>Definition: Standard Normal Distribution</vt:lpstr>
      <vt:lpstr>Standard Normal Distribution—Slide 1</vt:lpstr>
      <vt:lpstr>Standard Normal Distribution—Slide 2</vt:lpstr>
      <vt:lpstr>Standard Normal Distribution—Slide 3</vt:lpstr>
      <vt:lpstr>Standard Normal Distribution—Slide 4</vt:lpstr>
      <vt:lpstr>Example 1: Calculating a Probability Using the Standard Normal Distribution—Slide 1</vt:lpstr>
      <vt:lpstr>Example 1: Calculating a Probability Using the Standard Normal Distribution—Slide 2</vt:lpstr>
      <vt:lpstr>Example 2: Calculating a Probability Using the Standard Normal Distribution—Slide 1</vt:lpstr>
      <vt:lpstr>Example 2: Calculating a Probability Using the Standard Normal Distribution—Slide 2</vt:lpstr>
      <vt:lpstr>Example 3: Calculating a Probability Using the Standard Normal Distribution—Slide 1</vt:lpstr>
      <vt:lpstr>Example 3: Calculating a Probability Using the Standard Normal Distribution—Slide 2</vt:lpstr>
      <vt:lpstr>Example 4: Determining the z-Value that corresponds to an Area Under the Standard Normal Distribution—Slide 1</vt:lpstr>
      <vt:lpstr>Example 4: Determining the z-Value that corresponds to an Area Under the Standard Normal Distribution—Slide 2</vt:lpstr>
      <vt:lpstr>Example 4: Determining the z-Value that corresponds to an Area Under the Standard Normal Distribution—Slide 3</vt:lpstr>
      <vt:lpstr>Example 4: Determining the z-Value that corresponds to an Area Under the Standard Normal Distribution—Slide 4</vt:lpstr>
      <vt:lpstr>Example 4: Determining the z-Value that corresponds to an Area Under the Standard Normal Distribution—Slide 5</vt:lpstr>
      <vt:lpstr>Example 4: Determining the z-Value that corresponds to an Area Under the Standard Normal Distribution—Slide 6</vt:lpstr>
      <vt:lpstr>Example 4: Determining the z-Value that corresponds to an Area Under the Standard Normal Distribution—Slide 7</vt:lpstr>
      <vt:lpstr>Example 4: Determining the z-Value that corresponds to an Area Under the Standard Normal Distribution—Slide 8</vt:lpstr>
      <vt:lpstr>Example 4: Determining the z-Value that corresponds to an Area Under the Standard Normal Distribution—Slide 9</vt:lpstr>
      <vt:lpstr>Formula: Standardizing a Normal Random Variable</vt:lpstr>
      <vt:lpstr>Standardizing a Normal Random Variable—Slide 1</vt:lpstr>
      <vt:lpstr>Standardizing a Normal Random Variable—Slide 2</vt:lpstr>
      <vt:lpstr>Standardizing a Normal Random Variable—Slide 3</vt:lpstr>
      <vt:lpstr>Standardizing a Normal Random Variable—Slide 4</vt:lpstr>
      <vt:lpstr>Standardizing a Normal Random Variable—Slide 5</vt:lpstr>
      <vt:lpstr>Example 5: Calculating the Probability of Payroll Processing Time Using the Standard Normal Distribution—Slide 1</vt:lpstr>
      <vt:lpstr>Example 5: Calculating the Probability of Payroll Processing Time Using the Standard Normal Distribution—Slide 2</vt:lpstr>
      <vt:lpstr>Example 5: Calculating the Probability of Payroll Processing Time Using the Standard Normal Distribution—Slide 3</vt:lpstr>
      <vt:lpstr>Example 5: Calculating the Probability of Payroll Processing Time Using the Standard Normal Distribution—Slide 4</vt:lpstr>
      <vt:lpstr>Example 5: Calculating the Probability of Payroll Processing Time Using the Standard Normal Distribution—Slide 5</vt:lpstr>
      <vt:lpstr>Example 6: Calculating the Probability of Payroll Processing Time Using the Standard Normal Distribution—Slide 1</vt:lpstr>
      <vt:lpstr>Example 6: Calculating the Probability of Payroll Processing Time Using the Standard Normal Distribution—Slide 2</vt:lpstr>
      <vt:lpstr>Example 6: Calculating the Probability of Payroll Processing Time Using the Standard Normal Distribution—Slide 3</vt:lpstr>
      <vt:lpstr>Example 6: Calculating the Probability of Payroll Processing Time Using the Standard Normal Distribution—Slide 4</vt:lpstr>
      <vt:lpstr>Example 7: Calculating the Probability of Exceeding a Test Score Using the Standard Normal Distribution—Slide 1</vt:lpstr>
      <vt:lpstr>Example 7: Calculating the Probability of Exceeding a Test Score Using the Standard Normal Distribution—Slide 2</vt:lpstr>
      <vt:lpstr>Example 7: Calculating the Probability of Exceeding a Test Score Using the Standard Normal Distribution—Slide 3</vt:lpstr>
      <vt:lpstr>Example 7: Calculating the Probability of Exceeding a Test Score Using the Standard Normal Distribution—Slide 4</vt:lpstr>
      <vt:lpstr>Example 8: Calculating the Test Score Needed for a Specific Percentile—Slide 1</vt:lpstr>
      <vt:lpstr>Example 8: Calculating the Test Score Needed for a Specific Percentile—Slide 2</vt:lpstr>
      <vt:lpstr>Example 8: Calculating the Test Score Needed for a Specific Percentile—Slide 3</vt:lpstr>
      <vt:lpstr>Example 8: Calculating the Test Score Needed for a Specific Percentile—Slide 4</vt:lpstr>
      <vt:lpstr>Example 8: Calculating the Test Score Needed for a Specific Percentile—Slide 5</vt:lpstr>
      <vt:lpstr>Example 9: Calculating the Probability of Shuttle Flight Duration Using the Standard Normal Distribution—Slide 1</vt:lpstr>
      <vt:lpstr>Example 9: Calculating the Probability of Shuttle Flight Duration Using the Standard Normal Distribution—Slide 2</vt:lpstr>
      <vt:lpstr>Example 9: Calculating the Probability of Shuttle Flight Duration Using the Standard Normal Distribution—Slide 3</vt:lpstr>
      <vt:lpstr>Example 9: Calculating the Probability of Shuttle Flight Duration Using the Standard Normal Distribution—Slide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- 7.4 - The Standard Normal Distribution</dc:title>
  <dc:creator>Hawkes Learning</dc:creator>
  <cp:lastModifiedBy>Allison Conger</cp:lastModifiedBy>
  <cp:revision>236</cp:revision>
  <dcterms:created xsi:type="dcterms:W3CDTF">2013-04-26T14:43:13Z</dcterms:created>
  <dcterms:modified xsi:type="dcterms:W3CDTF">2025-07-18T13:05:25Z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