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99" r:id="rId3"/>
    <p:sldId id="303" r:id="rId4"/>
    <p:sldId id="302" r:id="rId5"/>
    <p:sldId id="309" r:id="rId6"/>
    <p:sldId id="301" r:id="rId7"/>
    <p:sldId id="300" r:id="rId8"/>
    <p:sldId id="305" r:id="rId9"/>
    <p:sldId id="307" r:id="rId10"/>
    <p:sldId id="306" r:id="rId11"/>
    <p:sldId id="257" r:id="rId12"/>
    <p:sldId id="258" r:id="rId13"/>
    <p:sldId id="259" r:id="rId14"/>
    <p:sldId id="264" r:id="rId15"/>
    <p:sldId id="266" r:id="rId16"/>
    <p:sldId id="267" r:id="rId17"/>
    <p:sldId id="269" r:id="rId18"/>
    <p:sldId id="312" r:id="rId19"/>
    <p:sldId id="271" r:id="rId20"/>
    <p:sldId id="272" r:id="rId21"/>
    <p:sldId id="273" r:id="rId22"/>
    <p:sldId id="310" r:id="rId23"/>
    <p:sldId id="308" r:id="rId24"/>
    <p:sldId id="275" r:id="rId25"/>
    <p:sldId id="276" r:id="rId26"/>
    <p:sldId id="311" r:id="rId27"/>
    <p:sldId id="278" r:id="rId28"/>
    <p:sldId id="290" r:id="rId29"/>
    <p:sldId id="292" r:id="rId30"/>
    <p:sldId id="279" r:id="rId31"/>
    <p:sldId id="280" r:id="rId32"/>
    <p:sldId id="281" r:id="rId33"/>
    <p:sldId id="282" r:id="rId34"/>
    <p:sldId id="284" r:id="rId35"/>
  </p:sldIdLst>
  <p:sldSz cx="9144000" cy="6858000" type="screen4x3"/>
  <p:notesSz cx="6858000" cy="9144000"/>
  <p:embeddedFontLst>
    <p:embeddedFont>
      <p:font typeface="Cambria Math" panose="02040503050406030204" pitchFamily="18" charset="0"/>
      <p:regular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46" autoAdjust="0"/>
    <p:restoredTop sz="94673" autoAdjust="0"/>
  </p:normalViewPr>
  <p:slideViewPr>
    <p:cSldViewPr>
      <p:cViewPr varScale="1">
        <p:scale>
          <a:sx n="101" d="100"/>
          <a:sy n="101" d="100"/>
        </p:scale>
        <p:origin x="138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presProps" Target="presProps.xml"/><Relationship Id="rId45"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46" Type="http://schemas.openxmlformats.org/officeDocument/2006/relationships/customXml" Target="../customXml/item3.xml"/><Relationship Id="rId20" Type="http://schemas.openxmlformats.org/officeDocument/2006/relationships/slide" Target="slides/slide19.xml"/><Relationship Id="rId4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E6DA207-A26B-4388-9112-E8BB699F6246}" type="slidenum">
              <a:rPr lang="en-US" smtClean="0"/>
              <a:pPr/>
              <a:t>8</a:t>
            </a:fld>
            <a:endParaRPr lang="en-US"/>
          </a:p>
        </p:txBody>
      </p:sp>
    </p:spTree>
    <p:extLst>
      <p:ext uri="{BB962C8B-B14F-4D97-AF65-F5344CB8AC3E}">
        <p14:creationId xmlns:p14="http://schemas.microsoft.com/office/powerpoint/2010/main" val="700640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40.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2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4" Type="http://schemas.openxmlformats.org/officeDocument/2006/relationships/image" Target="../media/image24.emf"/></Relationships>
</file>

<file path=ppt/slides/_rels/slide26.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7.5</a:t>
            </a:r>
          </a:p>
        </p:txBody>
      </p:sp>
      <p:sp>
        <p:nvSpPr>
          <p:cNvPr id="2" name="Text Placeholder 1"/>
          <p:cNvSpPr>
            <a:spLocks noGrp="1"/>
          </p:cNvSpPr>
          <p:nvPr>
            <p:ph type="body" sz="quarter" idx="10"/>
          </p:nvPr>
        </p:nvSpPr>
        <p:spPr/>
        <p:txBody>
          <a:bodyPr/>
          <a:lstStyle/>
          <a:p>
            <a:pPr algn="ctr"/>
            <a:r>
              <a:t>Approximations to Other Distributions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0398-14A4-485E-B520-1B206A103B5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9</a:t>
            </a:r>
            <a:endParaRPr lang="en-IN" dirty="0"/>
          </a:p>
        </p:txBody>
      </p:sp>
      <p:pic>
        <p:nvPicPr>
          <p:cNvPr id="9" name="Picture 8" descr="A normal distribution with the horizontal axis ranging from 0 to 20 in increments of 5, and a shaded area under the curve between 4.5 and 5.5 to represent the probability that a binomial random variable is equal to 5, using continuity correction for the normal approximation.">
            <a:extLst>
              <a:ext uri="{FF2B5EF4-FFF2-40B4-BE49-F238E27FC236}">
                <a16:creationId xmlns:a16="http://schemas.microsoft.com/office/drawing/2014/main" id="{B3840D19-AF1C-447E-84C3-04921EFA1FDB}"/>
              </a:ext>
            </a:extLst>
          </p:cNvPr>
          <p:cNvPicPr>
            <a:picLocks noChangeAspect="1"/>
          </p:cNvPicPr>
          <p:nvPr/>
        </p:nvPicPr>
        <p:blipFill>
          <a:blip r:embed="rId2"/>
          <a:srcRect b="8807"/>
          <a:stretch>
            <a:fillRect/>
          </a:stretch>
        </p:blipFill>
        <p:spPr>
          <a:xfrm>
            <a:off x="2030560" y="1145241"/>
            <a:ext cx="5082880" cy="2592000"/>
          </a:xfrm>
          <a:prstGeom prst="rect">
            <a:avLst/>
          </a:prstGeom>
        </p:spPr>
      </p:pic>
      <p:sp>
        <p:nvSpPr>
          <p:cNvPr id="4" name="TextBox 3">
            <a:extLst>
              <a:ext uri="{FF2B5EF4-FFF2-40B4-BE49-F238E27FC236}">
                <a16:creationId xmlns:a16="http://schemas.microsoft.com/office/drawing/2014/main" id="{5E0CA64E-4C8B-43C5-09C5-C7C684D1BAA7}"/>
              </a:ext>
            </a:extLst>
          </p:cNvPr>
          <p:cNvSpPr txBox="1"/>
          <p:nvPr/>
        </p:nvSpPr>
        <p:spPr>
          <a:xfrm>
            <a:off x="3886199" y="3699141"/>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3</a:t>
            </a:r>
            <a:endParaRPr lang="en-IN" sz="2800" dirty="0"/>
          </a:p>
        </p:txBody>
      </p:sp>
      <p:sp>
        <p:nvSpPr>
          <p:cNvPr id="6" name="TextBox 5">
            <a:extLst>
              <a:ext uri="{FF2B5EF4-FFF2-40B4-BE49-F238E27FC236}">
                <a16:creationId xmlns:a16="http://schemas.microsoft.com/office/drawing/2014/main" id="{AAF8708F-7D64-507A-2C0E-9A14AEBDE6CD}"/>
              </a:ext>
            </a:extLst>
          </p:cNvPr>
          <p:cNvSpPr txBox="1"/>
          <p:nvPr/>
        </p:nvSpPr>
        <p:spPr>
          <a:xfrm>
            <a:off x="457200" y="4134598"/>
            <a:ext cx="8229600" cy="1938992"/>
          </a:xfrm>
          <a:prstGeom prst="rect">
            <a:avLst/>
          </a:prstGeom>
          <a:noFill/>
        </p:spPr>
        <p:txBody>
          <a:bodyPr wrap="square">
            <a:spAutoFit/>
          </a:bodyPr>
          <a:lstStyle/>
          <a:p>
            <a:r>
              <a:rPr lang="en-US" sz="2400" dirty="0"/>
              <a:t>The continuity correction should be used whenever the normal distribution is used to approximate the binomial distribution. The following examples will illustrate how to approximate the binomial distribution using the normal distribution with continuity correction.</a:t>
            </a:r>
            <a:endParaRPr lang="en-IN" sz="2400" dirty="0"/>
          </a:p>
        </p:txBody>
      </p:sp>
    </p:spTree>
    <p:extLst>
      <p:ext uri="{BB962C8B-B14F-4D97-AF65-F5344CB8AC3E}">
        <p14:creationId xmlns:p14="http://schemas.microsoft.com/office/powerpoint/2010/main" val="885751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Continuity correction</a:t>
            </a:r>
          </a:p>
        </p:txBody>
      </p:sp>
      <p:sp>
        <p:nvSpPr>
          <p:cNvPr id="3" name="Text Placeholder 2"/>
          <p:cNvSpPr>
            <a:spLocks noGrp="1"/>
          </p:cNvSpPr>
          <p:nvPr>
            <p:ph type="body" sz="quarter" idx="10"/>
          </p:nvPr>
        </p:nvSpPr>
        <p:spPr>
          <a:xfrm>
            <a:off x="457200" y="1082078"/>
            <a:ext cx="8229600" cy="2423122"/>
          </a:xfrm>
        </p:spPr>
        <p:txBody>
          <a:bodyPr>
            <a:normAutofit/>
          </a:bodyPr>
          <a:lstStyle/>
          <a:p>
            <a:r>
              <a:rPr sz="2800" b="1" dirty="0"/>
              <a:t>Continuity correction</a:t>
            </a:r>
            <a:r>
              <a:rPr sz="2800" dirty="0"/>
              <a:t> is used when a discrete distribution is approximated using a continuous distribution. To apply continuity correction, subtract or add </a:t>
            </a:r>
            <a:r>
              <a:rPr sz="2800" dirty="0">
                <a:latin typeface="Cambria Math"/>
              </a:rPr>
              <a:t>0.5</a:t>
            </a:r>
            <a:r>
              <a:rPr sz="2800" dirty="0"/>
              <a:t> (depending on the question at hand) to a selected value in order to find the desired probability.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a.	</a:t>
            </a:r>
            <a:r>
              <a:rPr dirty="0"/>
              <a:t>​</a:t>
            </a:r>
            <a:r>
              <a:rPr sz="2800" dirty="0"/>
              <a:t>Assuming</a:t>
            </a:r>
            <a:r>
              <a:rPr lang="en-US" sz="2800" dirty="0"/>
              <a:t> </a:t>
            </a:r>
            <a:r>
              <a:rPr lang="en-US" sz="2800" i="1" dirty="0"/>
              <a:t>n</a:t>
            </a:r>
            <a:r>
              <a:rPr lang="en-US" sz="2800" dirty="0"/>
              <a:t> = 20</a:t>
            </a:r>
            <a:r>
              <a:rPr sz="2800" dirty="0"/>
              <a:t> and</a:t>
            </a:r>
            <a:r>
              <a:rPr lang="en-US" sz="2800" dirty="0"/>
              <a:t> </a:t>
            </a:r>
            <a:r>
              <a:rPr lang="en-US" sz="2800" i="1" dirty="0"/>
              <a:t>p</a:t>
            </a:r>
            <a:r>
              <a:rPr lang="en-US" sz="2800" dirty="0"/>
              <a:t> = 0.5,</a:t>
            </a:r>
            <a:r>
              <a:rPr sz="2800" dirty="0"/>
              <a:t> use the normal distribution to approximate the probability that a binomial random variable is </a:t>
            </a:r>
            <a:r>
              <a:rPr sz="2800" dirty="0">
                <a:latin typeface="Cambria Math"/>
              </a:rPr>
              <a:t>5</a:t>
            </a:r>
            <a:r>
              <a:rPr sz="2800" dirty="0"/>
              <a:t> or less.</a:t>
            </a:r>
          </a:p>
          <a:p>
            <a:pPr marL="538163" indent="-538163">
              <a:defRPr sz="2800"/>
            </a:pPr>
            <a:r>
              <a:rPr lang="en-US" dirty="0"/>
              <a:t>b.	</a:t>
            </a:r>
            <a:r>
              <a:rPr dirty="0"/>
              <a:t>​</a:t>
            </a:r>
            <a:r>
              <a:rPr sz="2800" dirty="0"/>
              <a:t>Find the probability that the same random variable from part </a:t>
            </a:r>
            <a:r>
              <a:rPr sz="2800" b="1" dirty="0"/>
              <a:t>a.</a:t>
            </a:r>
            <a:r>
              <a:rPr sz="2800" dirty="0"/>
              <a:t> is greater than </a:t>
            </a:r>
            <a:r>
              <a:rPr sz="2800" dirty="0">
                <a:latin typeface="Cambria Math"/>
              </a:rPr>
              <a:t>4</a:t>
            </a:r>
            <a:r>
              <a:rPr sz="28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dirty="0"/>
              <a:t>a.	</a:t>
            </a:r>
            <a:r>
              <a:rPr dirty="0"/>
              <a:t>​</a:t>
            </a:r>
            <a:r>
              <a:rPr sz="2800" dirty="0"/>
              <a:t>This implies finding the area of the rectangles for </a:t>
            </a:r>
            <a:r>
              <a:rPr sz="2800" dirty="0">
                <a:latin typeface="Cambria Math"/>
              </a:rPr>
              <a:t>0</a:t>
            </a:r>
            <a:r>
              <a:rPr sz="2800" dirty="0"/>
              <a:t>, </a:t>
            </a:r>
            <a:r>
              <a:rPr sz="2800" dirty="0">
                <a:latin typeface="Cambria Math"/>
              </a:rPr>
              <a:t>1</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and </a:t>
            </a:r>
            <a:r>
              <a:rPr sz="2800" dirty="0">
                <a:latin typeface="Cambria Math"/>
              </a:rPr>
              <a:t>5</a:t>
            </a:r>
            <a:r>
              <a:rPr sz="2800" dirty="0"/>
              <a:t>.</a:t>
            </a:r>
            <a:endParaRPr dirty="0"/>
          </a:p>
        </p:txBody>
      </p:sp>
      <p:pic>
        <p:nvPicPr>
          <p:cNvPr id="6" name="Picture 5" descr="The horizontal axis ranges from 0 to 20 in increments of 1. The distribution appears bell shaped with the highest bar at a value of 10. The bars decrease in size as they move away from 10 in either direction. The bars from 0 to 5 are shaded.">
            <a:extLst>
              <a:ext uri="{FF2B5EF4-FFF2-40B4-BE49-F238E27FC236}">
                <a16:creationId xmlns:a16="http://schemas.microsoft.com/office/drawing/2014/main" id="{A9E8BC2A-5A10-4834-A193-9300C7C08755}"/>
              </a:ext>
            </a:extLst>
          </p:cNvPr>
          <p:cNvPicPr>
            <a:picLocks noChangeAspect="1"/>
          </p:cNvPicPr>
          <p:nvPr/>
        </p:nvPicPr>
        <p:blipFill>
          <a:blip r:embed="rId2"/>
          <a:srcRect b="12057"/>
          <a:stretch>
            <a:fillRect/>
          </a:stretch>
        </p:blipFill>
        <p:spPr>
          <a:xfrm>
            <a:off x="1905000" y="2590800"/>
            <a:ext cx="5334000" cy="2743200"/>
          </a:xfrm>
          <a:prstGeom prst="rect">
            <a:avLst/>
          </a:prstGeom>
        </p:spPr>
      </p:pic>
      <p:sp>
        <p:nvSpPr>
          <p:cNvPr id="4" name="TextBox 3">
            <a:extLst>
              <a:ext uri="{FF2B5EF4-FFF2-40B4-BE49-F238E27FC236}">
                <a16:creationId xmlns:a16="http://schemas.microsoft.com/office/drawing/2014/main" id="{DC2CF048-D52D-1EDE-7A65-14C167400391}"/>
              </a:ext>
            </a:extLst>
          </p:cNvPr>
          <p:cNvSpPr txBox="1"/>
          <p:nvPr/>
        </p:nvSpPr>
        <p:spPr>
          <a:xfrm>
            <a:off x="3886200" y="5432456"/>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4</a:t>
            </a:r>
            <a:endParaRPr lang="en-IN"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dirty="0"/>
          </a:p>
        </p:txBody>
      </p:sp>
      <p:sp>
        <p:nvSpPr>
          <p:cNvPr id="3" name="Text Placeholder 2"/>
          <p:cNvSpPr>
            <a:spLocks noGrp="1"/>
          </p:cNvSpPr>
          <p:nvPr>
            <p:ph type="body" sz="quarter" idx="10"/>
          </p:nvPr>
        </p:nvSpPr>
        <p:spPr/>
        <p:txBody>
          <a:bodyPr>
            <a:noAutofit/>
          </a:bodyPr>
          <a:lstStyle/>
          <a:p>
            <a:pPr>
              <a:defRPr sz="2800"/>
            </a:pPr>
            <a:r>
              <a:rPr lang="en-IN" sz="2400" dirty="0"/>
              <a:t>​Instead of using the normal approximation </a:t>
            </a:r>
            <a:r>
              <a:rPr lang="en-IN" sz="2400" i="1" dirty="0"/>
              <a:t>P</a:t>
            </a:r>
            <a:r>
              <a:rPr lang="en-IN" sz="2400" dirty="0"/>
              <a:t> (</a:t>
            </a:r>
            <a:r>
              <a:rPr lang="en-IN" sz="2400" i="1" dirty="0"/>
              <a:t>Y</a:t>
            </a:r>
            <a:r>
              <a:rPr lang="en-IN" sz="2400" dirty="0"/>
              <a:t> ≤ 5), use the continuity correction </a:t>
            </a:r>
            <a:r>
              <a:rPr lang="en-IN" sz="2400" i="1" dirty="0"/>
              <a:t>P</a:t>
            </a:r>
            <a:r>
              <a:rPr lang="en-IN" sz="2400" dirty="0"/>
              <a:t> (</a:t>
            </a:r>
            <a:r>
              <a:rPr lang="en-IN" sz="2400" i="1" dirty="0"/>
              <a:t>Y</a:t>
            </a:r>
            <a:r>
              <a:rPr lang="en-IN" sz="2400" dirty="0"/>
              <a:t> ≤ 5.5) in order to accumulate all of the probabilities under the normal curve that correspond to the region associated with the point </a:t>
            </a:r>
            <a:r>
              <a:rPr lang="en-IN" sz="2400" dirty="0">
                <a:latin typeface="Cambria Math"/>
              </a:rPr>
              <a:t>5</a:t>
            </a:r>
            <a:r>
              <a:rPr lang="en-IN" sz="2400" dirty="0"/>
              <a:t>.</a:t>
            </a:r>
            <a:endParaRPr sz="2400" dirty="0"/>
          </a:p>
        </p:txBody>
      </p:sp>
      <p:pic>
        <p:nvPicPr>
          <p:cNvPr id="6" name="Picture 5" descr="mu equals E of X equals n times p equals open parentheses 20 close parentheses times open parentheses 0.5 close parentheses equals 10.&#10;sigma equals square root of open parenthesis n times p times open parentheses 1 minus p close parentheses close parenthesis equals square root of open parenthesis open parentheses 20 close parentheses times open parentheses 0.5 close parentheses times open parentheses 1 minus 0.5 close parentheses equals square root of 5 approximately equal to 2.2361.">
            <a:extLst>
              <a:ext uri="{FF2B5EF4-FFF2-40B4-BE49-F238E27FC236}">
                <a16:creationId xmlns:a16="http://schemas.microsoft.com/office/drawing/2014/main" id="{735D5217-A143-459D-2FAB-90EA0C73202F}"/>
              </a:ext>
            </a:extLst>
          </p:cNvPr>
          <p:cNvPicPr>
            <a:picLocks noChangeAspect="1"/>
          </p:cNvPicPr>
          <p:nvPr/>
        </p:nvPicPr>
        <p:blipFill>
          <a:blip r:embed="rId2"/>
          <a:stretch>
            <a:fillRect/>
          </a:stretch>
        </p:blipFill>
        <p:spPr>
          <a:xfrm>
            <a:off x="1447800" y="2600577"/>
            <a:ext cx="6480000" cy="1057023"/>
          </a:xfrm>
          <a:prstGeom prst="rect">
            <a:avLst/>
          </a:prstGeom>
        </p:spPr>
      </p:pic>
      <p:sp>
        <p:nvSpPr>
          <p:cNvPr id="5" name="TextBox 4">
            <a:extLst>
              <a:ext uri="{FF2B5EF4-FFF2-40B4-BE49-F238E27FC236}">
                <a16:creationId xmlns:a16="http://schemas.microsoft.com/office/drawing/2014/main" id="{06650220-3C60-147E-1973-46C7C1039872}"/>
              </a:ext>
            </a:extLst>
          </p:cNvPr>
          <p:cNvSpPr txBox="1"/>
          <p:nvPr/>
        </p:nvSpPr>
        <p:spPr>
          <a:xfrm>
            <a:off x="457200" y="3664803"/>
            <a:ext cx="8229600" cy="830997"/>
          </a:xfrm>
          <a:prstGeom prst="rect">
            <a:avLst/>
          </a:prstGeom>
          <a:noFill/>
        </p:spPr>
        <p:txBody>
          <a:bodyPr wrap="square">
            <a:spAutoFit/>
          </a:bodyPr>
          <a:lstStyle/>
          <a:p>
            <a:r>
              <a:rPr kumimoji="0" lang="ar-AE" sz="24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IN" sz="2400" b="0" i="0" u="none" strike="noStrike" kern="1200" cap="none" spc="0" normalizeH="0" baseline="0" noProof="0" dirty="0">
                <a:ln>
                  <a:noFill/>
                </a:ln>
                <a:solidFill>
                  <a:srgbClr val="366092"/>
                </a:solidFill>
                <a:effectLst/>
                <a:uLnTx/>
                <a:uFillTx/>
                <a:latin typeface="Calibri"/>
                <a:ea typeface="+mn-ea"/>
                <a:cs typeface="+mn-cs"/>
              </a:rPr>
              <a:t>Using the normal distribution, </a:t>
            </a:r>
            <a:r>
              <a:rPr kumimoji="0" lang="en-IN" sz="2400" b="0" i="1" u="none" strike="noStrike" kern="1200" cap="none" spc="0" normalizeH="0" baseline="0" noProof="0" dirty="0">
                <a:ln>
                  <a:noFill/>
                </a:ln>
                <a:solidFill>
                  <a:srgbClr val="366092"/>
                </a:solidFill>
                <a:effectLst/>
                <a:uLnTx/>
                <a:uFillTx/>
                <a:latin typeface="Calibri"/>
                <a:ea typeface="+mn-ea"/>
                <a:cs typeface="+mn-cs"/>
              </a:rPr>
              <a:t>Y</a:t>
            </a:r>
            <a:r>
              <a:rPr kumimoji="0" lang="en-IN" sz="2400" b="0" i="0" u="none" strike="noStrike" kern="1200" cap="none" spc="0" normalizeH="0" baseline="0" noProof="0" dirty="0">
                <a:ln>
                  <a:noFill/>
                </a:ln>
                <a:solidFill>
                  <a:srgbClr val="366092"/>
                </a:solidFill>
                <a:effectLst/>
                <a:uLnTx/>
                <a:uFillTx/>
                <a:latin typeface="Calibri"/>
                <a:ea typeface="+mn-ea"/>
                <a:cs typeface="+mn-cs"/>
              </a:rPr>
              <a:t>, to approximate the binomial using continuity correction,</a:t>
            </a:r>
            <a:endParaRPr lang="en-IN" dirty="0"/>
          </a:p>
        </p:txBody>
      </p:sp>
      <p:pic>
        <p:nvPicPr>
          <p:cNvPr id="9" name="Picture 8" descr="P of open parentheses capital Y less than or equal to 5.5 close parentheses equals P of open parentheses z less than or equal to numerator 5.5 minus 10 whole divided by denominator 2.2361 close parentheses, which is approximately equal to P of open parentheses z less than or equal to negative 2.01 close parentheses, equals 0.0222.">
            <a:extLst>
              <a:ext uri="{FF2B5EF4-FFF2-40B4-BE49-F238E27FC236}">
                <a16:creationId xmlns:a16="http://schemas.microsoft.com/office/drawing/2014/main" id="{2525D68B-196A-7116-C679-222F07285415}"/>
              </a:ext>
            </a:extLst>
          </p:cNvPr>
          <p:cNvPicPr>
            <a:picLocks noChangeAspect="1"/>
          </p:cNvPicPr>
          <p:nvPr/>
        </p:nvPicPr>
        <p:blipFill>
          <a:blip r:embed="rId3"/>
          <a:stretch>
            <a:fillRect/>
          </a:stretch>
        </p:blipFill>
        <p:spPr>
          <a:xfrm>
            <a:off x="2902993" y="4313015"/>
            <a:ext cx="3338012" cy="1656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dirty="0"/>
          </a:p>
        </p:txBody>
      </p:sp>
      <p:pic>
        <p:nvPicPr>
          <p:cNvPr id="6" name="Picture 5" descr="A normal distribution with the horizontal axis ranging from 0 to 20 in increments of 5. The area to the left of 5.5 is shaded and labeled 0.0222.">
            <a:extLst>
              <a:ext uri="{FF2B5EF4-FFF2-40B4-BE49-F238E27FC236}">
                <a16:creationId xmlns:a16="http://schemas.microsoft.com/office/drawing/2014/main" id="{A4186704-6D13-46FE-9FD7-8D87B1E87623}"/>
              </a:ext>
            </a:extLst>
          </p:cNvPr>
          <p:cNvPicPr>
            <a:picLocks noChangeAspect="1"/>
          </p:cNvPicPr>
          <p:nvPr/>
        </p:nvPicPr>
        <p:blipFill>
          <a:blip r:embed="rId2"/>
          <a:srcRect b="10417"/>
          <a:stretch>
            <a:fillRect/>
          </a:stretch>
        </p:blipFill>
        <p:spPr>
          <a:xfrm>
            <a:off x="1475381" y="1132273"/>
            <a:ext cx="6193238" cy="3276600"/>
          </a:xfrm>
          <a:prstGeom prst="rect">
            <a:avLst/>
          </a:prstGeom>
        </p:spPr>
      </p:pic>
      <p:sp>
        <p:nvSpPr>
          <p:cNvPr id="4" name="TextBox 3">
            <a:extLst>
              <a:ext uri="{FF2B5EF4-FFF2-40B4-BE49-F238E27FC236}">
                <a16:creationId xmlns:a16="http://schemas.microsoft.com/office/drawing/2014/main" id="{DF220A19-3054-20D3-1D7C-01660F1BA283}"/>
              </a:ext>
            </a:extLst>
          </p:cNvPr>
          <p:cNvSpPr txBox="1"/>
          <p:nvPr/>
        </p:nvSpPr>
        <p:spPr>
          <a:xfrm>
            <a:off x="3886200" y="4511859"/>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5</a:t>
            </a:r>
            <a:endParaRPr lang="en-IN" sz="2800" dirty="0"/>
          </a:p>
        </p:txBody>
      </p:sp>
      <p:sp>
        <p:nvSpPr>
          <p:cNvPr id="7" name="TextBox 6">
            <a:extLst>
              <a:ext uri="{FF2B5EF4-FFF2-40B4-BE49-F238E27FC236}">
                <a16:creationId xmlns:a16="http://schemas.microsoft.com/office/drawing/2014/main" id="{A8247DE6-4B20-7CAF-94BD-E2450328F729}"/>
              </a:ext>
            </a:extLst>
          </p:cNvPr>
          <p:cNvSpPr txBox="1"/>
          <p:nvPr/>
        </p:nvSpPr>
        <p:spPr>
          <a:xfrm>
            <a:off x="457200" y="5073179"/>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probability that the random variable is 5 or less is 0.0222.</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 —</a:t>
            </a:r>
            <a:r>
              <a:rPr lang="en-US" dirty="0"/>
              <a:t>Slide 5</a:t>
            </a:r>
            <a:endParaRPr dirty="0"/>
          </a:p>
        </p:txBody>
      </p:sp>
      <p:sp>
        <p:nvSpPr>
          <p:cNvPr id="3" name="Text Placeholder 2"/>
          <p:cNvSpPr>
            <a:spLocks noGrp="1"/>
          </p:cNvSpPr>
          <p:nvPr>
            <p:ph type="body" sz="quarter" idx="10"/>
          </p:nvPr>
        </p:nvSpPr>
        <p:spPr/>
        <p:txBody>
          <a:bodyPr/>
          <a:lstStyle/>
          <a:p>
            <a:pPr>
              <a:defRPr sz="2800"/>
            </a:pPr>
            <a:r>
              <a:rPr lang="en-US" dirty="0"/>
              <a:t>b.</a:t>
            </a:r>
            <a:r>
              <a:rPr dirty="0"/>
              <a:t>​</a:t>
            </a:r>
          </a:p>
        </p:txBody>
      </p:sp>
      <p:pic>
        <p:nvPicPr>
          <p:cNvPr id="6" name="Picture 5" descr="The horizontal axis ranges from 0 to 20 in increments of 1. The distribution appears bell shaped with the highest bar at a value of 10. The bars decrease in size as they move away from 10 in either direction. The bars from 5 to 20 are shaded.">
            <a:extLst>
              <a:ext uri="{FF2B5EF4-FFF2-40B4-BE49-F238E27FC236}">
                <a16:creationId xmlns:a16="http://schemas.microsoft.com/office/drawing/2014/main" id="{FAB696E3-96EF-448B-BC8B-3ADE7133E6ED}"/>
              </a:ext>
            </a:extLst>
          </p:cNvPr>
          <p:cNvPicPr>
            <a:picLocks noChangeAspect="1"/>
          </p:cNvPicPr>
          <p:nvPr/>
        </p:nvPicPr>
        <p:blipFill>
          <a:blip r:embed="rId2"/>
          <a:srcRect b="12553"/>
          <a:stretch>
            <a:fillRect/>
          </a:stretch>
        </p:blipFill>
        <p:spPr>
          <a:xfrm>
            <a:off x="1435460" y="1318950"/>
            <a:ext cx="6273080" cy="3131829"/>
          </a:xfrm>
          <a:prstGeom prst="rect">
            <a:avLst/>
          </a:prstGeom>
        </p:spPr>
      </p:pic>
      <p:sp>
        <p:nvSpPr>
          <p:cNvPr id="4" name="TextBox 3">
            <a:extLst>
              <a:ext uri="{FF2B5EF4-FFF2-40B4-BE49-F238E27FC236}">
                <a16:creationId xmlns:a16="http://schemas.microsoft.com/office/drawing/2014/main" id="{41AC7610-A8AB-4727-9216-EBFF429F14D9}"/>
              </a:ext>
            </a:extLst>
          </p:cNvPr>
          <p:cNvSpPr txBox="1"/>
          <p:nvPr/>
        </p:nvSpPr>
        <p:spPr>
          <a:xfrm>
            <a:off x="3886200" y="4572000"/>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6</a:t>
            </a:r>
            <a:endParaRPr lang="en-IN"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dirty="0"/>
          </a:p>
        </p:txBody>
      </p:sp>
      <p:sp>
        <p:nvSpPr>
          <p:cNvPr id="3" name="Text Placeholder 2"/>
          <p:cNvSpPr>
            <a:spLocks noGrp="1"/>
          </p:cNvSpPr>
          <p:nvPr>
            <p:ph type="body" sz="quarter" idx="10"/>
          </p:nvPr>
        </p:nvSpPr>
        <p:spPr/>
        <p:txBody>
          <a:bodyPr>
            <a:normAutofit/>
          </a:bodyPr>
          <a:lstStyle/>
          <a:p>
            <a:pPr>
              <a:defRPr sz="2800"/>
            </a:pPr>
            <a:r>
              <a:rPr lang="en-IN" dirty="0"/>
              <a:t>​</a:t>
            </a:r>
            <a:r>
              <a:rPr lang="en-IN" sz="2800" dirty="0"/>
              <a:t>We are interested in the probability that a binomial random variable, </a:t>
            </a:r>
            <a:r>
              <a:rPr lang="en-IN" sz="2800" i="1" dirty="0"/>
              <a:t>X</a:t>
            </a:r>
            <a:r>
              <a:rPr lang="en-IN" sz="2800" dirty="0"/>
              <a:t>, is greater than </a:t>
            </a:r>
            <a:r>
              <a:rPr lang="en-IN" sz="2800" dirty="0">
                <a:latin typeface="Cambria Math"/>
              </a:rPr>
              <a:t>4</a:t>
            </a:r>
            <a:r>
              <a:rPr lang="en-IN" sz="2800" dirty="0"/>
              <a:t>. Since this is a discrete distribution, the probability that </a:t>
            </a:r>
            <a:r>
              <a:rPr lang="en-IN" i="1" dirty="0"/>
              <a:t>X</a:t>
            </a:r>
            <a:r>
              <a:rPr lang="en-IN" sz="2800" dirty="0"/>
              <a:t> is greater than </a:t>
            </a:r>
            <a:r>
              <a:rPr lang="en-IN" sz="2800" dirty="0">
                <a:latin typeface="Cambria Math"/>
              </a:rPr>
              <a:t>4</a:t>
            </a:r>
            <a:r>
              <a:rPr lang="en-IN" sz="2800" dirty="0"/>
              <a:t> is equal to the probability that </a:t>
            </a:r>
            <a:r>
              <a:rPr lang="en-IN" i="1" dirty="0"/>
              <a:t>X</a:t>
            </a:r>
            <a:r>
              <a:rPr lang="en-IN" sz="2800" dirty="0"/>
              <a:t> is greater than or equal to </a:t>
            </a:r>
            <a:r>
              <a:rPr lang="en-IN" sz="2800" dirty="0">
                <a:latin typeface="Cambria Math"/>
              </a:rPr>
              <a:t>5</a:t>
            </a:r>
            <a:r>
              <a:rPr lang="en-IN" sz="2800" dirty="0"/>
              <a:t>. Thus, when using the normal approximation, we need to apply continuity correction and consider the probability that the normal random variable is greater than or equal to </a:t>
            </a:r>
            <a:r>
              <a:rPr lang="en-IN" sz="2800" dirty="0">
                <a:latin typeface="Cambria Math"/>
              </a:rPr>
              <a:t>4.5</a:t>
            </a:r>
            <a:r>
              <a:rPr lang="en-IN" sz="2800" dirty="0"/>
              <a:t>.</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6A346-EC37-BC50-C776-45D780E4FC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C8F3DF-0156-7664-7BB6-A56889E6600B}"/>
              </a:ext>
            </a:extLst>
          </p:cNvPr>
          <p:cNvSpPr>
            <a:spLocks noGrp="1"/>
          </p:cNvSpPr>
          <p:nvPr>
            <p:ph type="title"/>
          </p:nvPr>
        </p:nvSpPr>
        <p:spPr/>
        <p:txBody>
          <a:bodyPr>
            <a:normAutofit/>
          </a:bodyPr>
          <a:lstStyle/>
          <a:p>
            <a:pPr>
              <a:defRPr sz="3200"/>
            </a:pPr>
            <a:r>
              <a:rPr dirty="0"/>
              <a:t> </a:t>
            </a:r>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7</a:t>
            </a:r>
            <a:endParaRPr dirty="0"/>
          </a:p>
        </p:txBody>
      </p:sp>
      <p:sp>
        <p:nvSpPr>
          <p:cNvPr id="3" name="Text Placeholder 2">
            <a:extLst>
              <a:ext uri="{FF2B5EF4-FFF2-40B4-BE49-F238E27FC236}">
                <a16:creationId xmlns:a16="http://schemas.microsoft.com/office/drawing/2014/main" id="{865D60C4-6BE9-95C8-569D-3FE063FF8192}"/>
              </a:ext>
            </a:extLst>
          </p:cNvPr>
          <p:cNvSpPr>
            <a:spLocks noGrp="1"/>
          </p:cNvSpPr>
          <p:nvPr>
            <p:ph type="body" sz="quarter" idx="10"/>
          </p:nvPr>
        </p:nvSpPr>
        <p:spPr/>
        <p:txBody>
          <a:bodyPr>
            <a:normAutofit/>
          </a:bodyPr>
          <a:lstStyle/>
          <a:p>
            <a:pPr>
              <a:defRPr sz="2800"/>
            </a:pPr>
            <a:r>
              <a:rPr lang="en-IN" dirty="0"/>
              <a:t>​​</a:t>
            </a:r>
            <a:r>
              <a:rPr lang="en-IN" sz="2800" dirty="0"/>
              <a:t>Using the normal distribution, </a:t>
            </a:r>
            <a:r>
              <a:rPr lang="en-IN" sz="2800" i="1" dirty="0"/>
              <a:t>Y</a:t>
            </a:r>
            <a:r>
              <a:rPr lang="en-IN" sz="2800" dirty="0"/>
              <a:t>, with a mean of </a:t>
            </a:r>
            <a:r>
              <a:rPr lang="en-IN" sz="2800" dirty="0">
                <a:latin typeface="Cambria Math"/>
              </a:rPr>
              <a:t>10</a:t>
            </a:r>
            <a:r>
              <a:rPr lang="en-IN" sz="2800" dirty="0"/>
              <a:t> and a standard deviation of </a:t>
            </a:r>
            <a:r>
              <a:rPr lang="en-IN" sz="2800" dirty="0">
                <a:latin typeface="Cambria Math"/>
              </a:rPr>
              <a:t>2.2361</a:t>
            </a:r>
            <a:r>
              <a:rPr lang="en-IN" sz="2800" dirty="0"/>
              <a:t> to approximate the binomial using continuity correction,</a:t>
            </a:r>
            <a:endParaRPr dirty="0"/>
          </a:p>
        </p:txBody>
      </p:sp>
      <p:pic>
        <p:nvPicPr>
          <p:cNvPr id="5" name="Picture 4" descr="P of open parentheses capital Y greater than or equal to 4.5 close parentheses equals P of open parentheses z greater than or equal to numerator 4.5 minus 10 whole divided by denominator 2.2361 close parentheses, which is approximately equal to P of open parentheses z greater than or equal to negative 2.46 close parentheses, which equals 1 minus P of open parentheses z less than negative 2.46 close parentheses, which equals 1 minus 0.0069, equals 0.9931.">
            <a:extLst>
              <a:ext uri="{FF2B5EF4-FFF2-40B4-BE49-F238E27FC236}">
                <a16:creationId xmlns:a16="http://schemas.microsoft.com/office/drawing/2014/main" id="{64CE6B85-DFBB-398F-1315-CDF591C35408}"/>
              </a:ext>
            </a:extLst>
          </p:cNvPr>
          <p:cNvPicPr>
            <a:picLocks noChangeAspect="1"/>
          </p:cNvPicPr>
          <p:nvPr/>
        </p:nvPicPr>
        <p:blipFill>
          <a:blip r:embed="rId2"/>
          <a:stretch>
            <a:fillRect/>
          </a:stretch>
        </p:blipFill>
        <p:spPr>
          <a:xfrm>
            <a:off x="2835960" y="2590800"/>
            <a:ext cx="3472080" cy="2664000"/>
          </a:xfrm>
          <a:prstGeom prst="rect">
            <a:avLst/>
          </a:prstGeom>
        </p:spPr>
      </p:pic>
    </p:spTree>
    <p:extLst>
      <p:ext uri="{BB962C8B-B14F-4D97-AF65-F5344CB8AC3E}">
        <p14:creationId xmlns:p14="http://schemas.microsoft.com/office/powerpoint/2010/main" val="27420043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 </a:t>
            </a:r>
            <a:r>
              <a:rPr lang="en-US" dirty="0"/>
              <a:t>Example 1: Using a Normal Distribution to Approximate a Binomial Probability</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8</a:t>
            </a:r>
            <a:endParaRPr dirty="0"/>
          </a:p>
        </p:txBody>
      </p:sp>
      <p:pic>
        <p:nvPicPr>
          <p:cNvPr id="6" name="Picture 5" descr="A normal distribution with the horizontal axis ranging from 0 to 20 in increments of 5. The area to the right of 4.5 is shaded and labeled 0.9931.">
            <a:extLst>
              <a:ext uri="{FF2B5EF4-FFF2-40B4-BE49-F238E27FC236}">
                <a16:creationId xmlns:a16="http://schemas.microsoft.com/office/drawing/2014/main" id="{DE6A81E2-5747-4EF3-8E55-64E10BCDCFCC}"/>
              </a:ext>
            </a:extLst>
          </p:cNvPr>
          <p:cNvPicPr>
            <a:picLocks noChangeAspect="1"/>
          </p:cNvPicPr>
          <p:nvPr/>
        </p:nvPicPr>
        <p:blipFill>
          <a:blip r:embed="rId2"/>
          <a:srcRect b="11079"/>
          <a:stretch>
            <a:fillRect/>
          </a:stretch>
        </p:blipFill>
        <p:spPr>
          <a:xfrm>
            <a:off x="1899864" y="1103471"/>
            <a:ext cx="5344271" cy="2846230"/>
          </a:xfrm>
          <a:prstGeom prst="rect">
            <a:avLst/>
          </a:prstGeom>
        </p:spPr>
      </p:pic>
      <p:sp>
        <p:nvSpPr>
          <p:cNvPr id="4" name="TextBox 3">
            <a:extLst>
              <a:ext uri="{FF2B5EF4-FFF2-40B4-BE49-F238E27FC236}">
                <a16:creationId xmlns:a16="http://schemas.microsoft.com/office/drawing/2014/main" id="{59BC5A00-766E-1DBF-CEAE-5ECAC655DE1E}"/>
              </a:ext>
            </a:extLst>
          </p:cNvPr>
          <p:cNvSpPr txBox="1"/>
          <p:nvPr/>
        </p:nvSpPr>
        <p:spPr>
          <a:xfrm>
            <a:off x="3886199" y="4055587"/>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7</a:t>
            </a:r>
            <a:endParaRPr lang="en-IN" sz="2800" dirty="0"/>
          </a:p>
        </p:txBody>
      </p:sp>
      <p:sp>
        <p:nvSpPr>
          <p:cNvPr id="9" name="TextBox 8">
            <a:extLst>
              <a:ext uri="{FF2B5EF4-FFF2-40B4-BE49-F238E27FC236}">
                <a16:creationId xmlns:a16="http://schemas.microsoft.com/office/drawing/2014/main" id="{615C4EC4-DB11-585C-7E96-076E6366FB64}"/>
              </a:ext>
            </a:extLst>
          </p:cNvPr>
          <p:cNvSpPr txBox="1"/>
          <p:nvPr/>
        </p:nvSpPr>
        <p:spPr>
          <a:xfrm>
            <a:off x="457199" y="48006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probability that the random variable is greater than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800" b="0" i="0" u="none" strike="noStrike" kern="1200" cap="none" spc="0" normalizeH="0" baseline="0" noProof="0" dirty="0">
                <a:ln>
                  <a:noFill/>
                </a:ln>
                <a:solidFill>
                  <a:srgbClr val="366092"/>
                </a:solidFill>
                <a:effectLst/>
                <a:uLnTx/>
                <a:uFillTx/>
                <a:latin typeface="Calibri"/>
                <a:ea typeface="+mn-ea"/>
                <a:cs typeface="+mn-cs"/>
              </a:rPr>
              <a:t>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0.9931</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C6BB7F-BDA6-46B3-BAAC-2139B823BBE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Text Placeholder 2">
            <a:extLst>
              <a:ext uri="{FF2B5EF4-FFF2-40B4-BE49-F238E27FC236}">
                <a16:creationId xmlns:a16="http://schemas.microsoft.com/office/drawing/2014/main" id="{D2FA1DD5-39B4-42BA-A98E-03C4109E17C1}"/>
              </a:ext>
            </a:extLst>
          </p:cNvPr>
          <p:cNvSpPr>
            <a:spLocks noGrp="1"/>
          </p:cNvSpPr>
          <p:nvPr>
            <p:ph type="body" sz="quarter" idx="10"/>
          </p:nvPr>
        </p:nvSpPr>
        <p:spPr/>
        <p:txBody>
          <a:bodyPr/>
          <a:lstStyle/>
          <a:p>
            <a:r>
              <a:rPr lang="en-US" dirty="0"/>
              <a:t>Calculating binomial probabilities can be quite time consuming if </a:t>
            </a:r>
            <a:r>
              <a:rPr lang="en-US" i="1" dirty="0"/>
              <a:t>n</a:t>
            </a:r>
            <a:r>
              <a:rPr lang="en-US" dirty="0"/>
              <a:t> is large. For example, suppose that you intend to sample 2000 subjects for a marketing research survey. If 50 percent of the population believes your product is superior to the competition's, what is the probability of obtaining 600 or fewer subjects who believe your company's product is superior?</a:t>
            </a:r>
            <a:endParaRPr lang="en-IN" dirty="0"/>
          </a:p>
        </p:txBody>
      </p:sp>
      <p:pic>
        <p:nvPicPr>
          <p:cNvPr id="5" name="Picture 4" descr="P of open parentheses capital X less than or equal to 600 close parentheses equals P of open parentheses capital X equals 0 close parentheses plus P of open parentheses capital X equals 1 close parentheses plus P of open parentheses capital X equals 2 close parentheses plus so on plus P of open parentheses capital X equals 599 close parentheses plus P of open parentheses capital X equals 600 close parentheses.">
            <a:extLst>
              <a:ext uri="{FF2B5EF4-FFF2-40B4-BE49-F238E27FC236}">
                <a16:creationId xmlns:a16="http://schemas.microsoft.com/office/drawing/2014/main" id="{E5C83CD3-2B30-7410-2E9A-113729646234}"/>
              </a:ext>
            </a:extLst>
          </p:cNvPr>
          <p:cNvPicPr>
            <a:picLocks noChangeAspect="1"/>
          </p:cNvPicPr>
          <p:nvPr/>
        </p:nvPicPr>
        <p:blipFill>
          <a:blip r:embed="rId2"/>
          <a:stretch>
            <a:fillRect/>
          </a:stretch>
        </p:blipFill>
        <p:spPr>
          <a:xfrm>
            <a:off x="457200" y="4876800"/>
            <a:ext cx="8227094" cy="396000"/>
          </a:xfrm>
          <a:prstGeom prst="rect">
            <a:avLst/>
          </a:prstGeom>
        </p:spPr>
      </p:pic>
    </p:spTree>
    <p:extLst>
      <p:ext uri="{BB962C8B-B14F-4D97-AF65-F5344CB8AC3E}">
        <p14:creationId xmlns:p14="http://schemas.microsoft.com/office/powerpoint/2010/main" val="640050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600" dirty="0"/>
              <a:t>Example 2</a:t>
            </a:r>
            <a:r>
              <a:rPr sz="2600" dirty="0"/>
              <a:t>: Using a Normal Distribution to Approximate a Binomial Probability about Campaign Awareness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1</a:t>
            </a:r>
            <a:endParaRPr sz="2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sz="2800" dirty="0"/>
                  <a:t>An advertising agency hired on behalf of Tech's development office conducted an ad campaign aimed at making alumni aware of their new capital campaign. Upon completion of the new campaign, the agency claimed that </a:t>
                </a:r>
                <a14:m>
                  <m:oMath xmlns:m="http://schemas.openxmlformats.org/officeDocument/2006/math">
                    <m:r>
                      <a:rPr>
                        <a:latin typeface="Cambria Math" panose="02040503050406030204" pitchFamily="18" charset="0"/>
                      </a:rPr>
                      <m:t>20%</m:t>
                    </m:r>
                  </m:oMath>
                </a14:m>
                <a:r>
                  <a:rPr sz="2800" dirty="0"/>
                  <a:t> of alumni in the state of Virginia were aware of the new campaign. To validate the claim of the agency, the development office surveyed </a:t>
                </a:r>
                <a:r>
                  <a:rPr sz="2800" dirty="0">
                    <a:latin typeface="Cambria Math"/>
                  </a:rPr>
                  <a:t>1000</a:t>
                </a:r>
                <a:r>
                  <a:rPr sz="2800" dirty="0"/>
                  <a:t> alumni in the state and found that </a:t>
                </a:r>
                <a:r>
                  <a:rPr sz="2800" dirty="0">
                    <a:latin typeface="Cambria Math"/>
                  </a:rPr>
                  <a:t>150</a:t>
                </a:r>
                <a:r>
                  <a:rPr sz="2800" dirty="0"/>
                  <a:t> were aware of the campaign. Assuming that the ad agency's claim is true, what is the probability that no more than </a:t>
                </a:r>
                <a:r>
                  <a:rPr sz="2800" dirty="0">
                    <a:latin typeface="Cambria Math"/>
                  </a:rPr>
                  <a:t>150</a:t>
                </a:r>
                <a:r>
                  <a:rPr sz="2800" dirty="0"/>
                  <a:t> of the alumni in the random sample were aware of the new campaign?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963"/>
                </a:stretch>
              </a:blipFill>
            </p:spPr>
            <p:txBody>
              <a:bodyPr/>
              <a:lstStyle/>
              <a:p>
                <a:r>
                  <a:rPr lang="en-US">
                    <a:noFill/>
                  </a:rPr>
                  <a:t> </a:t>
                </a:r>
              </a:p>
            </p:txBody>
          </p:sp>
        </mc:Fallback>
      </mc:AlternateContent>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Example 2</a:t>
            </a:r>
            <a:r>
              <a:rPr sz="2600" dirty="0"/>
              <a:t>: Using a Normal Distribution to Approximate a Binomial Probability about Campaign Awareness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2</a:t>
            </a:r>
            <a:endParaRPr sz="2600" dirty="0"/>
          </a:p>
        </p:txBody>
      </p:sp>
      <p:sp>
        <p:nvSpPr>
          <p:cNvPr id="3" name="Text Placeholder 2"/>
          <p:cNvSpPr>
            <a:spLocks noGrp="1"/>
          </p:cNvSpPr>
          <p:nvPr>
            <p:ph type="body" sz="quarter" idx="10"/>
          </p:nvPr>
        </p:nvSpPr>
        <p:spPr/>
        <p:txBody>
          <a:bodyPr>
            <a:normAutofit/>
          </a:bodyPr>
          <a:lstStyle/>
          <a:p>
            <a:r>
              <a:rPr sz="2400" b="1" dirty="0"/>
              <a:t>Solution</a:t>
            </a:r>
            <a:r>
              <a:rPr lang="en-US" sz="2400" b="1" dirty="0"/>
              <a:t> :</a:t>
            </a:r>
            <a:endParaRPr sz="2400" b="1" dirty="0"/>
          </a:p>
          <a:p>
            <a:pPr>
              <a:defRPr sz="2800"/>
            </a:pPr>
            <a:r>
              <a:rPr sz="2400" dirty="0"/>
              <a:t>Let</a:t>
            </a:r>
            <a:r>
              <a:rPr lang="en-US" sz="2400" dirty="0"/>
              <a:t> </a:t>
            </a:r>
            <a:r>
              <a:rPr lang="en-US" sz="2400" i="1" dirty="0"/>
              <a:t>X</a:t>
            </a:r>
            <a:r>
              <a:rPr lang="en-US" sz="2400" dirty="0"/>
              <a:t> =</a:t>
            </a:r>
            <a:r>
              <a:rPr sz="2400" dirty="0"/>
              <a:t> the number of alumni that were aware of the campaign.</a:t>
            </a:r>
          </a:p>
          <a:p>
            <a:r>
              <a:rPr lang="en-US" sz="2400" i="1" dirty="0"/>
              <a:t>X</a:t>
            </a:r>
            <a:r>
              <a:rPr sz="2400" dirty="0"/>
              <a:t> is a binomial random variable with</a:t>
            </a:r>
            <a:r>
              <a:rPr lang="en-US" sz="2400" dirty="0"/>
              <a:t> </a:t>
            </a:r>
            <a:r>
              <a:rPr lang="en-US" sz="2400" i="1" dirty="0"/>
              <a:t>n</a:t>
            </a:r>
            <a:r>
              <a:rPr lang="en-US" sz="2400" dirty="0"/>
              <a:t> = 1000</a:t>
            </a:r>
            <a:r>
              <a:rPr sz="2400" dirty="0"/>
              <a:t> and</a:t>
            </a:r>
            <a:r>
              <a:rPr lang="en-US" sz="2400" dirty="0"/>
              <a:t> </a:t>
            </a:r>
            <a:r>
              <a:rPr lang="en-US" sz="2400" i="1" dirty="0"/>
              <a:t>p</a:t>
            </a:r>
            <a:r>
              <a:rPr lang="en-US" sz="2400" dirty="0"/>
              <a:t> = 0.20.</a:t>
            </a:r>
            <a:r>
              <a:rPr sz="2400" dirty="0"/>
              <a:t> </a:t>
            </a:r>
            <a:br>
              <a:rPr lang="en-US" sz="2400" dirty="0"/>
            </a:br>
            <a:endParaRPr sz="2400" dirty="0"/>
          </a:p>
        </p:txBody>
      </p:sp>
      <p:pic>
        <p:nvPicPr>
          <p:cNvPr id="13" name="Picture 12" descr="So, n times p equals 200 and n times Open parenthesis 1 minus p close parenthesis equals 800.">
            <a:extLst>
              <a:ext uri="{FF2B5EF4-FFF2-40B4-BE49-F238E27FC236}">
                <a16:creationId xmlns:a16="http://schemas.microsoft.com/office/drawing/2014/main" id="{EAB03DCA-6337-7500-57D6-EB5D3D6F7879}"/>
              </a:ext>
            </a:extLst>
          </p:cNvPr>
          <p:cNvPicPr>
            <a:picLocks noChangeAspect="1"/>
          </p:cNvPicPr>
          <p:nvPr/>
        </p:nvPicPr>
        <p:blipFill>
          <a:blip r:embed="rId2"/>
          <a:stretch>
            <a:fillRect/>
          </a:stretch>
        </p:blipFill>
        <p:spPr>
          <a:xfrm>
            <a:off x="523872" y="2347443"/>
            <a:ext cx="4048125" cy="466725"/>
          </a:xfrm>
          <a:prstGeom prst="rect">
            <a:avLst/>
          </a:prstGeom>
        </p:spPr>
      </p:pic>
      <p:sp>
        <p:nvSpPr>
          <p:cNvPr id="11" name="TextBox 10">
            <a:extLst>
              <a:ext uri="{FF2B5EF4-FFF2-40B4-BE49-F238E27FC236}">
                <a16:creationId xmlns:a16="http://schemas.microsoft.com/office/drawing/2014/main" id="{F6531B01-FAE2-3BD5-C778-1FE360356A98}"/>
              </a:ext>
            </a:extLst>
          </p:cNvPr>
          <p:cNvSpPr txBox="1"/>
          <p:nvPr/>
        </p:nvSpPr>
        <p:spPr>
          <a:xfrm>
            <a:off x="457198" y="2743200"/>
            <a:ext cx="8229599" cy="127419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Therefore, the normal distribution is appropriate to use as an approximation to the binomial distribution.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The mean is </a:t>
            </a:r>
            <a:r>
              <a:rPr kumimoji="0" lang="el-GR" sz="2400" b="0" i="1"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μ</a:t>
            </a:r>
            <a:r>
              <a:rPr kumimoji="0" lang="en-US" sz="2400" b="0" i="0" u="none" strike="noStrike" kern="1200" cap="none" spc="0" normalizeH="0" baseline="0" noProof="0" dirty="0">
                <a:ln>
                  <a:noFill/>
                </a:ln>
                <a:solidFill>
                  <a:srgbClr val="366092"/>
                </a:solidFill>
                <a:effectLst/>
                <a:uLnTx/>
                <a:uFillTx/>
                <a:latin typeface="Calibri"/>
                <a:ea typeface="+mn-ea"/>
                <a:cs typeface="+mn-cs"/>
              </a:rPr>
              <a:t> = </a:t>
            </a:r>
            <a:r>
              <a:rPr kumimoji="0" lang="en-US" sz="2400" b="0" i="1" u="none" strike="noStrike" kern="1200" cap="none" spc="0" normalizeH="0" baseline="0" noProof="0" dirty="0">
                <a:ln>
                  <a:noFill/>
                </a:ln>
                <a:solidFill>
                  <a:srgbClr val="366092"/>
                </a:solidFill>
                <a:effectLst/>
                <a:uLnTx/>
                <a:uFillTx/>
                <a:latin typeface="Calibri"/>
                <a:ea typeface="+mn-ea"/>
                <a:cs typeface="+mn-cs"/>
              </a:rPr>
              <a:t>np</a:t>
            </a:r>
            <a:r>
              <a:rPr kumimoji="0" lang="en-US" sz="2400" b="0" i="0" u="none" strike="noStrike" kern="1200" cap="none" spc="0" normalizeH="0" baseline="0" noProof="0" dirty="0">
                <a:ln>
                  <a:noFill/>
                </a:ln>
                <a:solidFill>
                  <a:srgbClr val="366092"/>
                </a:solidFill>
                <a:effectLst/>
                <a:uLnTx/>
                <a:uFillTx/>
                <a:latin typeface="Calibri"/>
                <a:ea typeface="+mn-ea"/>
                <a:cs typeface="+mn-cs"/>
              </a:rPr>
              <a:t> = 200 and the standard deviation is</a:t>
            </a:r>
          </a:p>
        </p:txBody>
      </p:sp>
      <p:pic>
        <p:nvPicPr>
          <p:cNvPr id="8" name="Picture 7" descr="sigma equals square root of open parentheses n times p times open parentheses 1 minus p close parentheses close parentheses equals square root of 160, approximately equal to 12.6491.">
            <a:extLst>
              <a:ext uri="{FF2B5EF4-FFF2-40B4-BE49-F238E27FC236}">
                <a16:creationId xmlns:a16="http://schemas.microsoft.com/office/drawing/2014/main" id="{56ED38A4-6137-5998-C781-576F41BD65A3}"/>
              </a:ext>
            </a:extLst>
          </p:cNvPr>
          <p:cNvPicPr>
            <a:picLocks noChangeAspect="1"/>
          </p:cNvPicPr>
          <p:nvPr/>
        </p:nvPicPr>
        <p:blipFill>
          <a:blip r:embed="rId3"/>
          <a:stretch>
            <a:fillRect/>
          </a:stretch>
        </p:blipFill>
        <p:spPr>
          <a:xfrm>
            <a:off x="2366959" y="4017395"/>
            <a:ext cx="4410075" cy="561975"/>
          </a:xfrm>
          <a:prstGeom prst="rect">
            <a:avLst/>
          </a:prstGeom>
        </p:spPr>
      </p:pic>
      <p:sp>
        <p:nvSpPr>
          <p:cNvPr id="5" name="TextBox 4">
            <a:extLst>
              <a:ext uri="{FF2B5EF4-FFF2-40B4-BE49-F238E27FC236}">
                <a16:creationId xmlns:a16="http://schemas.microsoft.com/office/drawing/2014/main" id="{A31F9052-5B46-9EF6-4406-0486E6AC69EC}"/>
              </a:ext>
            </a:extLst>
          </p:cNvPr>
          <p:cNvSpPr txBox="1"/>
          <p:nvPr/>
        </p:nvSpPr>
        <p:spPr>
          <a:xfrm>
            <a:off x="457200" y="4475535"/>
            <a:ext cx="8458201"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We are interested in the probability that no more than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150</a:t>
            </a:r>
            <a:r>
              <a:rPr kumimoji="0" lang="en-US" sz="2400" b="0" i="0" u="none" strike="noStrike" kern="1200" cap="none" spc="0" normalizeH="0" baseline="0" noProof="0" dirty="0">
                <a:ln>
                  <a:noFill/>
                </a:ln>
                <a:solidFill>
                  <a:srgbClr val="366092"/>
                </a:solidFill>
                <a:effectLst/>
                <a:uLnTx/>
                <a:uFillTx/>
                <a:latin typeface="Calibri"/>
                <a:ea typeface="+mn-ea"/>
                <a:cs typeface="+mn-cs"/>
              </a:rPr>
              <a:t> of the alumni in the sample were aware of the campaign, or</a:t>
            </a:r>
            <a:endParaRPr lang="en-IN" sz="2400" dirty="0"/>
          </a:p>
        </p:txBody>
      </p:sp>
      <p:pic>
        <p:nvPicPr>
          <p:cNvPr id="6" name="Picture 5" descr="P of Open parenthesis capital X less than or equal to 150 close parenthesis.">
            <a:extLst>
              <a:ext uri="{FF2B5EF4-FFF2-40B4-BE49-F238E27FC236}">
                <a16:creationId xmlns:a16="http://schemas.microsoft.com/office/drawing/2014/main" id="{9AAF27E7-1A65-E1E6-7AE8-E114988EC06F}"/>
              </a:ext>
            </a:extLst>
          </p:cNvPr>
          <p:cNvPicPr>
            <a:picLocks noChangeAspect="1"/>
          </p:cNvPicPr>
          <p:nvPr/>
        </p:nvPicPr>
        <p:blipFill>
          <a:blip r:embed="rId4"/>
          <a:stretch>
            <a:fillRect/>
          </a:stretch>
        </p:blipFill>
        <p:spPr>
          <a:xfrm>
            <a:off x="7229475" y="4876800"/>
            <a:ext cx="1571625" cy="466725"/>
          </a:xfrm>
          <a:prstGeom prst="rect">
            <a:avLst/>
          </a:prstGeom>
        </p:spPr>
      </p:pic>
      <p:sp>
        <p:nvSpPr>
          <p:cNvPr id="9" name="TextBox 8">
            <a:extLst>
              <a:ext uri="{FF2B5EF4-FFF2-40B4-BE49-F238E27FC236}">
                <a16:creationId xmlns:a16="http://schemas.microsoft.com/office/drawing/2014/main" id="{26D47D74-AE73-692D-AFF4-728FD8B645F8}"/>
              </a:ext>
            </a:extLst>
          </p:cNvPr>
          <p:cNvSpPr txBox="1"/>
          <p:nvPr/>
        </p:nvSpPr>
        <p:spPr>
          <a:xfrm>
            <a:off x="457200" y="5257800"/>
            <a:ext cx="8343900" cy="830997"/>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However, since we are using the normal distribution to</a:t>
            </a:r>
            <a:r>
              <a:rPr lang="en-US" sz="2400" dirty="0">
                <a:solidFill>
                  <a:srgbClr val="366092"/>
                </a:solidFill>
                <a:latin typeface="Calibri"/>
              </a:rPr>
              <a:t> </a:t>
            </a:r>
            <a:r>
              <a:rPr kumimoji="0" lang="en-US" sz="2400" b="0" i="0" u="none" strike="noStrike" kern="1200" cap="none" spc="0" normalizeH="0" baseline="0" noProof="0" dirty="0">
                <a:ln>
                  <a:noFill/>
                </a:ln>
                <a:solidFill>
                  <a:srgbClr val="366092"/>
                </a:solidFill>
                <a:effectLst/>
                <a:uLnTx/>
                <a:uFillTx/>
                <a:latin typeface="Calibri"/>
                <a:ea typeface="+mn-ea"/>
                <a:cs typeface="+mn-cs"/>
              </a:rPr>
              <a:t>approximate the binomial, continuity correction must be applied.</a:t>
            </a:r>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Example 2</a:t>
            </a:r>
            <a:r>
              <a:rPr sz="2600" dirty="0"/>
              <a:t>: Using a Normal Distribution to Approximate a Binomial Probability about Campaign Awareness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3</a:t>
            </a:r>
            <a:endParaRPr sz="26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Let </a:t>
                </a:r>
                <a14:m>
                  <m:oMath xmlns:m="http://schemas.openxmlformats.org/officeDocument/2006/math">
                    <m:r>
                      <a:rPr>
                        <a:latin typeface="Cambria Math" panose="02040503050406030204" pitchFamily="18" charset="0"/>
                      </a:rPr>
                      <m:t>𝑌</m:t>
                    </m:r>
                  </m:oMath>
                </a14:m>
                <a:r>
                  <a:rPr sz="2800" dirty="0"/>
                  <a:t> be a normally distributed random variable with a mean of </a:t>
                </a:r>
                <a:r>
                  <a:rPr sz="2800" dirty="0">
                    <a:latin typeface="Cambria Math"/>
                  </a:rPr>
                  <a:t>200</a:t>
                </a:r>
                <a:r>
                  <a:rPr sz="2800" dirty="0"/>
                  <a:t> and a standard deviation of </a:t>
                </a:r>
                <a:r>
                  <a:rPr sz="2800" dirty="0">
                    <a:latin typeface="Cambria Math"/>
                  </a:rPr>
                  <a:t>12.6491</a:t>
                </a:r>
                <a:r>
                  <a:rPr sz="2800" dirty="0"/>
                  <a:t>. Applying continuity correction, we are interested in the following probability.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333"/>
                </a:stretch>
              </a:blipFill>
            </p:spPr>
            <p:txBody>
              <a:bodyPr/>
              <a:lstStyle/>
              <a:p>
                <a:r>
                  <a:rPr lang="en-IN">
                    <a:noFill/>
                  </a:rPr>
                  <a:t> </a:t>
                </a:r>
              </a:p>
            </p:txBody>
          </p:sp>
        </mc:Fallback>
      </mc:AlternateContent>
      <p:pic>
        <p:nvPicPr>
          <p:cNvPr id="7" name="Picture 6" descr="P of open parentheses capital Y less than or equal to 150.5 close parentheses equals P of open parentheses z less than or equal to numerator 150.5 minus 200 whole divided by denominator 12.6491 close parentheses approximately equal to P of open parentheses z less than or equal to negative 3.91 close parentheses approximately equal to 0.">
            <a:extLst>
              <a:ext uri="{FF2B5EF4-FFF2-40B4-BE49-F238E27FC236}">
                <a16:creationId xmlns:a16="http://schemas.microsoft.com/office/drawing/2014/main" id="{E9EAD670-48F8-DFD3-F268-F5144B3458BC}"/>
              </a:ext>
            </a:extLst>
          </p:cNvPr>
          <p:cNvPicPr>
            <a:picLocks noChangeAspect="1"/>
          </p:cNvPicPr>
          <p:nvPr/>
        </p:nvPicPr>
        <p:blipFill>
          <a:blip r:embed="rId3"/>
          <a:stretch>
            <a:fillRect/>
          </a:stretch>
        </p:blipFill>
        <p:spPr>
          <a:xfrm>
            <a:off x="1104900" y="2859838"/>
            <a:ext cx="6934200" cy="876300"/>
          </a:xfrm>
          <a:prstGeom prst="rect">
            <a:avLst/>
          </a:prstGeom>
        </p:spPr>
      </p:pic>
      <p:sp>
        <p:nvSpPr>
          <p:cNvPr id="5" name="TextBox 4">
            <a:extLst>
              <a:ext uri="{FF2B5EF4-FFF2-40B4-BE49-F238E27FC236}">
                <a16:creationId xmlns:a16="http://schemas.microsoft.com/office/drawing/2014/main" id="{66C2EB5A-E686-88FA-242D-0D7754F0CC26}"/>
              </a:ext>
            </a:extLst>
          </p:cNvPr>
          <p:cNvSpPr txBox="1"/>
          <p:nvPr/>
        </p:nvSpPr>
        <p:spPr>
          <a:xfrm>
            <a:off x="457200" y="3781004"/>
            <a:ext cx="8229600" cy="2246769"/>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if the marketing agency's claim is true, the probability that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150</a:t>
            </a:r>
            <a:r>
              <a:rPr kumimoji="0" lang="en-US" sz="2800" b="0" i="0" u="none" strike="noStrike" kern="1200" cap="none" spc="0" normalizeH="0" baseline="0" noProof="0" dirty="0">
                <a:ln>
                  <a:noFill/>
                </a:ln>
                <a:solidFill>
                  <a:srgbClr val="366092"/>
                </a:solidFill>
                <a:effectLst/>
                <a:uLnTx/>
                <a:uFillTx/>
                <a:latin typeface="Calibri"/>
                <a:ea typeface="+mn-ea"/>
                <a:cs typeface="+mn-cs"/>
              </a:rPr>
              <a:t> or fewer alumni are aware of the campaign is practically zero. This would lead the development office to believe that the agency's claim is false.</a:t>
            </a:r>
            <a:endParaRPr lang="en-IN" dirty="0"/>
          </a:p>
        </p:txBody>
      </p:sp>
    </p:spTree>
    <p:extLst>
      <p:ext uri="{BB962C8B-B14F-4D97-AF65-F5344CB8AC3E}">
        <p14:creationId xmlns:p14="http://schemas.microsoft.com/office/powerpoint/2010/main" val="28740423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5318F-EF92-4E64-9C96-39FE9E099087}"/>
              </a:ext>
            </a:extLst>
          </p:cNvPr>
          <p:cNvSpPr>
            <a:spLocks noGrp="1"/>
          </p:cNvSpPr>
          <p:nvPr>
            <p:ph type="title"/>
          </p:nvPr>
        </p:nvSpPr>
        <p:spPr/>
        <p:txBody>
          <a:bodyPr>
            <a:noAutofit/>
          </a:bodyPr>
          <a:lstStyle/>
          <a:p>
            <a:r>
              <a:rPr lang="en-US" sz="2600" dirty="0"/>
              <a:t>Example 2: Using a Normal Distribution to Approximate a Binomial Probability about Campaign Awareness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4</a:t>
            </a:r>
            <a:endParaRPr lang="en-IN" sz="2600" dirty="0"/>
          </a:p>
        </p:txBody>
      </p:sp>
      <p:sp>
        <p:nvSpPr>
          <p:cNvPr id="3" name="Text Placeholder 2">
            <a:extLst>
              <a:ext uri="{FF2B5EF4-FFF2-40B4-BE49-F238E27FC236}">
                <a16:creationId xmlns:a16="http://schemas.microsoft.com/office/drawing/2014/main" id="{2B026679-9AB7-4A88-8D03-76CAA8DA6F5C}"/>
              </a:ext>
            </a:extLst>
          </p:cNvPr>
          <p:cNvSpPr>
            <a:spLocks noGrp="1"/>
          </p:cNvSpPr>
          <p:nvPr>
            <p:ph type="body" sz="quarter" idx="10"/>
          </p:nvPr>
        </p:nvSpPr>
        <p:spPr/>
        <p:txBody>
          <a:bodyPr/>
          <a:lstStyle/>
          <a:p>
            <a:r>
              <a:rPr lang="en-US" dirty="0"/>
              <a:t>The smaller the sample size, the more the binomial distribution deviates from the normal distribution. For this reason, continuity correction is especially useful for small sample sizes. Example 3 illustrates the difference that continuity correction makes when using the normal distribution to approximate the binomial.</a:t>
            </a:r>
            <a:endParaRPr lang="en-IN" dirty="0"/>
          </a:p>
        </p:txBody>
      </p:sp>
    </p:spTree>
    <p:extLst>
      <p:ext uri="{BB962C8B-B14F-4D97-AF65-F5344CB8AC3E}">
        <p14:creationId xmlns:p14="http://schemas.microsoft.com/office/powerpoint/2010/main" val="24932407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600" dirty="0"/>
              <a:t>Example 3</a:t>
            </a:r>
            <a:r>
              <a:rPr sz="2600" dirty="0"/>
              <a:t>: Using a Normal Distribution to Approximate a Binomial Probability about Restaurant No-Shows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1</a:t>
            </a:r>
            <a:endParaRPr sz="2600" dirty="0"/>
          </a:p>
        </p:txBody>
      </p:sp>
      <p:sp>
        <p:nvSpPr>
          <p:cNvPr id="3" name="Text Placeholder 2"/>
          <p:cNvSpPr>
            <a:spLocks noGrp="1"/>
          </p:cNvSpPr>
          <p:nvPr>
            <p:ph type="body" sz="quarter" idx="10"/>
          </p:nvPr>
        </p:nvSpPr>
        <p:spPr/>
        <p:txBody>
          <a:bodyPr>
            <a:normAutofit/>
          </a:bodyPr>
          <a:lstStyle/>
          <a:p>
            <a:r>
              <a:rPr sz="2800" dirty="0"/>
              <a:t>A popular restaurant near Tech's campus accepts </a:t>
            </a:r>
            <a:r>
              <a:rPr sz="2800" dirty="0">
                <a:latin typeface="Cambria Math"/>
              </a:rPr>
              <a:t>200</a:t>
            </a:r>
            <a:r>
              <a:rPr sz="2800" dirty="0"/>
              <a:t> reservations on Saturdays, the day of a Tech football game. Given that many of the reservations are made weeks in advance of game day, the restaurant expects that about eight percent will be no-shows. What is the probability that the restaurant will have no more than </a:t>
            </a:r>
            <a:r>
              <a:rPr sz="2800" dirty="0">
                <a:latin typeface="Cambria Math"/>
              </a:rPr>
              <a:t>20</a:t>
            </a:r>
            <a:r>
              <a:rPr sz="2800" dirty="0"/>
              <a:t> no-shows on the next Saturday of a football weekend?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Example 3</a:t>
            </a:r>
            <a:r>
              <a:rPr sz="2600" dirty="0"/>
              <a:t>: Using a Normal Distribution to Approximate a Binomial Probability about Restaurant No-Shows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2</a:t>
            </a:r>
            <a:endParaRPr sz="2600" dirty="0"/>
          </a:p>
        </p:txBody>
      </p:sp>
      <p:sp>
        <p:nvSpPr>
          <p:cNvPr id="3" name="Text Placeholder 2"/>
          <p:cNvSpPr>
            <a:spLocks noGrp="1"/>
          </p:cNvSpPr>
          <p:nvPr>
            <p:ph type="body" sz="quarter" idx="10"/>
          </p:nvPr>
        </p:nvSpPr>
        <p:spPr/>
        <p:txBody>
          <a:bodyPr>
            <a:normAutofit/>
          </a:bodyPr>
          <a:lstStyle/>
          <a:p>
            <a:r>
              <a:rPr sz="2800" b="1" dirty="0"/>
              <a:t>Solution</a:t>
            </a:r>
            <a:r>
              <a:rPr lang="en-US" sz="2800" b="1" dirty="0"/>
              <a:t> </a:t>
            </a:r>
            <a:endParaRPr sz="2800" b="1" dirty="0"/>
          </a:p>
          <a:p>
            <a:pPr>
              <a:defRPr sz="2800"/>
            </a:pPr>
            <a:r>
              <a:rPr sz="2800" dirty="0"/>
              <a:t>Let</a:t>
            </a:r>
            <a:r>
              <a:rPr lang="en-US" sz="2800" dirty="0"/>
              <a:t> </a:t>
            </a:r>
            <a:r>
              <a:rPr lang="en-US" sz="2800" i="1" dirty="0"/>
              <a:t>X</a:t>
            </a:r>
            <a:r>
              <a:rPr lang="en-US" sz="2800" dirty="0"/>
              <a:t> = </a:t>
            </a:r>
            <a:r>
              <a:rPr sz="2800" dirty="0"/>
              <a:t>the number of no-shows.</a:t>
            </a:r>
          </a:p>
          <a:p>
            <a:r>
              <a:rPr lang="en-US" i="1" dirty="0"/>
              <a:t>X</a:t>
            </a:r>
            <a:r>
              <a:rPr sz="2800" dirty="0"/>
              <a:t> is a binomial random variable with</a:t>
            </a:r>
            <a:r>
              <a:rPr lang="en-US" sz="2800" dirty="0"/>
              <a:t> </a:t>
            </a:r>
            <a:r>
              <a:rPr lang="en-US" sz="2800" i="1" dirty="0"/>
              <a:t>n</a:t>
            </a:r>
            <a:r>
              <a:rPr lang="en-US" sz="2800" dirty="0"/>
              <a:t> = 200</a:t>
            </a:r>
            <a:r>
              <a:rPr sz="2800" dirty="0"/>
              <a:t> and</a:t>
            </a:r>
            <a:br>
              <a:rPr lang="en-US" sz="2800" dirty="0"/>
            </a:br>
            <a:r>
              <a:rPr lang="en-US" sz="2800" i="1" dirty="0"/>
              <a:t>p</a:t>
            </a:r>
            <a:r>
              <a:rPr lang="en-US" sz="2800" dirty="0"/>
              <a:t> = 0.08.</a:t>
            </a:r>
            <a:endParaRPr sz="2800" dirty="0"/>
          </a:p>
          <a:p>
            <a:pPr>
              <a:defRPr sz="2800"/>
            </a:pPr>
            <a:br>
              <a:rPr lang="en-US" sz="2800" dirty="0"/>
            </a:br>
            <a:endParaRPr sz="2800" dirty="0"/>
          </a:p>
        </p:txBody>
      </p:sp>
      <p:pic>
        <p:nvPicPr>
          <p:cNvPr id="5" name="Picture 4" descr="Since, n times p equals 16 and n times Open parenthesis 1 minus p close parenthesis equals 184">
            <a:extLst>
              <a:ext uri="{FF2B5EF4-FFF2-40B4-BE49-F238E27FC236}">
                <a16:creationId xmlns:a16="http://schemas.microsoft.com/office/drawing/2014/main" id="{DE8B0965-B4B4-82B9-5334-5A53102DD710}"/>
              </a:ext>
            </a:extLst>
          </p:cNvPr>
          <p:cNvPicPr>
            <a:picLocks noChangeAspect="1"/>
          </p:cNvPicPr>
          <p:nvPr/>
        </p:nvPicPr>
        <p:blipFill>
          <a:blip r:embed="rId2"/>
          <a:stretch>
            <a:fillRect/>
          </a:stretch>
        </p:blipFill>
        <p:spPr>
          <a:xfrm>
            <a:off x="481965" y="3039300"/>
            <a:ext cx="4649143" cy="504000"/>
          </a:xfrm>
          <a:prstGeom prst="rect">
            <a:avLst/>
          </a:prstGeom>
        </p:spPr>
      </p:pic>
      <p:sp>
        <p:nvSpPr>
          <p:cNvPr id="10" name="TextBox 9">
            <a:extLst>
              <a:ext uri="{FF2B5EF4-FFF2-40B4-BE49-F238E27FC236}">
                <a16:creationId xmlns:a16="http://schemas.microsoft.com/office/drawing/2014/main" id="{6AD73A80-CB34-88CE-30D6-ABA974EA9034}"/>
              </a:ext>
            </a:extLst>
          </p:cNvPr>
          <p:cNvSpPr txBox="1"/>
          <p:nvPr/>
        </p:nvSpPr>
        <p:spPr>
          <a:xfrm>
            <a:off x="441960" y="3459480"/>
            <a:ext cx="8220075" cy="147117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are both greater than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5</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normal distribution can be used to approximate the binomial probability.</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For the binomial,</a:t>
            </a:r>
          </a:p>
        </p:txBody>
      </p:sp>
      <p:pic>
        <p:nvPicPr>
          <p:cNvPr id="9" name="Picture 8" descr="mu equals n times p equals 16 and">
            <a:extLst>
              <a:ext uri="{FF2B5EF4-FFF2-40B4-BE49-F238E27FC236}">
                <a16:creationId xmlns:a16="http://schemas.microsoft.com/office/drawing/2014/main" id="{76F9DD02-B6C6-D17F-6513-307C622BC2F2}"/>
              </a:ext>
            </a:extLst>
          </p:cNvPr>
          <p:cNvPicPr>
            <a:picLocks noChangeAspect="1"/>
          </p:cNvPicPr>
          <p:nvPr/>
        </p:nvPicPr>
        <p:blipFill>
          <a:blip r:embed="rId3"/>
          <a:stretch>
            <a:fillRect/>
          </a:stretch>
        </p:blipFill>
        <p:spPr>
          <a:xfrm>
            <a:off x="3055143" y="4481596"/>
            <a:ext cx="2250947" cy="396000"/>
          </a:xfrm>
          <a:prstGeom prst="rect">
            <a:avLst/>
          </a:prstGeom>
        </p:spPr>
      </p:pic>
      <p:pic>
        <p:nvPicPr>
          <p:cNvPr id="6" name="Picture 5" descr="sigma equals square root of n times p open parentheses 1 minus p close parentheses equals square root of open parentheses 200 close parentheses times open parentheses 0.08 close parentheses times open parentheses 1 minus 0.08 close parentheses equals square root of 14.72 approximately equal to 3.8367.">
            <a:extLst>
              <a:ext uri="{FF2B5EF4-FFF2-40B4-BE49-F238E27FC236}">
                <a16:creationId xmlns:a16="http://schemas.microsoft.com/office/drawing/2014/main" id="{483FFD03-F2D7-9DCC-BBA4-432580816A54}"/>
              </a:ext>
            </a:extLst>
          </p:cNvPr>
          <p:cNvPicPr>
            <a:picLocks noChangeAspect="1"/>
          </p:cNvPicPr>
          <p:nvPr/>
        </p:nvPicPr>
        <p:blipFill>
          <a:blip r:embed="rId4"/>
          <a:stretch>
            <a:fillRect/>
          </a:stretch>
        </p:blipFill>
        <p:spPr>
          <a:xfrm>
            <a:off x="638175" y="5151082"/>
            <a:ext cx="7867650" cy="561975"/>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Example 3</a:t>
            </a:r>
            <a:r>
              <a:rPr sz="2600" dirty="0"/>
              <a:t>: Using a Normal Distribution to Approximate a Binomial Probability about Restaurant No-Shows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3</a:t>
            </a:r>
            <a:endParaRPr sz="2600" dirty="0"/>
          </a:p>
        </p:txBody>
      </p:sp>
      <p:sp>
        <p:nvSpPr>
          <p:cNvPr id="3" name="Text Placeholder 2"/>
          <p:cNvSpPr>
            <a:spLocks noGrp="1"/>
          </p:cNvSpPr>
          <p:nvPr>
            <p:ph type="body" sz="quarter" idx="10"/>
          </p:nvPr>
        </p:nvSpPr>
        <p:spPr/>
        <p:txBody>
          <a:bodyPr>
            <a:normAutofit/>
          </a:bodyPr>
          <a:lstStyle/>
          <a:p>
            <a:pPr>
              <a:defRPr sz="2800"/>
            </a:pPr>
            <a:r>
              <a:rPr sz="2800" dirty="0"/>
              <a:t>Using the normal distribution,</a:t>
            </a:r>
            <a:r>
              <a:rPr lang="en-US" sz="2800" dirty="0"/>
              <a:t> </a:t>
            </a:r>
            <a:r>
              <a:rPr lang="en-US" sz="2800" i="1" dirty="0"/>
              <a:t>Y</a:t>
            </a:r>
            <a:r>
              <a:rPr sz="2800" dirty="0"/>
              <a:t>, with a mean of </a:t>
            </a:r>
            <a:r>
              <a:rPr sz="2800" dirty="0">
                <a:latin typeface="Cambria Math"/>
              </a:rPr>
              <a:t>16</a:t>
            </a:r>
            <a:r>
              <a:rPr sz="2800" dirty="0"/>
              <a:t> and a standard deviation of </a:t>
            </a:r>
            <a:r>
              <a:rPr sz="2800" dirty="0">
                <a:latin typeface="Cambria Math"/>
              </a:rPr>
              <a:t>3.8367</a:t>
            </a:r>
            <a:r>
              <a:rPr sz="2800" dirty="0"/>
              <a:t>, to approximate the binomial without continuity correction results in</a:t>
            </a:r>
          </a:p>
        </p:txBody>
      </p:sp>
      <p:pic>
        <p:nvPicPr>
          <p:cNvPr id="7" name="Picture 6" descr="P of open parentheses capital Y less than or equal to 20 close parentheses equals P of open parentheses z less than or equal to numerator 20 minus 16 whole divided by denominator 3.8367 close parentheses is approximately equal to P of open parentheses z less than or equal to 1.04 close parentheses equals 0.8508.">
            <a:extLst>
              <a:ext uri="{FF2B5EF4-FFF2-40B4-BE49-F238E27FC236}">
                <a16:creationId xmlns:a16="http://schemas.microsoft.com/office/drawing/2014/main" id="{79825092-B137-5DB6-AF43-5AB6A308F959}"/>
              </a:ext>
            </a:extLst>
          </p:cNvPr>
          <p:cNvPicPr>
            <a:picLocks noChangeAspect="1"/>
          </p:cNvPicPr>
          <p:nvPr/>
        </p:nvPicPr>
        <p:blipFill>
          <a:blip r:embed="rId2"/>
          <a:stretch>
            <a:fillRect/>
          </a:stretch>
        </p:blipFill>
        <p:spPr>
          <a:xfrm>
            <a:off x="1309687" y="2544856"/>
            <a:ext cx="6524625" cy="876300"/>
          </a:xfrm>
          <a:prstGeom prst="rect">
            <a:avLst/>
          </a:prstGeom>
        </p:spPr>
      </p:pic>
      <p:sp>
        <p:nvSpPr>
          <p:cNvPr id="5" name="TextBox 4">
            <a:extLst>
              <a:ext uri="{FF2B5EF4-FFF2-40B4-BE49-F238E27FC236}">
                <a16:creationId xmlns:a16="http://schemas.microsoft.com/office/drawing/2014/main" id="{6D590F9F-5552-2EE2-3C10-9CC3004B7A2D}"/>
              </a:ext>
            </a:extLst>
          </p:cNvPr>
          <p:cNvSpPr txBox="1"/>
          <p:nvPr/>
        </p:nvSpPr>
        <p:spPr>
          <a:xfrm>
            <a:off x="457200" y="3590365"/>
            <a:ext cx="4191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366092"/>
                </a:solidFill>
                <a:effectLst/>
                <a:uLnTx/>
                <a:uFillTx/>
                <a:latin typeface="Calibri"/>
                <a:ea typeface="+mn-ea"/>
                <a:cs typeface="+mn-cs"/>
              </a:rPr>
              <a:t>Using continuity correction,</a:t>
            </a:r>
            <a:endParaRPr lang="en-IN" dirty="0"/>
          </a:p>
        </p:txBody>
      </p:sp>
      <p:pic>
        <p:nvPicPr>
          <p:cNvPr id="9" name="Picture 8" descr="P of open parentheses capital Y less than or equal to 20.5 close parentheses equals P of open parentheses z less than or equal to numerator 20.5 minus 16 whole divided by denominator 3.8367 close parentheses is approximately equal to P of open parentheses z less than or equal to 1.17 close parentheses equals 0.8790.">
            <a:extLst>
              <a:ext uri="{FF2B5EF4-FFF2-40B4-BE49-F238E27FC236}">
                <a16:creationId xmlns:a16="http://schemas.microsoft.com/office/drawing/2014/main" id="{237FBD59-F107-BB4F-D248-4B17AB460B4D}"/>
              </a:ext>
            </a:extLst>
          </p:cNvPr>
          <p:cNvPicPr>
            <a:picLocks noChangeAspect="1"/>
          </p:cNvPicPr>
          <p:nvPr/>
        </p:nvPicPr>
        <p:blipFill>
          <a:blip r:embed="rId3"/>
          <a:stretch>
            <a:fillRect/>
          </a:stretch>
        </p:blipFill>
        <p:spPr>
          <a:xfrm>
            <a:off x="1076324" y="4335124"/>
            <a:ext cx="6991350" cy="876300"/>
          </a:xfrm>
          <a:prstGeom prst="rect">
            <a:avLst/>
          </a:prstGeom>
        </p:spPr>
      </p:pic>
    </p:spTree>
    <p:extLst>
      <p:ext uri="{BB962C8B-B14F-4D97-AF65-F5344CB8AC3E}">
        <p14:creationId xmlns:p14="http://schemas.microsoft.com/office/powerpoint/2010/main" val="2262360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600" dirty="0"/>
              <a:t>Example 3: Using a Normal Distribution to Approximate a Binomial Probability about Restaurant No-Shows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4</a:t>
            </a:r>
            <a:endParaRPr sz="2600" dirty="0"/>
          </a:p>
        </p:txBody>
      </p:sp>
      <p:sp>
        <p:nvSpPr>
          <p:cNvPr id="3" name="Content Placeholder 2"/>
          <p:cNvSpPr>
            <a:spLocks noGrp="1"/>
          </p:cNvSpPr>
          <p:nvPr>
            <p:ph sz="quarter" idx="10"/>
          </p:nvPr>
        </p:nvSpPr>
        <p:spPr>
          <a:ln>
            <a:noFill/>
          </a:ln>
        </p:spPr>
        <p:txBody>
          <a:bodyPr>
            <a:normAutofit/>
          </a:bodyPr>
          <a:lstStyle/>
          <a:p>
            <a:r>
              <a:rPr sz="2800" dirty="0"/>
              <a:t>Thus, using the normal approximation and continuity correction, the probability that the restaurant will have no more than </a:t>
            </a:r>
            <a:r>
              <a:rPr sz="2800" dirty="0">
                <a:latin typeface="Cambria Math"/>
              </a:rPr>
              <a:t>20</a:t>
            </a:r>
            <a:r>
              <a:rPr sz="2800" dirty="0"/>
              <a:t> no-shows is </a:t>
            </a:r>
            <a:r>
              <a:rPr sz="2800" dirty="0">
                <a:latin typeface="Cambria Math"/>
              </a:rPr>
              <a:t>0.8790</a:t>
            </a:r>
            <a:r>
              <a:rPr sz="2800" dirty="0"/>
              <a:t>. Notice that the continuity correction has a significant impact on the accuracy of the approximation. Using the binomial distribution, the exact probability is </a:t>
            </a:r>
            <a:r>
              <a:rPr sz="2800" dirty="0">
                <a:latin typeface="Cambria Math"/>
              </a:rPr>
              <a:t>0.8775</a:t>
            </a:r>
            <a:r>
              <a:rPr sz="2800" dirty="0"/>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36535-A4CB-4753-9541-8C02DCDF1A37}"/>
              </a:ext>
            </a:extLst>
          </p:cNvPr>
          <p:cNvSpPr>
            <a:spLocks noGrp="1"/>
          </p:cNvSpPr>
          <p:nvPr>
            <p:ph type="title"/>
          </p:nvPr>
        </p:nvSpPr>
        <p:spPr/>
        <p:txBody>
          <a:bodyPr/>
          <a:lstStyle/>
          <a:p>
            <a:r>
              <a:rPr lang="en-IN" dirty="0"/>
              <a:t>The Poisson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1</a:t>
            </a:r>
            <a:endParaRPr lang="en-IN" dirty="0"/>
          </a:p>
        </p:txBody>
      </p:sp>
      <p:sp>
        <p:nvSpPr>
          <p:cNvPr id="3" name="Content Placeholder 2">
            <a:extLst>
              <a:ext uri="{FF2B5EF4-FFF2-40B4-BE49-F238E27FC236}">
                <a16:creationId xmlns:a16="http://schemas.microsoft.com/office/drawing/2014/main" id="{D6040763-C4FE-43F7-AD6B-053D6B5B4A92}"/>
              </a:ext>
            </a:extLst>
          </p:cNvPr>
          <p:cNvSpPr>
            <a:spLocks noGrp="1"/>
          </p:cNvSpPr>
          <p:nvPr>
            <p:ph sz="quarter" idx="10"/>
          </p:nvPr>
        </p:nvSpPr>
        <p:spPr/>
        <p:txBody>
          <a:bodyPr/>
          <a:lstStyle/>
          <a:p>
            <a:r>
              <a:rPr lang="en-US" sz="2400" dirty="0"/>
              <a:t>Approximating the Poisson distribution with the normal </a:t>
            </a:r>
            <a:r>
              <a:rPr lang="en-US" sz="2400" dirty="0">
                <a:solidFill>
                  <a:schemeClr val="accent4">
                    <a:lumMod val="50000"/>
                  </a:schemeClr>
                </a:solidFill>
              </a:rPr>
              <a:t>distribution is similar to approximating the binomial distribution. To use this approximation, the mean and standard deviation of the normal should be set to the mean and standard deviation of the Poisson. Since the mean and variance of the Poisson are both </a:t>
            </a:r>
            <a:r>
              <a:rPr lang="el-GR" sz="2400" dirty="0">
                <a:solidFill>
                  <a:schemeClr val="accent4">
                    <a:lumMod val="50000"/>
                  </a:schemeClr>
                </a:solidFill>
              </a:rPr>
              <a:t>λ</a:t>
            </a:r>
            <a:r>
              <a:rPr lang="en-US" sz="2400" dirty="0">
                <a:solidFill>
                  <a:schemeClr val="accent4">
                    <a:lumMod val="50000"/>
                  </a:schemeClr>
                </a:solidFill>
              </a:rPr>
              <a:t>, the appropriate mean, variance, and standard deviation for the normal would be as follows.</a:t>
            </a:r>
            <a:endParaRPr lang="en-US" sz="2400" dirty="0"/>
          </a:p>
          <a:p>
            <a:endParaRPr lang="en-US" sz="2400" dirty="0"/>
          </a:p>
          <a:p>
            <a:endParaRPr lang="en-US" sz="2400" dirty="0"/>
          </a:p>
          <a:p>
            <a:endParaRPr lang="en-US" sz="2400" dirty="0"/>
          </a:p>
          <a:p>
            <a:r>
              <a:rPr lang="en-US" sz="2400" dirty="0"/>
              <a:t>      </a:t>
            </a:r>
          </a:p>
        </p:txBody>
      </p:sp>
      <p:pic>
        <p:nvPicPr>
          <p:cNvPr id="6" name="Picture 5" descr="mu equals lambda, sigma squared equals lambda, sigma equals square root of lambda.">
            <a:extLst>
              <a:ext uri="{FF2B5EF4-FFF2-40B4-BE49-F238E27FC236}">
                <a16:creationId xmlns:a16="http://schemas.microsoft.com/office/drawing/2014/main" id="{6C962DA9-6245-8E2E-F1DF-C09B2C859209}"/>
              </a:ext>
            </a:extLst>
          </p:cNvPr>
          <p:cNvPicPr>
            <a:picLocks noChangeAspect="1"/>
          </p:cNvPicPr>
          <p:nvPr/>
        </p:nvPicPr>
        <p:blipFill>
          <a:blip r:embed="rId2"/>
          <a:stretch>
            <a:fillRect/>
          </a:stretch>
        </p:blipFill>
        <p:spPr>
          <a:xfrm>
            <a:off x="3204000" y="4267200"/>
            <a:ext cx="2736000" cy="501927"/>
          </a:xfrm>
          <a:prstGeom prst="rect">
            <a:avLst/>
          </a:prstGeom>
        </p:spPr>
      </p:pic>
    </p:spTree>
    <p:extLst>
      <p:ext uri="{BB962C8B-B14F-4D97-AF65-F5344CB8AC3E}">
        <p14:creationId xmlns:p14="http://schemas.microsoft.com/office/powerpoint/2010/main" val="40155006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981D5-D57E-410D-9092-EBF721995DD8}"/>
              </a:ext>
            </a:extLst>
          </p:cNvPr>
          <p:cNvSpPr>
            <a:spLocks noGrp="1"/>
          </p:cNvSpPr>
          <p:nvPr>
            <p:ph type="title"/>
          </p:nvPr>
        </p:nvSpPr>
        <p:spPr/>
        <p:txBody>
          <a:bodyPr/>
          <a:lstStyle/>
          <a:p>
            <a:r>
              <a:rPr lang="en-IN" dirty="0"/>
              <a:t>The Poisson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sp>
        <p:nvSpPr>
          <p:cNvPr id="3" name="Content Placeholder 2">
            <a:extLst>
              <a:ext uri="{FF2B5EF4-FFF2-40B4-BE49-F238E27FC236}">
                <a16:creationId xmlns:a16="http://schemas.microsoft.com/office/drawing/2014/main" id="{930A7843-713F-4B06-A574-7FFB29474D2E}"/>
              </a:ext>
            </a:extLst>
          </p:cNvPr>
          <p:cNvSpPr>
            <a:spLocks noGrp="1"/>
          </p:cNvSpPr>
          <p:nvPr>
            <p:ph sz="quarter" idx="10"/>
          </p:nvPr>
        </p:nvSpPr>
        <p:spPr/>
        <p:txBody>
          <a:bodyPr/>
          <a:lstStyle/>
          <a:p>
            <a:r>
              <a:rPr lang="en-US" sz="2800" dirty="0"/>
              <a:t>Just as with the binomial distribution, when using the normal distribution to approximate the Poisson distribution, continuity correction should be applied for the best possible approximation. This is because we are using a continuous distribution to approximate a discrete distribution. The approximation becomes increasingly accurate as the mean becomes larger. However, it is not very accurate when the mean of the Poisson distribution is less than 5. </a:t>
            </a:r>
            <a:endParaRPr lang="en-IN" sz="2800" dirty="0"/>
          </a:p>
          <a:p>
            <a:endParaRPr lang="en-IN" sz="2800" dirty="0"/>
          </a:p>
        </p:txBody>
      </p:sp>
    </p:spTree>
    <p:extLst>
      <p:ext uri="{BB962C8B-B14F-4D97-AF65-F5344CB8AC3E}">
        <p14:creationId xmlns:p14="http://schemas.microsoft.com/office/powerpoint/2010/main" val="3985812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D894F-7206-4B09-91F6-AC86760DE0A0}"/>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2</a:t>
            </a:r>
            <a:endParaRPr lang="en-IN" dirty="0"/>
          </a:p>
        </p:txBody>
      </p:sp>
      <p:sp>
        <p:nvSpPr>
          <p:cNvPr id="3" name="Text Placeholder 2">
            <a:extLst>
              <a:ext uri="{FF2B5EF4-FFF2-40B4-BE49-F238E27FC236}">
                <a16:creationId xmlns:a16="http://schemas.microsoft.com/office/drawing/2014/main" id="{17A81DFF-5E53-4486-96E5-8D1B21B42A4E}"/>
              </a:ext>
            </a:extLst>
          </p:cNvPr>
          <p:cNvSpPr>
            <a:spLocks noGrp="1"/>
          </p:cNvSpPr>
          <p:nvPr>
            <p:ph type="body" sz="quarter" idx="10"/>
          </p:nvPr>
        </p:nvSpPr>
        <p:spPr/>
        <p:txBody>
          <a:bodyPr/>
          <a:lstStyle/>
          <a:p>
            <a:r>
              <a:rPr lang="en-US" dirty="0"/>
              <a:t>Determining the appropriate probability using the binomial distribution would require the calculation of 601 individual probabilities, many of which would have extremely large combinations such as the following.</a:t>
            </a:r>
            <a:endParaRPr lang="en-IN" dirty="0"/>
          </a:p>
        </p:txBody>
      </p:sp>
      <p:pic>
        <p:nvPicPr>
          <p:cNvPr id="7" name="Picture 6" descr="two thousand choose four hundred, times zero point five to the power of four hundred, times open parentheses one minus zero point five close parentheses to the power of one thousand six hundred.">
            <a:extLst>
              <a:ext uri="{FF2B5EF4-FFF2-40B4-BE49-F238E27FC236}">
                <a16:creationId xmlns:a16="http://schemas.microsoft.com/office/drawing/2014/main" id="{E4412177-44AB-59EC-E572-A87AB32CE74E}"/>
              </a:ext>
            </a:extLst>
          </p:cNvPr>
          <p:cNvPicPr>
            <a:picLocks noChangeAspect="1"/>
          </p:cNvPicPr>
          <p:nvPr/>
        </p:nvPicPr>
        <p:blipFill>
          <a:blip r:embed="rId2"/>
          <a:stretch>
            <a:fillRect/>
          </a:stretch>
        </p:blipFill>
        <p:spPr>
          <a:xfrm>
            <a:off x="2662714" y="2939205"/>
            <a:ext cx="3818572" cy="648000"/>
          </a:xfrm>
          <a:prstGeom prst="rect">
            <a:avLst/>
          </a:prstGeom>
        </p:spPr>
      </p:pic>
      <p:sp>
        <p:nvSpPr>
          <p:cNvPr id="5" name="TextBox 4">
            <a:extLst>
              <a:ext uri="{FF2B5EF4-FFF2-40B4-BE49-F238E27FC236}">
                <a16:creationId xmlns:a16="http://schemas.microsoft.com/office/drawing/2014/main" id="{8FA15337-BC4F-DD1C-9CE9-C01B432C3243}"/>
              </a:ext>
            </a:extLst>
          </p:cNvPr>
          <p:cNvSpPr txBox="1"/>
          <p:nvPr/>
        </p:nvSpPr>
        <p:spPr>
          <a:xfrm>
            <a:off x="457200" y="372040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normal distribution is useful in approximating binomial probabilities. The larger the binomial parameter,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the more accurate the approximation.</a:t>
            </a:r>
            <a:endParaRPr lang="en-IN" dirty="0"/>
          </a:p>
        </p:txBody>
      </p:sp>
    </p:spTree>
    <p:extLst>
      <p:ext uri="{BB962C8B-B14F-4D97-AF65-F5344CB8AC3E}">
        <p14:creationId xmlns:p14="http://schemas.microsoft.com/office/powerpoint/2010/main" val="14119139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600" dirty="0"/>
              <a:t>Example 4</a:t>
            </a:r>
            <a:r>
              <a:rPr sz="2600" dirty="0"/>
              <a:t>: Using a Normal Distribution to Approximate a Poisson Probability about Customer Arrivals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1</a:t>
            </a:r>
            <a:endParaRPr sz="2600" dirty="0"/>
          </a:p>
        </p:txBody>
      </p:sp>
      <p:sp>
        <p:nvSpPr>
          <p:cNvPr id="3" name="Text Placeholder 2"/>
          <p:cNvSpPr>
            <a:spLocks noGrp="1"/>
          </p:cNvSpPr>
          <p:nvPr>
            <p:ph type="body" sz="quarter" idx="10"/>
          </p:nvPr>
        </p:nvSpPr>
        <p:spPr/>
        <p:txBody>
          <a:bodyPr>
            <a:normAutofit fontScale="92500"/>
          </a:bodyPr>
          <a:lstStyle/>
          <a:p>
            <a:r>
              <a:rPr sz="2800" dirty="0"/>
              <a:t>The manager of a sporting goods store wants to determine the best method of staffing employees without being wasteful. The problem that is often encountered is having too many employees and too few customers, and vice versa. The manager realized that during the initial kick-off of certain sports seasons such as football, baseball, and basketball, the store attracts, on average, </a:t>
            </a:r>
            <a:r>
              <a:rPr sz="2800" dirty="0">
                <a:latin typeface="Cambria Math"/>
              </a:rPr>
              <a:t>30</a:t>
            </a:r>
            <a:r>
              <a:rPr sz="2800" dirty="0"/>
              <a:t> customers per hour. On some days, the number is higher, on others, the number is lower. The manager would like to determine the probability of at least </a:t>
            </a:r>
            <a:r>
              <a:rPr sz="2800" dirty="0">
                <a:latin typeface="Cambria Math"/>
              </a:rPr>
              <a:t>40</a:t>
            </a:r>
            <a:r>
              <a:rPr sz="2800" dirty="0"/>
              <a:t> customers arriving in a given hour. Use the normal approximation to the Poisson distribution to find the probability.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600" dirty="0"/>
              <a:t>Example 4</a:t>
            </a:r>
            <a:r>
              <a:rPr sz="2600" dirty="0"/>
              <a:t>: Using a Normal Distribution to Approximate a Poisson Probability about Customer Arrivals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2</a:t>
            </a:r>
            <a:endParaRPr sz="26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Let</a:t>
            </a:r>
            <a:r>
              <a:rPr lang="en-US" sz="2800" dirty="0"/>
              <a:t> </a:t>
            </a:r>
            <a:r>
              <a:rPr lang="en-US" sz="2800" i="1" dirty="0"/>
              <a:t>X</a:t>
            </a:r>
            <a:r>
              <a:rPr lang="en-US" sz="2800" dirty="0"/>
              <a:t> = </a:t>
            </a:r>
            <a:r>
              <a:rPr sz="2800" dirty="0"/>
              <a:t>the number of customers that enter the store in a given hour.</a:t>
            </a:r>
          </a:p>
          <a:p>
            <a:pPr>
              <a:defRPr sz="2800"/>
            </a:pPr>
            <a:r>
              <a:rPr sz="2800" dirty="0"/>
              <a:t>Notice that since we are counting the number of customers in a specific time interval,</a:t>
            </a:r>
            <a:r>
              <a:rPr lang="en-US" sz="2800" dirty="0"/>
              <a:t> </a:t>
            </a:r>
            <a:r>
              <a:rPr lang="en-US" sz="2800" i="1" dirty="0"/>
              <a:t>X</a:t>
            </a:r>
            <a:r>
              <a:rPr sz="2800" dirty="0"/>
              <a:t> has a Poisson distribution with</a:t>
            </a:r>
          </a:p>
        </p:txBody>
      </p:sp>
      <p:pic>
        <p:nvPicPr>
          <p:cNvPr id="6" name="Picture 5" descr="mu equals 30 and sigma equals square root of 30, approximately equal to 5.4772.">
            <a:extLst>
              <a:ext uri="{FF2B5EF4-FFF2-40B4-BE49-F238E27FC236}">
                <a16:creationId xmlns:a16="http://schemas.microsoft.com/office/drawing/2014/main" id="{4475A606-B6FB-1A90-339E-E6BC4FF4E0F5}"/>
              </a:ext>
            </a:extLst>
          </p:cNvPr>
          <p:cNvPicPr>
            <a:picLocks noChangeAspect="1"/>
          </p:cNvPicPr>
          <p:nvPr/>
        </p:nvPicPr>
        <p:blipFill>
          <a:blip r:embed="rId2"/>
          <a:stretch>
            <a:fillRect/>
          </a:stretch>
        </p:blipFill>
        <p:spPr>
          <a:xfrm>
            <a:off x="2362200" y="4267200"/>
            <a:ext cx="4140000" cy="529177"/>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8077"/>
            <a:ext cx="8229600" cy="914400"/>
          </a:xfrm>
        </p:spPr>
        <p:txBody>
          <a:bodyPr>
            <a:noAutofit/>
          </a:bodyPr>
          <a:lstStyle/>
          <a:p>
            <a:pPr>
              <a:defRPr sz="3200"/>
            </a:pPr>
            <a:r>
              <a:rPr lang="en-IN" sz="2600" dirty="0"/>
              <a:t>Example 4</a:t>
            </a:r>
            <a:r>
              <a:rPr sz="2600" dirty="0"/>
              <a:t>: Using a Normal Distribution to Approximate a Poisson Probability about Customer Arrivals</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dirty="0"/>
              <a:t>Slide 3</a:t>
            </a:r>
            <a:endParaRPr sz="2600" dirty="0"/>
          </a:p>
        </p:txBody>
      </p:sp>
      <p:pic>
        <p:nvPicPr>
          <p:cNvPr id="7" name="Content Placeholder 6" descr="The horizontal axis ranges from 20 to 45 in increments of 1. The vertical axis is labeled P of (capital X equals x) and ranges from 0.00 to 0.08 in increments of 0.01. The distribution appears somewhat bell-shaped with the highest two bars at values of 29 and 30. The bars decrease in size as they move away from 29 and 30 in either direction. The bars from 40 to 45 are shaded.">
            <a:extLst>
              <a:ext uri="{FF2B5EF4-FFF2-40B4-BE49-F238E27FC236}">
                <a16:creationId xmlns:a16="http://schemas.microsoft.com/office/drawing/2014/main" id="{3D4F2930-1F49-47DA-8A19-17FDCFFDB71E}"/>
              </a:ext>
            </a:extLst>
          </p:cNvPr>
          <p:cNvPicPr>
            <a:picLocks noGrp="1" noChangeAspect="1"/>
          </p:cNvPicPr>
          <p:nvPr>
            <p:ph sz="quarter" idx="11"/>
          </p:nvPr>
        </p:nvPicPr>
        <p:blipFill>
          <a:blip r:embed="rId2"/>
          <a:srcRect b="11703"/>
          <a:stretch>
            <a:fillRect/>
          </a:stretch>
        </p:blipFill>
        <p:spPr>
          <a:xfrm>
            <a:off x="742211" y="1219200"/>
            <a:ext cx="7659575" cy="3162300"/>
          </a:xfrm>
        </p:spPr>
      </p:pic>
      <p:sp>
        <p:nvSpPr>
          <p:cNvPr id="3" name="TextBox 2">
            <a:extLst>
              <a:ext uri="{FF2B5EF4-FFF2-40B4-BE49-F238E27FC236}">
                <a16:creationId xmlns:a16="http://schemas.microsoft.com/office/drawing/2014/main" id="{722065BC-B9B5-D594-B5AB-3DD1B4067508}"/>
              </a:ext>
            </a:extLst>
          </p:cNvPr>
          <p:cNvSpPr txBox="1"/>
          <p:nvPr/>
        </p:nvSpPr>
        <p:spPr>
          <a:xfrm>
            <a:off x="3886198" y="4608223"/>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8</a:t>
            </a:r>
            <a:endParaRPr lang="en-IN"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400" dirty="0"/>
              <a:t>Example 4</a:t>
            </a:r>
            <a:r>
              <a:rPr sz="2400" dirty="0"/>
              <a:t>: Using a Normal Distribution to Approximate a Poisson Probability about Customer Arrivals</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4</a:t>
            </a:r>
            <a:endParaRPr sz="2400" dirty="0"/>
          </a:p>
        </p:txBody>
      </p:sp>
      <p:sp>
        <p:nvSpPr>
          <p:cNvPr id="3" name="Text Placeholder 2"/>
          <p:cNvSpPr>
            <a:spLocks noGrp="1"/>
          </p:cNvSpPr>
          <p:nvPr>
            <p:ph type="body" sz="quarter" idx="10"/>
          </p:nvPr>
        </p:nvSpPr>
        <p:spPr/>
        <p:txBody>
          <a:bodyPr>
            <a:normAutofit/>
          </a:bodyPr>
          <a:lstStyle/>
          <a:p>
            <a:pPr>
              <a:defRPr sz="2800"/>
            </a:pPr>
            <a:r>
              <a:rPr sz="2700" dirty="0"/>
              <a:t>If</a:t>
            </a:r>
            <a:r>
              <a:rPr lang="en-US" sz="2700" dirty="0"/>
              <a:t> </a:t>
            </a:r>
            <a:r>
              <a:rPr lang="en-US" sz="2700" i="1" dirty="0"/>
              <a:t>Y</a:t>
            </a:r>
            <a:r>
              <a:rPr sz="2700" dirty="0"/>
              <a:t> represents the normal random variable with a mean of </a:t>
            </a:r>
            <a:r>
              <a:rPr sz="2700" dirty="0">
                <a:latin typeface="Cambria Math"/>
              </a:rPr>
              <a:t>30</a:t>
            </a:r>
            <a:r>
              <a:rPr sz="2700" dirty="0"/>
              <a:t> and a standard deviation of </a:t>
            </a:r>
            <a:r>
              <a:rPr sz="2700" dirty="0">
                <a:latin typeface="Cambria Math"/>
              </a:rPr>
              <a:t>5.4772</a:t>
            </a:r>
            <a:r>
              <a:rPr sz="2700" dirty="0"/>
              <a:t>, it should be a good approximation to the Poisson. We are interested in the probability that at least </a:t>
            </a:r>
            <a:r>
              <a:rPr sz="2700" dirty="0">
                <a:latin typeface="Cambria Math"/>
              </a:rPr>
              <a:t>40</a:t>
            </a:r>
            <a:r>
              <a:rPr sz="2700" dirty="0"/>
              <a:t> customers arrive in a given hour, or</a:t>
            </a:r>
            <a:endParaRPr lang="en-US" sz="2700" dirty="0"/>
          </a:p>
        </p:txBody>
      </p:sp>
      <p:pic>
        <p:nvPicPr>
          <p:cNvPr id="6" name="Picture 5" descr="P of Open parenthesis capital X greater than or equal to 40 close parenthesis.">
            <a:extLst>
              <a:ext uri="{FF2B5EF4-FFF2-40B4-BE49-F238E27FC236}">
                <a16:creationId xmlns:a16="http://schemas.microsoft.com/office/drawing/2014/main" id="{84C40E8F-F7AE-FF01-B36E-BE74BB566415}"/>
              </a:ext>
            </a:extLst>
          </p:cNvPr>
          <p:cNvPicPr>
            <a:picLocks noChangeAspect="1"/>
          </p:cNvPicPr>
          <p:nvPr/>
        </p:nvPicPr>
        <p:blipFill>
          <a:blip r:embed="rId2"/>
          <a:stretch>
            <a:fillRect/>
          </a:stretch>
        </p:blipFill>
        <p:spPr>
          <a:xfrm>
            <a:off x="1752600" y="2743200"/>
            <a:ext cx="1419225" cy="466725"/>
          </a:xfrm>
          <a:prstGeom prst="rect">
            <a:avLst/>
          </a:prstGeom>
        </p:spPr>
      </p:pic>
      <p:sp>
        <p:nvSpPr>
          <p:cNvPr id="5" name="TextBox 4">
            <a:extLst>
              <a:ext uri="{FF2B5EF4-FFF2-40B4-BE49-F238E27FC236}">
                <a16:creationId xmlns:a16="http://schemas.microsoft.com/office/drawing/2014/main" id="{BB59327C-EB52-2B00-7729-4CF01A7B45BE}"/>
              </a:ext>
            </a:extLst>
          </p:cNvPr>
          <p:cNvSpPr txBox="1"/>
          <p:nvPr/>
        </p:nvSpPr>
        <p:spPr>
          <a:xfrm>
            <a:off x="457200" y="3048000"/>
            <a:ext cx="8305800" cy="1754326"/>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700" b="0" i="0" u="none" strike="noStrike" kern="1200" cap="none" spc="0" normalizeH="0" baseline="0" noProof="0" dirty="0">
                <a:ln>
                  <a:noFill/>
                </a:ln>
                <a:solidFill>
                  <a:srgbClr val="366092"/>
                </a:solidFill>
                <a:effectLst/>
                <a:uLnTx/>
                <a:uFillTx/>
                <a:latin typeface="Calibri"/>
                <a:ea typeface="+mn-ea"/>
                <a:cs typeface="+mn-cs"/>
              </a:rPr>
              <a:t>Because we are using the normal distribution to approximate the Poisson distribution, we must use continuity correction. Thus, we are interested in the following probability.</a:t>
            </a:r>
          </a:p>
        </p:txBody>
      </p:sp>
      <p:pic>
        <p:nvPicPr>
          <p:cNvPr id="7" name="Picture 6" descr="P of Open parenthesis capital X greater than or equal to 40 close parenthesis is approximately equal to P of Y greater than or equal to 39.5,&#10;which equals P of open parenthesis z greater than or equal to numerator 39.5 minus 30 whole divided by 5.4772 close parenthesis,&#10;which is approximately equal to P of z greater than or equal to 1.73,&#10;equals 1 minus P of z less than 1.73,&#10;equals 1 minus 0.9582,&#10;equals 0.0418.">
            <a:extLst>
              <a:ext uri="{FF2B5EF4-FFF2-40B4-BE49-F238E27FC236}">
                <a16:creationId xmlns:a16="http://schemas.microsoft.com/office/drawing/2014/main" id="{43F98C74-6A9E-AB7C-3B35-DCB548398203}"/>
              </a:ext>
            </a:extLst>
          </p:cNvPr>
          <p:cNvPicPr>
            <a:picLocks noChangeAspect="1"/>
          </p:cNvPicPr>
          <p:nvPr/>
        </p:nvPicPr>
        <p:blipFill>
          <a:blip r:embed="rId3"/>
          <a:stretch>
            <a:fillRect/>
          </a:stretch>
        </p:blipFill>
        <p:spPr>
          <a:xfrm>
            <a:off x="1447800" y="4634262"/>
            <a:ext cx="6552000" cy="1390667"/>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IN" sz="2400" dirty="0"/>
              <a:t>Example 4</a:t>
            </a:r>
            <a:r>
              <a:rPr sz="2400" dirty="0"/>
              <a:t>: Using a Normal Distribution to Approximate a Poisson Probability about Customer Arrivals</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Slide 5</a:t>
            </a:r>
            <a:endParaRPr sz="2400" dirty="0"/>
          </a:p>
        </p:txBody>
      </p:sp>
      <p:pic>
        <p:nvPicPr>
          <p:cNvPr id="5" name="Picture 4" descr="A normal distribution with the horizontal axis centered at 0, the area to the right of z equals 1.73 is shaded and labeled 0.0418.">
            <a:extLst>
              <a:ext uri="{FF2B5EF4-FFF2-40B4-BE49-F238E27FC236}">
                <a16:creationId xmlns:a16="http://schemas.microsoft.com/office/drawing/2014/main" id="{E3E2558D-E930-4B35-9127-0C5B306689DA}"/>
              </a:ext>
            </a:extLst>
          </p:cNvPr>
          <p:cNvPicPr>
            <a:picLocks noChangeAspect="1"/>
          </p:cNvPicPr>
          <p:nvPr/>
        </p:nvPicPr>
        <p:blipFill>
          <a:blip r:embed="rId2"/>
          <a:srcRect b="11429"/>
          <a:stretch>
            <a:fillRect/>
          </a:stretch>
        </p:blipFill>
        <p:spPr>
          <a:xfrm>
            <a:off x="1682750" y="1143000"/>
            <a:ext cx="5778500" cy="2362200"/>
          </a:xfrm>
          <a:prstGeom prst="rect">
            <a:avLst/>
          </a:prstGeom>
        </p:spPr>
      </p:pic>
      <p:sp>
        <p:nvSpPr>
          <p:cNvPr id="4" name="TextBox 3">
            <a:extLst>
              <a:ext uri="{FF2B5EF4-FFF2-40B4-BE49-F238E27FC236}">
                <a16:creationId xmlns:a16="http://schemas.microsoft.com/office/drawing/2014/main" id="{9E1C0EE1-4B7A-21D1-F148-7289C71988C6}"/>
              </a:ext>
            </a:extLst>
          </p:cNvPr>
          <p:cNvSpPr txBox="1"/>
          <p:nvPr/>
        </p:nvSpPr>
        <p:spPr>
          <a:xfrm>
            <a:off x="3886200" y="3541692"/>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9</a:t>
            </a:r>
            <a:endParaRPr lang="en-IN" sz="2800" dirty="0"/>
          </a:p>
        </p:txBody>
      </p:sp>
      <p:sp>
        <p:nvSpPr>
          <p:cNvPr id="7" name="TextBox 6">
            <a:extLst>
              <a:ext uri="{FF2B5EF4-FFF2-40B4-BE49-F238E27FC236}">
                <a16:creationId xmlns:a16="http://schemas.microsoft.com/office/drawing/2014/main" id="{E831C5C1-3FD4-889D-E37F-79287DF62E6A}"/>
              </a:ext>
            </a:extLst>
          </p:cNvPr>
          <p:cNvSpPr txBox="1"/>
          <p:nvPr/>
        </p:nvSpPr>
        <p:spPr>
          <a:xfrm>
            <a:off x="457200" y="410140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using the normal approximation to the Poisson, the probability that at least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40</a:t>
            </a:r>
            <a:r>
              <a:rPr kumimoji="0" lang="en-US" sz="2800" b="0" i="0" u="none" strike="noStrike" kern="1200" cap="none" spc="0" normalizeH="0" baseline="0" noProof="0" dirty="0">
                <a:ln>
                  <a:noFill/>
                </a:ln>
                <a:solidFill>
                  <a:srgbClr val="366092"/>
                </a:solidFill>
                <a:effectLst/>
                <a:uLnTx/>
                <a:uFillTx/>
                <a:latin typeface="Calibri"/>
                <a:ea typeface="+mn-ea"/>
                <a:cs typeface="+mn-cs"/>
              </a:rPr>
              <a:t> customers arrive in a given hour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0.0418</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0FFF6-399B-4B15-98A4-ECE14DD5883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3</a:t>
            </a:r>
            <a:endParaRPr lang="en-IN" dirty="0"/>
          </a:p>
        </p:txBody>
      </p:sp>
      <p:sp>
        <p:nvSpPr>
          <p:cNvPr id="3" name="Text Placeholder 2">
            <a:extLst>
              <a:ext uri="{FF2B5EF4-FFF2-40B4-BE49-F238E27FC236}">
                <a16:creationId xmlns:a16="http://schemas.microsoft.com/office/drawing/2014/main" id="{8BE1C61B-3126-4415-89AB-1D65C99989D1}"/>
              </a:ext>
            </a:extLst>
          </p:cNvPr>
          <p:cNvSpPr>
            <a:spLocks noGrp="1"/>
          </p:cNvSpPr>
          <p:nvPr>
            <p:ph type="body" sz="quarter" idx="10"/>
          </p:nvPr>
        </p:nvSpPr>
        <p:spPr/>
        <p:txBody>
          <a:bodyPr/>
          <a:lstStyle/>
          <a:p>
            <a:r>
              <a:rPr lang="en-US" sz="2400" dirty="0">
                <a:latin typeface="+mj-lt"/>
              </a:rPr>
              <a:t>Recall that the normal distribution is a function of two parameters, the mean and the standard deviation. Thus, if the normal distribution is used to approximate the binomial distribution, it seems reasonable that the mean and standard deviation of the normal should be the same as the mean and standard deviation of the binomial that is being approximated. Specifically, let</a:t>
            </a:r>
          </a:p>
        </p:txBody>
      </p:sp>
      <p:pic>
        <p:nvPicPr>
          <p:cNvPr id="6" name="Picture 5" descr="mu equals E of capital X equals n times p, and &#10;sigma equals square root of V of capital X equals square root of open parenthesis n times p times open parenthesis 1 minus p close parenthesis close parenthesis.">
            <a:extLst>
              <a:ext uri="{FF2B5EF4-FFF2-40B4-BE49-F238E27FC236}">
                <a16:creationId xmlns:a16="http://schemas.microsoft.com/office/drawing/2014/main" id="{9E9B9C97-48D0-6019-2CF1-8763A79B51F5}"/>
              </a:ext>
            </a:extLst>
          </p:cNvPr>
          <p:cNvPicPr>
            <a:picLocks noChangeAspect="1"/>
          </p:cNvPicPr>
          <p:nvPr/>
        </p:nvPicPr>
        <p:blipFill>
          <a:blip r:embed="rId2"/>
          <a:stretch>
            <a:fillRect/>
          </a:stretch>
        </p:blipFill>
        <p:spPr>
          <a:xfrm>
            <a:off x="2943225" y="4114800"/>
            <a:ext cx="3257550" cy="1123950"/>
          </a:xfrm>
          <a:prstGeom prst="rect">
            <a:avLst/>
          </a:prstGeom>
        </p:spPr>
      </p:pic>
    </p:spTree>
    <p:extLst>
      <p:ext uri="{BB962C8B-B14F-4D97-AF65-F5344CB8AC3E}">
        <p14:creationId xmlns:p14="http://schemas.microsoft.com/office/powerpoint/2010/main" val="555780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0FFF6-399B-4B15-98A4-ECE14DD5883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4</a:t>
            </a:r>
            <a:endParaRPr lang="en-IN" dirty="0"/>
          </a:p>
        </p:txBody>
      </p:sp>
      <p:sp>
        <p:nvSpPr>
          <p:cNvPr id="3" name="Text Placeholder 2">
            <a:extLst>
              <a:ext uri="{FF2B5EF4-FFF2-40B4-BE49-F238E27FC236}">
                <a16:creationId xmlns:a16="http://schemas.microsoft.com/office/drawing/2014/main" id="{8BE1C61B-3126-4415-89AB-1D65C99989D1}"/>
              </a:ext>
            </a:extLst>
          </p:cNvPr>
          <p:cNvSpPr>
            <a:spLocks noGrp="1"/>
          </p:cNvSpPr>
          <p:nvPr>
            <p:ph type="body" sz="quarter" idx="10"/>
          </p:nvPr>
        </p:nvSpPr>
        <p:spPr/>
        <p:txBody>
          <a:bodyPr/>
          <a:lstStyle/>
          <a:p>
            <a:r>
              <a:rPr lang="en-US" dirty="0">
                <a:latin typeface="+mj-lt"/>
              </a:rPr>
              <a:t>To approximate a binomial with </a:t>
            </a:r>
            <a:r>
              <a:rPr lang="en-US" i="1" dirty="0">
                <a:latin typeface="+mj-lt"/>
              </a:rPr>
              <a:t>n</a:t>
            </a:r>
            <a:r>
              <a:rPr lang="en-US" dirty="0">
                <a:latin typeface="+mj-lt"/>
              </a:rPr>
              <a:t> = 20 and </a:t>
            </a:r>
            <a:r>
              <a:rPr lang="en-US" i="1" dirty="0">
                <a:latin typeface="+mj-lt"/>
              </a:rPr>
              <a:t>p</a:t>
            </a:r>
            <a:r>
              <a:rPr lang="en-US" dirty="0">
                <a:latin typeface="+mj-lt"/>
              </a:rPr>
              <a:t> = 0.5 would require a normal distribution with</a:t>
            </a:r>
            <a:endParaRPr lang="en-US" dirty="0">
              <a:solidFill>
                <a:schemeClr val="accent4">
                  <a:lumMod val="50000"/>
                </a:schemeClr>
              </a:solidFill>
              <a:latin typeface="+mj-lt"/>
              <a:cs typeface="Calibri" panose="020F0502020204030204" pitchFamily="34" charset="0"/>
            </a:endParaRPr>
          </a:p>
        </p:txBody>
      </p:sp>
      <p:pic>
        <p:nvPicPr>
          <p:cNvPr id="7" name="Picture 6" descr="mu equals open parentheses 20 close parentheses times open parentheses 0.5 close parentheses equals 10, and&#10;sigma equals square root of open parentheses 20 close parentheses times open parentheses 0.5 close parentheses times open parentheses 1 minus 0.5 close parentheses equals square root of 5 approximately equal to 2.2361.">
            <a:extLst>
              <a:ext uri="{FF2B5EF4-FFF2-40B4-BE49-F238E27FC236}">
                <a16:creationId xmlns:a16="http://schemas.microsoft.com/office/drawing/2014/main" id="{08737F81-3B78-DDCF-C08A-0961DD682F97}"/>
              </a:ext>
            </a:extLst>
          </p:cNvPr>
          <p:cNvPicPr>
            <a:picLocks noChangeAspect="1"/>
          </p:cNvPicPr>
          <p:nvPr/>
        </p:nvPicPr>
        <p:blipFill>
          <a:blip r:embed="rId2"/>
          <a:stretch>
            <a:fillRect/>
          </a:stretch>
        </p:blipFill>
        <p:spPr>
          <a:xfrm>
            <a:off x="1981200" y="2459855"/>
            <a:ext cx="5400000" cy="1197745"/>
          </a:xfrm>
          <a:prstGeom prst="rect">
            <a:avLst/>
          </a:prstGeom>
        </p:spPr>
      </p:pic>
      <p:sp>
        <p:nvSpPr>
          <p:cNvPr id="5" name="TextBox 4">
            <a:extLst>
              <a:ext uri="{FF2B5EF4-FFF2-40B4-BE49-F238E27FC236}">
                <a16:creationId xmlns:a16="http://schemas.microsoft.com/office/drawing/2014/main" id="{5CD83B38-CAE5-1B8D-7CCA-1CCB4C9194D3}"/>
              </a:ext>
            </a:extLst>
          </p:cNvPr>
          <p:cNvSpPr txBox="1"/>
          <p:nvPr/>
        </p:nvSpPr>
        <p:spPr>
          <a:xfrm>
            <a:off x="457200" y="4123817"/>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B8CCE4">
                    <a:lumMod val="50000"/>
                  </a:srgbClr>
                </a:solidFill>
                <a:effectLst/>
                <a:uLnTx/>
                <a:uFillTx/>
                <a:latin typeface="Calibri"/>
                <a:ea typeface="+mn-ea"/>
                <a:cs typeface="Calibri" panose="020F0502020204030204" pitchFamily="34" charset="0"/>
              </a:rPr>
              <a:t>In this example, the shapes of the distributions are quite similar and consequently the approximation will be good.</a:t>
            </a:r>
            <a:endParaRPr lang="en-IN" dirty="0"/>
          </a:p>
        </p:txBody>
      </p:sp>
    </p:spTree>
    <p:extLst>
      <p:ext uri="{BB962C8B-B14F-4D97-AF65-F5344CB8AC3E}">
        <p14:creationId xmlns:p14="http://schemas.microsoft.com/office/powerpoint/2010/main" val="1495706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BD537-1150-459E-B2FF-0A0881B5EDE3}"/>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5</a:t>
            </a:r>
            <a:endParaRPr lang="en-IN" dirty="0"/>
          </a:p>
        </p:txBody>
      </p:sp>
      <p:pic>
        <p:nvPicPr>
          <p:cNvPr id="5" name="Picture 4" descr="The horizontal axis ranges from 0 to 20 in increments of 1. The distribution appears bell shaped with the highest bar at x equals 10. The bars decrease in size as they move away from x equals 10 on either side.">
            <a:extLst>
              <a:ext uri="{FF2B5EF4-FFF2-40B4-BE49-F238E27FC236}">
                <a16:creationId xmlns:a16="http://schemas.microsoft.com/office/drawing/2014/main" id="{93EDA8B9-4EE5-4738-8590-58BBBE6FC906}"/>
              </a:ext>
            </a:extLst>
          </p:cNvPr>
          <p:cNvPicPr>
            <a:picLocks noChangeAspect="1"/>
          </p:cNvPicPr>
          <p:nvPr/>
        </p:nvPicPr>
        <p:blipFill>
          <a:blip r:embed="rId2"/>
          <a:srcRect b="14909"/>
          <a:stretch>
            <a:fillRect/>
          </a:stretch>
        </p:blipFill>
        <p:spPr>
          <a:xfrm>
            <a:off x="495298" y="1143000"/>
            <a:ext cx="8153400" cy="3880275"/>
          </a:xfrm>
          <a:prstGeom prst="rect">
            <a:avLst/>
          </a:prstGeom>
        </p:spPr>
      </p:pic>
      <p:sp>
        <p:nvSpPr>
          <p:cNvPr id="4" name="TextBox 3">
            <a:extLst>
              <a:ext uri="{FF2B5EF4-FFF2-40B4-BE49-F238E27FC236}">
                <a16:creationId xmlns:a16="http://schemas.microsoft.com/office/drawing/2014/main" id="{C4C0EAD8-BEDB-D4F5-E9C3-0B1945A131D4}"/>
              </a:ext>
            </a:extLst>
          </p:cNvPr>
          <p:cNvSpPr txBox="1"/>
          <p:nvPr/>
        </p:nvSpPr>
        <p:spPr>
          <a:xfrm>
            <a:off x="3886198" y="5136988"/>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1</a:t>
            </a:r>
            <a:endParaRPr lang="en-IN" sz="2800" dirty="0"/>
          </a:p>
        </p:txBody>
      </p:sp>
    </p:spTree>
    <p:extLst>
      <p:ext uri="{BB962C8B-B14F-4D97-AF65-F5344CB8AC3E}">
        <p14:creationId xmlns:p14="http://schemas.microsoft.com/office/powerpoint/2010/main" val="3789762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0398-14A4-485E-B520-1B206A103B5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6</a:t>
            </a:r>
            <a:endParaRPr lang="en-IN" dirty="0"/>
          </a:p>
        </p:txBody>
      </p:sp>
      <p:sp>
        <p:nvSpPr>
          <p:cNvPr id="3" name="Text Placeholder 2">
            <a:extLst>
              <a:ext uri="{FF2B5EF4-FFF2-40B4-BE49-F238E27FC236}">
                <a16:creationId xmlns:a16="http://schemas.microsoft.com/office/drawing/2014/main" id="{95DFEA5E-D932-4EB0-83FE-59552A589D81}"/>
              </a:ext>
            </a:extLst>
          </p:cNvPr>
          <p:cNvSpPr>
            <a:spLocks noGrp="1"/>
          </p:cNvSpPr>
          <p:nvPr>
            <p:ph type="body" sz="quarter" idx="10"/>
          </p:nvPr>
        </p:nvSpPr>
        <p:spPr/>
        <p:txBody>
          <a:bodyPr/>
          <a:lstStyle/>
          <a:p>
            <a:r>
              <a:rPr lang="en-US" sz="2000" dirty="0"/>
              <a:t>Normal Approximation to the Binomial Distribution with </a:t>
            </a:r>
            <a:r>
              <a:rPr lang="en-US" sz="2000" i="1" dirty="0"/>
              <a:t>n</a:t>
            </a:r>
            <a:r>
              <a:rPr lang="en-US" sz="2000" dirty="0"/>
              <a:t> = 20, </a:t>
            </a:r>
            <a:r>
              <a:rPr lang="en-US" sz="2000" i="1" dirty="0"/>
              <a:t>p</a:t>
            </a:r>
            <a:r>
              <a:rPr lang="en-US" sz="2000" dirty="0"/>
              <a:t> = 0.5</a:t>
            </a:r>
            <a:endParaRPr lang="en-IN" sz="2000" dirty="0"/>
          </a:p>
        </p:txBody>
      </p:sp>
      <p:pic>
        <p:nvPicPr>
          <p:cNvPr id="7" name="Picture 6" descr="The same graph on the previous slide, however, a continuous bell shaped curve representing the normal distribution is traced along the tops of the bars. This illustrates that the normal distribution is a good approximation of this binomial distribution.">
            <a:extLst>
              <a:ext uri="{FF2B5EF4-FFF2-40B4-BE49-F238E27FC236}">
                <a16:creationId xmlns:a16="http://schemas.microsoft.com/office/drawing/2014/main" id="{28AFFF8A-6151-40DA-BEA6-FD2EFA578C4B}"/>
              </a:ext>
            </a:extLst>
          </p:cNvPr>
          <p:cNvPicPr>
            <a:picLocks noChangeAspect="1"/>
          </p:cNvPicPr>
          <p:nvPr/>
        </p:nvPicPr>
        <p:blipFill>
          <a:blip r:embed="rId2"/>
          <a:srcRect b="9903"/>
          <a:stretch>
            <a:fillRect/>
          </a:stretch>
        </p:blipFill>
        <p:spPr>
          <a:xfrm>
            <a:off x="1147282" y="1676400"/>
            <a:ext cx="6849431" cy="3124200"/>
          </a:xfrm>
          <a:prstGeom prst="rect">
            <a:avLst/>
          </a:prstGeom>
        </p:spPr>
      </p:pic>
      <p:sp>
        <p:nvSpPr>
          <p:cNvPr id="4" name="TextBox 3">
            <a:extLst>
              <a:ext uri="{FF2B5EF4-FFF2-40B4-BE49-F238E27FC236}">
                <a16:creationId xmlns:a16="http://schemas.microsoft.com/office/drawing/2014/main" id="{936F0153-C11D-E987-8186-739263E780D5}"/>
              </a:ext>
            </a:extLst>
          </p:cNvPr>
          <p:cNvSpPr txBox="1"/>
          <p:nvPr/>
        </p:nvSpPr>
        <p:spPr>
          <a:xfrm>
            <a:off x="3886197" y="4800600"/>
            <a:ext cx="13716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1F497D"/>
                </a:solidFill>
                <a:effectLst/>
                <a:uLnTx/>
                <a:uFillTx/>
                <a:latin typeface="Calibri"/>
                <a:ea typeface="+mj-ea"/>
                <a:cs typeface="+mj-cs"/>
              </a:rPr>
              <a:t>Figure 2</a:t>
            </a:r>
            <a:endParaRPr lang="en-IN" sz="2800" dirty="0"/>
          </a:p>
        </p:txBody>
      </p:sp>
    </p:spTree>
    <p:extLst>
      <p:ext uri="{BB962C8B-B14F-4D97-AF65-F5344CB8AC3E}">
        <p14:creationId xmlns:p14="http://schemas.microsoft.com/office/powerpoint/2010/main" val="146409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0398-14A4-485E-B520-1B206A103B5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7</a:t>
            </a:r>
            <a:endParaRPr lang="en-IN" dirty="0"/>
          </a:p>
        </p:txBody>
      </p:sp>
      <p:sp>
        <p:nvSpPr>
          <p:cNvPr id="3" name="Text Placeholder 2">
            <a:extLst>
              <a:ext uri="{FF2B5EF4-FFF2-40B4-BE49-F238E27FC236}">
                <a16:creationId xmlns:a16="http://schemas.microsoft.com/office/drawing/2014/main" id="{95DFEA5E-D932-4EB0-83FE-59552A589D81}"/>
              </a:ext>
            </a:extLst>
          </p:cNvPr>
          <p:cNvSpPr>
            <a:spLocks noGrp="1"/>
          </p:cNvSpPr>
          <p:nvPr>
            <p:ph type="body" sz="quarter" idx="10"/>
          </p:nvPr>
        </p:nvSpPr>
        <p:spPr/>
        <p:txBody>
          <a:bodyPr/>
          <a:lstStyle/>
          <a:p>
            <a:r>
              <a:rPr lang="en-US" dirty="0"/>
              <a:t>So, when should the normal distribution be used to approximate the binomial distribution? </a:t>
            </a:r>
          </a:p>
          <a:p>
            <a:r>
              <a:rPr lang="en-US" dirty="0"/>
              <a:t>Generally, the approximation is reasonable when the mean of the binomial, </a:t>
            </a:r>
            <a:r>
              <a:rPr lang="en-US" i="1" dirty="0"/>
              <a:t>np</a:t>
            </a:r>
            <a:r>
              <a:rPr lang="en-US" dirty="0"/>
              <a:t>, is greater than or equal to 5</a:t>
            </a:r>
            <a:endParaRPr lang="en-IN" dirty="0"/>
          </a:p>
        </p:txBody>
      </p:sp>
      <p:pic>
        <p:nvPicPr>
          <p:cNvPr id="5" name="Picture 4" descr="and n times open parenthesis one minus p close parenthesis">
            <a:extLst>
              <a:ext uri="{FF2B5EF4-FFF2-40B4-BE49-F238E27FC236}">
                <a16:creationId xmlns:a16="http://schemas.microsoft.com/office/drawing/2014/main" id="{E6A717EC-937B-835E-44AE-DD99EC2F1F0B}"/>
              </a:ext>
            </a:extLst>
          </p:cNvPr>
          <p:cNvPicPr>
            <a:picLocks noChangeAspect="1"/>
          </p:cNvPicPr>
          <p:nvPr/>
        </p:nvPicPr>
        <p:blipFill>
          <a:blip r:embed="rId3"/>
          <a:stretch>
            <a:fillRect/>
          </a:stretch>
        </p:blipFill>
        <p:spPr>
          <a:xfrm>
            <a:off x="523875" y="2896255"/>
            <a:ext cx="1666875" cy="465174"/>
          </a:xfrm>
          <a:prstGeom prst="rect">
            <a:avLst/>
          </a:prstGeom>
        </p:spPr>
      </p:pic>
      <p:sp>
        <p:nvSpPr>
          <p:cNvPr id="7" name="TextBox 6">
            <a:extLst>
              <a:ext uri="{FF2B5EF4-FFF2-40B4-BE49-F238E27FC236}">
                <a16:creationId xmlns:a16="http://schemas.microsoft.com/office/drawing/2014/main" id="{13EE9433-14FA-88A3-5F97-E852822A670B}"/>
              </a:ext>
            </a:extLst>
          </p:cNvPr>
          <p:cNvSpPr txBox="1"/>
          <p:nvPr/>
        </p:nvSpPr>
        <p:spPr>
          <a:xfrm>
            <a:off x="2152650" y="2829580"/>
            <a:ext cx="5010150" cy="523220"/>
          </a:xfrm>
          <a:prstGeom prst="rect">
            <a:avLst/>
          </a:prstGeom>
          <a:noFill/>
        </p:spPr>
        <p:txBody>
          <a:bodyPr wrap="square">
            <a:spAutoFit/>
          </a:bodyPr>
          <a:lstStyle/>
          <a:p>
            <a:r>
              <a:rPr lang="en-US" sz="2800" dirty="0"/>
              <a:t>is greater than or equal to 5. The </a:t>
            </a:r>
            <a:endParaRPr lang="en-IN" sz="2800" dirty="0"/>
          </a:p>
        </p:txBody>
      </p:sp>
      <p:sp>
        <p:nvSpPr>
          <p:cNvPr id="9" name="TextBox 8">
            <a:extLst>
              <a:ext uri="{FF2B5EF4-FFF2-40B4-BE49-F238E27FC236}">
                <a16:creationId xmlns:a16="http://schemas.microsoft.com/office/drawing/2014/main" id="{40A1627D-47F2-B945-FDAC-1608B998963E}"/>
              </a:ext>
            </a:extLst>
          </p:cNvPr>
          <p:cNvSpPr txBox="1"/>
          <p:nvPr/>
        </p:nvSpPr>
        <p:spPr>
          <a:xfrm>
            <a:off x="457200" y="3263205"/>
            <a:ext cx="7772400" cy="954107"/>
          </a:xfrm>
          <a:prstGeom prst="rect">
            <a:avLst/>
          </a:prstGeom>
          <a:noFill/>
        </p:spPr>
        <p:txBody>
          <a:bodyPr wrap="square">
            <a:spAutoFit/>
          </a:bodyPr>
          <a:lstStyle/>
          <a:p>
            <a:r>
              <a:rPr lang="en-US" sz="2800" dirty="0"/>
              <a:t>approximation becomes quite good when np is greater than or equal to 10 and</a:t>
            </a:r>
          </a:p>
        </p:txBody>
      </p:sp>
      <p:pic>
        <p:nvPicPr>
          <p:cNvPr id="15" name="Picture 14" descr="n times open parenthesis one minus p close parenthesis">
            <a:extLst>
              <a:ext uri="{FF2B5EF4-FFF2-40B4-BE49-F238E27FC236}">
                <a16:creationId xmlns:a16="http://schemas.microsoft.com/office/drawing/2014/main" id="{D92CF031-2517-B083-4EBE-A4DBA5E6CED0}"/>
              </a:ext>
            </a:extLst>
          </p:cNvPr>
          <p:cNvPicPr>
            <a:picLocks noChangeAspect="1"/>
          </p:cNvPicPr>
          <p:nvPr/>
        </p:nvPicPr>
        <p:blipFill>
          <a:blip r:embed="rId4"/>
          <a:stretch>
            <a:fillRect/>
          </a:stretch>
        </p:blipFill>
        <p:spPr>
          <a:xfrm>
            <a:off x="5143500" y="3719750"/>
            <a:ext cx="1143000" cy="489857"/>
          </a:xfrm>
          <a:prstGeom prst="rect">
            <a:avLst/>
          </a:prstGeom>
        </p:spPr>
      </p:pic>
      <p:sp>
        <p:nvSpPr>
          <p:cNvPr id="11" name="TextBox 10">
            <a:extLst>
              <a:ext uri="{FF2B5EF4-FFF2-40B4-BE49-F238E27FC236}">
                <a16:creationId xmlns:a16="http://schemas.microsoft.com/office/drawing/2014/main" id="{BCF08102-9A7A-D307-8DEE-A75983FBFA6C}"/>
              </a:ext>
            </a:extLst>
          </p:cNvPr>
          <p:cNvSpPr txBox="1"/>
          <p:nvPr/>
        </p:nvSpPr>
        <p:spPr>
          <a:xfrm>
            <a:off x="457200" y="4127717"/>
            <a:ext cx="4572000" cy="523220"/>
          </a:xfrm>
          <a:prstGeom prst="rect">
            <a:avLst/>
          </a:prstGeom>
          <a:noFill/>
        </p:spPr>
        <p:txBody>
          <a:bodyPr wrap="square">
            <a:spAutoFit/>
          </a:bodyPr>
          <a:lstStyle/>
          <a:p>
            <a:r>
              <a:rPr lang="en-US" sz="2800" dirty="0"/>
              <a:t>Is greater than or equal to 10.</a:t>
            </a:r>
          </a:p>
        </p:txBody>
      </p:sp>
      <p:sp>
        <p:nvSpPr>
          <p:cNvPr id="13" name="TextBox 12">
            <a:extLst>
              <a:ext uri="{FF2B5EF4-FFF2-40B4-BE49-F238E27FC236}">
                <a16:creationId xmlns:a16="http://schemas.microsoft.com/office/drawing/2014/main" id="{0B2035ED-3B54-B233-739B-EB4068F44A57}"/>
              </a:ext>
            </a:extLst>
          </p:cNvPr>
          <p:cNvSpPr txBox="1"/>
          <p:nvPr/>
        </p:nvSpPr>
        <p:spPr>
          <a:xfrm>
            <a:off x="457200" y="4631148"/>
            <a:ext cx="7620000" cy="954107"/>
          </a:xfrm>
          <a:prstGeom prst="rect">
            <a:avLst/>
          </a:prstGeom>
          <a:noFill/>
        </p:spPr>
        <p:txBody>
          <a:bodyPr wrap="square">
            <a:spAutoFit/>
          </a:bodyPr>
          <a:lstStyle/>
          <a:p>
            <a:r>
              <a:rPr lang="en-US" sz="2800" dirty="0"/>
              <a:t>The normal approximation to the binomial can be improved by using </a:t>
            </a:r>
            <a:r>
              <a:rPr lang="en-US" sz="2800" b="1" dirty="0"/>
              <a:t>continuity correction.</a:t>
            </a:r>
          </a:p>
        </p:txBody>
      </p:sp>
    </p:spTree>
    <p:extLst>
      <p:ext uri="{BB962C8B-B14F-4D97-AF65-F5344CB8AC3E}">
        <p14:creationId xmlns:p14="http://schemas.microsoft.com/office/powerpoint/2010/main" val="36189144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D0398-14A4-485E-B520-1B206A103B5E}"/>
              </a:ext>
            </a:extLst>
          </p:cNvPr>
          <p:cNvSpPr>
            <a:spLocks noGrp="1"/>
          </p:cNvSpPr>
          <p:nvPr>
            <p:ph type="title"/>
          </p:nvPr>
        </p:nvSpPr>
        <p:spPr/>
        <p:txBody>
          <a:bodyPr/>
          <a:lstStyle/>
          <a:p>
            <a:r>
              <a:rPr lang="en-IN" dirty="0"/>
              <a:t>The Binomial Distribution</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Slide 8</a:t>
            </a:r>
            <a:endParaRPr lang="en-IN" dirty="0"/>
          </a:p>
        </p:txBody>
      </p:sp>
      <p:sp>
        <p:nvSpPr>
          <p:cNvPr id="3" name="Text Placeholder 2">
            <a:extLst>
              <a:ext uri="{FF2B5EF4-FFF2-40B4-BE49-F238E27FC236}">
                <a16:creationId xmlns:a16="http://schemas.microsoft.com/office/drawing/2014/main" id="{95DFEA5E-D932-4EB0-83FE-59552A589D81}"/>
              </a:ext>
            </a:extLst>
          </p:cNvPr>
          <p:cNvSpPr>
            <a:spLocks noGrp="1"/>
          </p:cNvSpPr>
          <p:nvPr>
            <p:ph type="body" sz="quarter" idx="10"/>
          </p:nvPr>
        </p:nvSpPr>
        <p:spPr/>
        <p:txBody>
          <a:bodyPr/>
          <a:lstStyle/>
          <a:p>
            <a:r>
              <a:rPr lang="en-US" dirty="0"/>
              <a:t>Suppose that you wished to determine the probability that a binomial random variable (</a:t>
            </a:r>
            <a:r>
              <a:rPr lang="en-US" i="1" dirty="0"/>
              <a:t>n</a:t>
            </a:r>
            <a:r>
              <a:rPr lang="en-US" dirty="0"/>
              <a:t> = 20 and </a:t>
            </a:r>
            <a:r>
              <a:rPr lang="en-US" i="1" dirty="0"/>
              <a:t>p</a:t>
            </a:r>
            <a:r>
              <a:rPr lang="en-US" dirty="0"/>
              <a:t> = 0.5) is equal to 5. Recall that for a continuous random variable </a:t>
            </a:r>
            <a:r>
              <a:rPr lang="en-US" i="1" dirty="0"/>
              <a:t>X</a:t>
            </a:r>
            <a:r>
              <a:rPr lang="en-US" dirty="0"/>
              <a:t>, the probability that </a:t>
            </a:r>
            <a:r>
              <a:rPr lang="en-US" i="1" dirty="0"/>
              <a:t>X</a:t>
            </a:r>
            <a:r>
              <a:rPr lang="en-US" dirty="0"/>
              <a:t> is equal to some specific value is equal to zero since there is no area under the curve for a single point, say </a:t>
            </a:r>
            <a:r>
              <a:rPr lang="en-US" i="1" dirty="0"/>
              <a:t>X</a:t>
            </a:r>
            <a:r>
              <a:rPr lang="en-US" dirty="0"/>
              <a:t> = 5. Therefore, to approximate the probability using the normal would be equivalent to approximating the area of the shaded region given in Figure 3. To approximate the area of the region using the normal would require finding the area under the curve between 4.5 and 5.5.</a:t>
            </a:r>
            <a:endParaRPr lang="en-IN" dirty="0"/>
          </a:p>
        </p:txBody>
      </p:sp>
    </p:spTree>
    <p:extLst>
      <p:ext uri="{BB962C8B-B14F-4D97-AF65-F5344CB8AC3E}">
        <p14:creationId xmlns:p14="http://schemas.microsoft.com/office/powerpoint/2010/main" val="387748662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AF9FBFC-B5DA-42BF-83BE-A8F863FE55A2}"/>
</file>

<file path=customXml/itemProps2.xml><?xml version="1.0" encoding="utf-8"?>
<ds:datastoreItem xmlns:ds="http://schemas.openxmlformats.org/officeDocument/2006/customXml" ds:itemID="{B75258C7-222A-40AE-A097-7B835C7A51AC}"/>
</file>

<file path=customXml/itemProps3.xml><?xml version="1.0" encoding="utf-8"?>
<ds:datastoreItem xmlns:ds="http://schemas.openxmlformats.org/officeDocument/2006/customXml" ds:itemID="{EC61691A-47EF-4FB9-8078-A98A25996A6B}"/>
</file>

<file path=docProps/app.xml><?xml version="1.0" encoding="utf-8"?>
<Properties xmlns="http://schemas.openxmlformats.org/officeDocument/2006/extended-properties" xmlns:vt="http://schemas.openxmlformats.org/officeDocument/2006/docPropsVTypes">
  <TotalTime>1276</TotalTime>
  <Words>2199</Words>
  <Application>Microsoft Office PowerPoint</Application>
  <PresentationFormat>On-screen Show (4:3)</PresentationFormat>
  <Paragraphs>106</Paragraphs>
  <Slides>34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Calibri</vt:lpstr>
      <vt:lpstr>Arial</vt:lpstr>
      <vt:lpstr>Cambria Math</vt:lpstr>
      <vt:lpstr>Courier New</vt:lpstr>
      <vt:lpstr>Office Theme</vt:lpstr>
      <vt:lpstr>Section 7.5</vt:lpstr>
      <vt:lpstr>The Binomial Distribution—Slide 1</vt:lpstr>
      <vt:lpstr>The Binomial Distribution—Slide 2</vt:lpstr>
      <vt:lpstr>The Binomial Distribution—Slide 3</vt:lpstr>
      <vt:lpstr>The Binomial Distribution—Slide 4</vt:lpstr>
      <vt:lpstr>The Binomial Distribution—Slide 5</vt:lpstr>
      <vt:lpstr>The Binomial Distribution—Slide 6</vt:lpstr>
      <vt:lpstr>The Binomial Distribution—Slide 7</vt:lpstr>
      <vt:lpstr>The Binomial Distribution—Slide 8</vt:lpstr>
      <vt:lpstr>The Binomial Distribution—Slide 9</vt:lpstr>
      <vt:lpstr>Definition: Continuity correction</vt:lpstr>
      <vt:lpstr>Example 1: Using a Normal Distribution to Approximate a Binomial Probability—Slide 1</vt:lpstr>
      <vt:lpstr>Example 1: Using a Normal Distribution to Approximate a Binomial Probability—Slide 2</vt:lpstr>
      <vt:lpstr>Example 1: Using a Normal Distribution to Approximate a Binomial Probability—Slide 3</vt:lpstr>
      <vt:lpstr>Example 1: Using a Normal Distribution to Approximate a Binomial Probability—Slide 4</vt:lpstr>
      <vt:lpstr> Example 1: Using a Normal Distribution to Approximate a Binomial Probability —Slide 5</vt:lpstr>
      <vt:lpstr> Example 1: Using a Normal Distribution to Approximate a Binomial Probability—Slide 6</vt:lpstr>
      <vt:lpstr> Example 1: Using a Normal Distribution to Approximate a Binomial Probability—Slide 7</vt:lpstr>
      <vt:lpstr> Example 1: Using a Normal Distribution to Approximate a Binomial Probability—Slide 8</vt:lpstr>
      <vt:lpstr>Example 2: Using a Normal Distribution to Approximate a Binomial Probability about Campaign Awareness—Slide 1</vt:lpstr>
      <vt:lpstr>Example 2: Using a Normal Distribution to Approximate a Binomial Probability about Campaign Awareness—Slide 2</vt:lpstr>
      <vt:lpstr>Example 2: Using a Normal Distribution to Approximate a Binomial Probability about Campaign Awareness—Slide 3</vt:lpstr>
      <vt:lpstr>Example 2: Using a Normal Distribution to Approximate a Binomial Probability about Campaign Awareness—Slide 4</vt:lpstr>
      <vt:lpstr>Example 3: Using a Normal Distribution to Approximate a Binomial Probability about Restaurant No-Shows—Slide 1</vt:lpstr>
      <vt:lpstr>Example 3: Using a Normal Distribution to Approximate a Binomial Probability about Restaurant No-Shows—Slide 2</vt:lpstr>
      <vt:lpstr>Example 3: Using a Normal Distribution to Approximate a Binomial Probability about Restaurant No-Shows—Slide 3</vt:lpstr>
      <vt:lpstr>Example 3: Using a Normal Distribution to Approximate a Binomial Probability about Restaurant No-Shows—Slide 4</vt:lpstr>
      <vt:lpstr>The Poisson Distribution—Slide 1</vt:lpstr>
      <vt:lpstr>The Poisson Distribution—Slide 2</vt:lpstr>
      <vt:lpstr>Example 4: Using a Normal Distribution to Approximate a Poisson Probability about Customer Arrivals—Slide 1</vt:lpstr>
      <vt:lpstr>Example 4: Using a Normal Distribution to Approximate a Poisson Probability about Customer Arrivals—Slide 2</vt:lpstr>
      <vt:lpstr>Example 4: Using a Normal Distribution to Approximate a Poisson Probability about Customer Arrivals—Slide 3</vt:lpstr>
      <vt:lpstr>Example 4: Using a Normal Distribution to Approximate a Poisson Probability about Customer Arrivals—Slide 4</vt:lpstr>
      <vt:lpstr>Example 4: Using a Normal Distribution to Approximate a Poisson Probability about Customer Arrivals—Slide 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- 7.5 - Approximations to Other Distributions</dc:title>
  <dc:creator>Hawkes Learning</dc:creator>
  <cp:lastModifiedBy>Sangeetha Pallikala</cp:lastModifiedBy>
  <cp:revision>250</cp:revision>
  <dcterms:created xsi:type="dcterms:W3CDTF">2013-04-26T14:43:13Z</dcterms:created>
  <dcterms:modified xsi:type="dcterms:W3CDTF">2025-09-29T07:21:25Z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