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258" r:id="rId3"/>
    <p:sldId id="260" r:id="rId4"/>
    <p:sldId id="261" r:id="rId5"/>
    <p:sldId id="262" r:id="rId6"/>
    <p:sldId id="263" r:id="rId7"/>
    <p:sldId id="264" r:id="rId8"/>
    <p:sldId id="276" r:id="rId9"/>
    <p:sldId id="267" r:id="rId10"/>
    <p:sldId id="269" r:id="rId11"/>
    <p:sldId id="270" r:id="rId12"/>
  </p:sldIdLst>
  <p:sldSz cx="9144000" cy="6858000" type="screen4x3"/>
  <p:notesSz cx="6858000" cy="9144000"/>
  <p:embeddedFontLst>
    <p:embeddedFont>
      <p:font typeface="Cambria Math" panose="02040503050406030204" pitchFamily="18"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8.1</a:t>
            </a:r>
          </a:p>
        </p:txBody>
      </p:sp>
      <p:sp>
        <p:nvSpPr>
          <p:cNvPr id="2" name="Text Placeholder 1"/>
          <p:cNvSpPr>
            <a:spLocks noGrp="1"/>
          </p:cNvSpPr>
          <p:nvPr>
            <p:ph type="body" sz="quarter" idx="10"/>
          </p:nvPr>
        </p:nvSpPr>
        <p:spPr/>
        <p:txBody>
          <a:bodyPr/>
          <a:lstStyle/>
          <a:p>
            <a:pPr algn="ctr"/>
            <a:r>
              <a:rPr dirty="0"/>
              <a:t>Random Samples and Sampling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Sampling Distribution of the Sample Mean</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The probability distribution that describes the distribution of the sample means is called the </a:t>
            </a:r>
            <a:r>
              <a:rPr sz="2800" b="1" dirty="0"/>
              <a:t>sampling distribution of the sample mean</a:t>
            </a:r>
            <a:r>
              <a:rPr sz="2800" dirty="0"/>
              <a:t>.</a:t>
            </a:r>
          </a:p>
          <a:p>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Point Estimator</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dirty="0"/>
              <a:t>A </a:t>
            </a:r>
            <a:r>
              <a:rPr sz="2800" b="1" dirty="0"/>
              <a:t>point estimator</a:t>
            </a:r>
            <a:r>
              <a:rPr sz="2800" dirty="0"/>
              <a:t> is a single-valued estimate, calculated from the sample data, which is intended to be close to the true population value.</a:t>
            </a:r>
          </a:p>
          <a:p>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Voluntary Sampling</a:t>
            </a:r>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b="1" dirty="0"/>
              <a:t>Voluntary sampling</a:t>
            </a:r>
            <a:r>
              <a:rPr sz="2800" dirty="0"/>
              <a:t> occurs when participants volunteer to participate in a study.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Selection Bias</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sample is </a:t>
            </a:r>
            <a:r>
              <a:rPr sz="2800" b="1" dirty="0"/>
              <a:t>biased</a:t>
            </a:r>
            <a:r>
              <a:rPr sz="2800" dirty="0"/>
              <a:t> if it overrepresents or underrepresents some segment(s) of the population.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Sampling Frame</a:t>
            </a:r>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A </a:t>
            </a:r>
            <a:r>
              <a:rPr sz="2800" b="1" dirty="0"/>
              <a:t>sampling frame</a:t>
            </a:r>
            <a:r>
              <a:rPr sz="2800" dirty="0"/>
              <a:t> is a list which identifies all members of the population.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Simple Random Sample</a:t>
            </a:r>
          </a:p>
        </p:txBody>
      </p:sp>
      <p:sp>
        <p:nvSpPr>
          <p:cNvPr id="3" name="Text Placeholder 2"/>
          <p:cNvSpPr>
            <a:spLocks noGrp="1"/>
          </p:cNvSpPr>
          <p:nvPr>
            <p:ph type="body" sz="quarter" idx="10"/>
          </p:nvPr>
        </p:nvSpPr>
        <p:spPr>
          <a:xfrm>
            <a:off x="457200" y="1082078"/>
            <a:ext cx="8229600" cy="2423122"/>
          </a:xfrm>
        </p:spPr>
        <p:txBody>
          <a:bodyPr>
            <a:normAutofit/>
          </a:bodyPr>
          <a:lstStyle/>
          <a:p>
            <a:pPr>
              <a:defRPr sz="2800"/>
            </a:pPr>
            <a:r>
              <a:rPr sz="2800" dirty="0"/>
              <a:t>A </a:t>
            </a:r>
            <a:r>
              <a:rPr sz="2800" b="1" dirty="0"/>
              <a:t>simple random sample</a:t>
            </a:r>
            <a:r>
              <a:rPr sz="2800" dirty="0"/>
              <a:t> from a finite population is one in which every possible sample of the same size </a:t>
            </a:r>
            <a:r>
              <a:rPr lang="en-US" sz="2800" i="1" dirty="0"/>
              <a:t>n</a:t>
            </a:r>
            <a:r>
              <a:rPr sz="2800" dirty="0"/>
              <a:t> has the same probability of being selected.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Selecting a Simple Random Sample Using a Random Number Table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Using a random number table, select a simple random sample of 20 customer accounts from a sampling frame that contains 897 accounts.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Selecting a Simple Random Sample Using a Random Number Table</a:t>
            </a:r>
            <a:r>
              <a:rPr lang="en-US" dirty="0"/>
              <a:t>—Slide 2</a:t>
            </a:r>
            <a:endParaRPr dirty="0"/>
          </a:p>
        </p:txBody>
      </p:sp>
      <p:sp>
        <p:nvSpPr>
          <p:cNvPr id="3" name="Text Placeholder 2"/>
          <p:cNvSpPr>
            <a:spLocks noGrp="1"/>
          </p:cNvSpPr>
          <p:nvPr>
            <p:ph type="body" sz="quarter" idx="10"/>
          </p:nvPr>
        </p:nvSpPr>
        <p:spPr/>
        <p:txBody>
          <a:bodyPr>
            <a:normAutofit/>
          </a:bodyPr>
          <a:lstStyle/>
          <a:p>
            <a:r>
              <a:rPr b="1" dirty="0"/>
              <a:t>Solution</a:t>
            </a:r>
          </a:p>
          <a:p>
            <a:r>
              <a:rPr dirty="0"/>
              <a:t>If each account is given a number between 1 and 897, then three digits from the table can be used to indicate a specific account. Any consecutive three digits that are greater than 897 should be ignored. We can select the initial starting position as row three and column two, and select three digits across the row. Those accounts colored in red are selecte</a:t>
            </a:r>
            <a:r>
              <a:rPr lang="en-US" dirty="0"/>
              <a:t>d</a:t>
            </a:r>
            <a:r>
              <a:rPr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Selecting a Simple Random Sample Using a Random Number Table</a:t>
            </a:r>
            <a:r>
              <a:rPr lang="en-US" dirty="0"/>
              <a:t>—Slide 3</a:t>
            </a:r>
            <a:endParaRPr dirty="0"/>
          </a:p>
        </p:txBody>
      </p:sp>
      <p:sp>
        <p:nvSpPr>
          <p:cNvPr id="4" name="TextBox 3">
            <a:extLst>
              <a:ext uri="{FF2B5EF4-FFF2-40B4-BE49-F238E27FC236}">
                <a16:creationId xmlns:a16="http://schemas.microsoft.com/office/drawing/2014/main" id="{54E2BC71-CDC9-0D4D-55B1-56912F09456F}"/>
              </a:ext>
            </a:extLst>
          </p:cNvPr>
          <p:cNvSpPr txBox="1"/>
          <p:nvPr/>
        </p:nvSpPr>
        <p:spPr>
          <a:xfrm>
            <a:off x="2209800" y="1209902"/>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t>Table 1–Random Number Table</a:t>
            </a:r>
          </a:p>
        </p:txBody>
      </p:sp>
      <p:graphicFrame>
        <p:nvGraphicFramePr>
          <p:cNvPr id="6" name="Table 6" descr="The Table shows a grid of numbers arranged in 10 rows and 10 columns. &#10;Here's a detailed reading row by row:&#10;Row 1:&#10;985, 201, 776, 714, 905, 686, 072, 210, 940, 558,&#10;Row 2:&#10;609, 709, 343, 350, 500, 739, 981, 180, 505, 431,&#10;Row 3:&#10;398, 082, 773, 250, 725, 682, 482, 940, 524, 201,&#10;Row 4:&#10;527, 756, 785, 183, 452, 996, 340, 628, 898, 083,&#10;Row 5:&#10;137, 467, 007, 818, 475, 406, 106, 871, 177, 817,&#10;Row 6:&#10;886, 854, 020, 086, 507, 584, 013, 676, 667, 951,&#10;Row 7:&#10;903, 476, 493, 296, 091, 106, 299, 594, 673, 488,&#10;Row 8:&#10;751, 764, 969, 918, 260, 892, 893, 785, 613, 682,&#10;Row 9:&#10;347, 834, 113, 862, 481, 176, 741, 746, 850, 950,&#10;Row 10:&#10;580, 477, 697, 473, 039, 571, 864, 021, 816, 544,&#10;To select a simple random sample of 20 customer accounts, select the initial starting position as row three and column two that is 082. So, the numbers starting from 082 to row 6 and column 4 that is 818 are marked as red. And the numbers 940, 996 and 898 are crossed.">
            <a:extLst>
              <a:ext uri="{FF2B5EF4-FFF2-40B4-BE49-F238E27FC236}">
                <a16:creationId xmlns:a16="http://schemas.microsoft.com/office/drawing/2014/main" id="{27173101-C299-4EA9-9ED2-9C0F776DE4E8}"/>
              </a:ext>
            </a:extLst>
          </p:cNvPr>
          <p:cNvGraphicFramePr>
            <a:graphicFrameLocks noGrp="1"/>
          </p:cNvGraphicFramePr>
          <p:nvPr>
            <p:extLst>
              <p:ext uri="{D42A27DB-BD31-4B8C-83A1-F6EECF244321}">
                <p14:modId xmlns:p14="http://schemas.microsoft.com/office/powerpoint/2010/main" val="3023840399"/>
              </p:ext>
            </p:extLst>
          </p:nvPr>
        </p:nvGraphicFramePr>
        <p:xfrm>
          <a:off x="457200" y="1625600"/>
          <a:ext cx="8229600" cy="3708400"/>
        </p:xfrm>
        <a:graphic>
          <a:graphicData uri="http://schemas.openxmlformats.org/drawingml/2006/table">
            <a:tbl>
              <a:tblPr firstRow="1" bandRow="1">
                <a:tableStyleId>{5940675A-B579-460E-94D1-54222C63F5DA}</a:tableStyleId>
              </a:tblPr>
              <a:tblGrid>
                <a:gridCol w="822960">
                  <a:extLst>
                    <a:ext uri="{9D8B030D-6E8A-4147-A177-3AD203B41FA5}">
                      <a16:colId xmlns:a16="http://schemas.microsoft.com/office/drawing/2014/main" val="3414454392"/>
                    </a:ext>
                  </a:extLst>
                </a:gridCol>
                <a:gridCol w="822960">
                  <a:extLst>
                    <a:ext uri="{9D8B030D-6E8A-4147-A177-3AD203B41FA5}">
                      <a16:colId xmlns:a16="http://schemas.microsoft.com/office/drawing/2014/main" val="1565430424"/>
                    </a:ext>
                  </a:extLst>
                </a:gridCol>
                <a:gridCol w="822960">
                  <a:extLst>
                    <a:ext uri="{9D8B030D-6E8A-4147-A177-3AD203B41FA5}">
                      <a16:colId xmlns:a16="http://schemas.microsoft.com/office/drawing/2014/main" val="447551356"/>
                    </a:ext>
                  </a:extLst>
                </a:gridCol>
                <a:gridCol w="822960">
                  <a:extLst>
                    <a:ext uri="{9D8B030D-6E8A-4147-A177-3AD203B41FA5}">
                      <a16:colId xmlns:a16="http://schemas.microsoft.com/office/drawing/2014/main" val="526366057"/>
                    </a:ext>
                  </a:extLst>
                </a:gridCol>
                <a:gridCol w="822960">
                  <a:extLst>
                    <a:ext uri="{9D8B030D-6E8A-4147-A177-3AD203B41FA5}">
                      <a16:colId xmlns:a16="http://schemas.microsoft.com/office/drawing/2014/main" val="3264961277"/>
                    </a:ext>
                  </a:extLst>
                </a:gridCol>
                <a:gridCol w="822960">
                  <a:extLst>
                    <a:ext uri="{9D8B030D-6E8A-4147-A177-3AD203B41FA5}">
                      <a16:colId xmlns:a16="http://schemas.microsoft.com/office/drawing/2014/main" val="499645978"/>
                    </a:ext>
                  </a:extLst>
                </a:gridCol>
                <a:gridCol w="822960">
                  <a:extLst>
                    <a:ext uri="{9D8B030D-6E8A-4147-A177-3AD203B41FA5}">
                      <a16:colId xmlns:a16="http://schemas.microsoft.com/office/drawing/2014/main" val="348366144"/>
                    </a:ext>
                  </a:extLst>
                </a:gridCol>
                <a:gridCol w="822960">
                  <a:extLst>
                    <a:ext uri="{9D8B030D-6E8A-4147-A177-3AD203B41FA5}">
                      <a16:colId xmlns:a16="http://schemas.microsoft.com/office/drawing/2014/main" val="2558271705"/>
                    </a:ext>
                  </a:extLst>
                </a:gridCol>
                <a:gridCol w="822960">
                  <a:extLst>
                    <a:ext uri="{9D8B030D-6E8A-4147-A177-3AD203B41FA5}">
                      <a16:colId xmlns:a16="http://schemas.microsoft.com/office/drawing/2014/main" val="3011885105"/>
                    </a:ext>
                  </a:extLst>
                </a:gridCol>
                <a:gridCol w="822960">
                  <a:extLst>
                    <a:ext uri="{9D8B030D-6E8A-4147-A177-3AD203B41FA5}">
                      <a16:colId xmlns:a16="http://schemas.microsoft.com/office/drawing/2014/main" val="3608760089"/>
                    </a:ext>
                  </a:extLst>
                </a:gridCol>
              </a:tblGrid>
              <a:tr h="370840">
                <a:tc>
                  <a:txBody>
                    <a:bodyPr/>
                    <a:lstStyle/>
                    <a:p>
                      <a:pPr algn="ctr"/>
                      <a:r>
                        <a:rPr sz="1400" dirty="0"/>
                        <a:t>985</a:t>
                      </a:r>
                      <a:endParaRPr sz="1400" dirty="0">
                        <a:latin typeface="Cambria Math"/>
                      </a:endParaRPr>
                    </a:p>
                  </a:txBody>
                  <a:tcPr/>
                </a:tc>
                <a:tc>
                  <a:txBody>
                    <a:bodyPr/>
                    <a:lstStyle/>
                    <a:p>
                      <a:pPr algn="ctr"/>
                      <a:r>
                        <a:rPr sz="1400" dirty="0"/>
                        <a:t>201</a:t>
                      </a:r>
                      <a:endParaRPr sz="1400" dirty="0">
                        <a:latin typeface="Cambria Math"/>
                      </a:endParaRPr>
                    </a:p>
                  </a:txBody>
                  <a:tcPr/>
                </a:tc>
                <a:tc>
                  <a:txBody>
                    <a:bodyPr/>
                    <a:lstStyle/>
                    <a:p>
                      <a:pPr algn="ctr"/>
                      <a:r>
                        <a:rPr sz="1400"/>
                        <a:t>776</a:t>
                      </a:r>
                      <a:endParaRPr sz="1400">
                        <a:latin typeface="Cambria Math"/>
                      </a:endParaRPr>
                    </a:p>
                  </a:txBody>
                  <a:tcPr/>
                </a:tc>
                <a:tc>
                  <a:txBody>
                    <a:bodyPr/>
                    <a:lstStyle/>
                    <a:p>
                      <a:pPr algn="ctr"/>
                      <a:r>
                        <a:rPr sz="1400" dirty="0"/>
                        <a:t>714</a:t>
                      </a:r>
                      <a:endParaRPr sz="1400" dirty="0">
                        <a:latin typeface="Cambria Math"/>
                      </a:endParaRPr>
                    </a:p>
                  </a:txBody>
                  <a:tcPr/>
                </a:tc>
                <a:tc>
                  <a:txBody>
                    <a:bodyPr/>
                    <a:lstStyle/>
                    <a:p>
                      <a:pPr algn="ctr"/>
                      <a:r>
                        <a:rPr sz="1400"/>
                        <a:t>905</a:t>
                      </a:r>
                      <a:endParaRPr sz="1400">
                        <a:latin typeface="Cambria Math"/>
                      </a:endParaRPr>
                    </a:p>
                  </a:txBody>
                  <a:tcPr/>
                </a:tc>
                <a:tc>
                  <a:txBody>
                    <a:bodyPr/>
                    <a:lstStyle/>
                    <a:p>
                      <a:pPr algn="ctr"/>
                      <a:r>
                        <a:rPr sz="1400"/>
                        <a:t>686</a:t>
                      </a:r>
                      <a:endParaRPr sz="1400">
                        <a:latin typeface="Cambria Math"/>
                      </a:endParaRPr>
                    </a:p>
                  </a:txBody>
                  <a:tcPr/>
                </a:tc>
                <a:tc>
                  <a:txBody>
                    <a:bodyPr/>
                    <a:lstStyle/>
                    <a:p>
                      <a:pPr algn="ctr"/>
                      <a:r>
                        <a:rPr sz="1400"/>
                        <a:t>072</a:t>
                      </a:r>
                      <a:endParaRPr sz="1400">
                        <a:latin typeface="Cambria Math"/>
                      </a:endParaRPr>
                    </a:p>
                  </a:txBody>
                  <a:tcPr/>
                </a:tc>
                <a:tc>
                  <a:txBody>
                    <a:bodyPr/>
                    <a:lstStyle/>
                    <a:p>
                      <a:pPr algn="ctr"/>
                      <a:r>
                        <a:rPr sz="1400"/>
                        <a:t>210</a:t>
                      </a:r>
                      <a:endParaRPr sz="1400">
                        <a:latin typeface="Cambria Math"/>
                      </a:endParaRPr>
                    </a:p>
                  </a:txBody>
                  <a:tcPr/>
                </a:tc>
                <a:tc>
                  <a:txBody>
                    <a:bodyPr/>
                    <a:lstStyle/>
                    <a:p>
                      <a:pPr algn="ctr"/>
                      <a:r>
                        <a:rPr sz="1400"/>
                        <a:t>940</a:t>
                      </a:r>
                      <a:endParaRPr sz="1400">
                        <a:latin typeface="Cambria Math"/>
                      </a:endParaRPr>
                    </a:p>
                  </a:txBody>
                  <a:tcPr/>
                </a:tc>
                <a:tc>
                  <a:txBody>
                    <a:bodyPr/>
                    <a:lstStyle/>
                    <a:p>
                      <a:pPr algn="ctr"/>
                      <a:r>
                        <a:rPr sz="1400" dirty="0"/>
                        <a:t>558</a:t>
                      </a:r>
                      <a:endParaRPr sz="1400" dirty="0">
                        <a:latin typeface="Cambria Math"/>
                      </a:endParaRPr>
                    </a:p>
                  </a:txBody>
                  <a:tcPr/>
                </a:tc>
                <a:extLst>
                  <a:ext uri="{0D108BD9-81ED-4DB2-BD59-A6C34878D82A}">
                    <a16:rowId xmlns:a16="http://schemas.microsoft.com/office/drawing/2014/main" val="4159483802"/>
                  </a:ext>
                </a:extLst>
              </a:tr>
              <a:tr h="370840">
                <a:tc>
                  <a:txBody>
                    <a:bodyPr/>
                    <a:lstStyle/>
                    <a:p>
                      <a:pPr algn="ctr"/>
                      <a:r>
                        <a:rPr sz="1400" dirty="0"/>
                        <a:t>609</a:t>
                      </a:r>
                      <a:endParaRPr sz="1400" dirty="0">
                        <a:latin typeface="Cambria Math"/>
                      </a:endParaRPr>
                    </a:p>
                  </a:txBody>
                  <a:tcPr/>
                </a:tc>
                <a:tc>
                  <a:txBody>
                    <a:bodyPr/>
                    <a:lstStyle/>
                    <a:p>
                      <a:pPr algn="ctr"/>
                      <a:r>
                        <a:rPr sz="1400" dirty="0"/>
                        <a:t>709</a:t>
                      </a:r>
                      <a:endParaRPr sz="1400" dirty="0">
                        <a:latin typeface="Cambria Math"/>
                      </a:endParaRPr>
                    </a:p>
                  </a:txBody>
                  <a:tcPr/>
                </a:tc>
                <a:tc>
                  <a:txBody>
                    <a:bodyPr/>
                    <a:lstStyle/>
                    <a:p>
                      <a:pPr algn="ctr"/>
                      <a:r>
                        <a:rPr sz="1400" dirty="0"/>
                        <a:t>343</a:t>
                      </a:r>
                      <a:endParaRPr sz="1400" dirty="0">
                        <a:latin typeface="Cambria Math"/>
                      </a:endParaRPr>
                    </a:p>
                  </a:txBody>
                  <a:tcPr/>
                </a:tc>
                <a:tc>
                  <a:txBody>
                    <a:bodyPr/>
                    <a:lstStyle/>
                    <a:p>
                      <a:pPr algn="ctr"/>
                      <a:r>
                        <a:rPr sz="1400" dirty="0"/>
                        <a:t>350</a:t>
                      </a:r>
                      <a:endParaRPr sz="1400" dirty="0">
                        <a:latin typeface="Cambria Math"/>
                      </a:endParaRPr>
                    </a:p>
                  </a:txBody>
                  <a:tcPr/>
                </a:tc>
                <a:tc>
                  <a:txBody>
                    <a:bodyPr/>
                    <a:lstStyle/>
                    <a:p>
                      <a:pPr algn="ctr"/>
                      <a:r>
                        <a:rPr sz="1400" dirty="0"/>
                        <a:t>500</a:t>
                      </a:r>
                      <a:endParaRPr sz="1400" dirty="0">
                        <a:latin typeface="Cambria Math"/>
                      </a:endParaRPr>
                    </a:p>
                  </a:txBody>
                  <a:tcPr/>
                </a:tc>
                <a:tc>
                  <a:txBody>
                    <a:bodyPr/>
                    <a:lstStyle/>
                    <a:p>
                      <a:pPr algn="ctr"/>
                      <a:r>
                        <a:rPr sz="1400"/>
                        <a:t>739</a:t>
                      </a:r>
                      <a:endParaRPr sz="1400">
                        <a:latin typeface="Cambria Math"/>
                      </a:endParaRPr>
                    </a:p>
                  </a:txBody>
                  <a:tcPr/>
                </a:tc>
                <a:tc>
                  <a:txBody>
                    <a:bodyPr/>
                    <a:lstStyle/>
                    <a:p>
                      <a:pPr algn="ctr"/>
                      <a:r>
                        <a:rPr sz="1400" dirty="0"/>
                        <a:t>981</a:t>
                      </a:r>
                      <a:endParaRPr sz="1400" dirty="0">
                        <a:latin typeface="Cambria Math"/>
                      </a:endParaRPr>
                    </a:p>
                  </a:txBody>
                  <a:tcPr/>
                </a:tc>
                <a:tc>
                  <a:txBody>
                    <a:bodyPr/>
                    <a:lstStyle/>
                    <a:p>
                      <a:pPr algn="ctr"/>
                      <a:r>
                        <a:rPr sz="1400"/>
                        <a:t>180</a:t>
                      </a:r>
                      <a:endParaRPr sz="1400">
                        <a:latin typeface="Cambria Math"/>
                      </a:endParaRPr>
                    </a:p>
                  </a:txBody>
                  <a:tcPr/>
                </a:tc>
                <a:tc>
                  <a:txBody>
                    <a:bodyPr/>
                    <a:lstStyle/>
                    <a:p>
                      <a:pPr algn="ctr"/>
                      <a:r>
                        <a:rPr sz="1400"/>
                        <a:t>505</a:t>
                      </a:r>
                      <a:endParaRPr sz="1400">
                        <a:latin typeface="Cambria Math"/>
                      </a:endParaRPr>
                    </a:p>
                  </a:txBody>
                  <a:tcPr/>
                </a:tc>
                <a:tc>
                  <a:txBody>
                    <a:bodyPr/>
                    <a:lstStyle/>
                    <a:p>
                      <a:pPr algn="ctr"/>
                      <a:r>
                        <a:rPr sz="1400"/>
                        <a:t>431</a:t>
                      </a:r>
                      <a:endParaRPr sz="1400">
                        <a:latin typeface="Cambria Math"/>
                      </a:endParaRPr>
                    </a:p>
                  </a:txBody>
                  <a:tcPr/>
                </a:tc>
                <a:extLst>
                  <a:ext uri="{0D108BD9-81ED-4DB2-BD59-A6C34878D82A}">
                    <a16:rowId xmlns:a16="http://schemas.microsoft.com/office/drawing/2014/main" val="3968491952"/>
                  </a:ext>
                </a:extLst>
              </a:tr>
              <a:tr h="370840">
                <a:tc>
                  <a:txBody>
                    <a:bodyPr/>
                    <a:lstStyle/>
                    <a:p>
                      <a:pPr marL="0" algn="ctr" defTabSz="914400" rtl="0" eaLnBrk="1" latinLnBrk="0" hangingPunct="1">
                        <a:defRPr sz="1400"/>
                      </a:pPr>
                      <a:r>
                        <a:rPr sz="1400" kern="1200" dirty="0">
                          <a:solidFill>
                            <a:schemeClr val="tx1"/>
                          </a:solidFill>
                        </a:rPr>
                        <a:t>398</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082</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773</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250</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725</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682</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482</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r>
                        <a:rPr lang="en-US" sz="1400" kern="1200" dirty="0">
                          <a:solidFill>
                            <a:schemeClr val="tx1"/>
                          </a:solidFill>
                        </a:rPr>
                        <a:t>940</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524</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201</a:t>
                      </a:r>
                      <a:endParaRPr sz="1400" kern="1200" dirty="0">
                        <a:solidFill>
                          <a:srgbClr val="FF0000"/>
                        </a:solidFill>
                        <a:latin typeface="Cambria Math"/>
                        <a:ea typeface="+mn-ea"/>
                        <a:cs typeface="+mn-cs"/>
                      </a:endParaRPr>
                    </a:p>
                  </a:txBody>
                  <a:tcPr/>
                </a:tc>
                <a:extLst>
                  <a:ext uri="{0D108BD9-81ED-4DB2-BD59-A6C34878D82A}">
                    <a16:rowId xmlns:a16="http://schemas.microsoft.com/office/drawing/2014/main" val="897402581"/>
                  </a:ext>
                </a:extLst>
              </a:tr>
              <a:tr h="370840">
                <a:tc>
                  <a:txBody>
                    <a:bodyPr/>
                    <a:lstStyle/>
                    <a:p>
                      <a:pPr marL="0" algn="ctr" defTabSz="914400" rtl="0" eaLnBrk="1" latinLnBrk="0" hangingPunct="1">
                        <a:defRPr sz="1400"/>
                      </a:pPr>
                      <a:r>
                        <a:rPr sz="1400" kern="1200" dirty="0">
                          <a:solidFill>
                            <a:srgbClr val="FF0000"/>
                          </a:solidFill>
                        </a:rPr>
                        <a:t>527</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756</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785</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183</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452</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r>
                        <a:rPr lang="en-US" sz="1400" kern="1200" dirty="0">
                          <a:solidFill>
                            <a:schemeClr val="tx1"/>
                          </a:solidFill>
                        </a:rPr>
                        <a:t>996</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340</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628</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r>
                        <a:rPr lang="en-US" sz="1400" kern="1200" dirty="0">
                          <a:solidFill>
                            <a:schemeClr val="tx1"/>
                          </a:solidFill>
                        </a:rPr>
                        <a:t>898</a:t>
                      </a:r>
                      <a:endParaRPr sz="1400" kern="1200" dirty="0">
                        <a:solidFill>
                          <a:schemeClr val="tx1"/>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083</a:t>
                      </a:r>
                      <a:endParaRPr sz="1400" kern="1200" dirty="0">
                        <a:solidFill>
                          <a:srgbClr val="FF0000"/>
                        </a:solidFill>
                        <a:latin typeface="Cambria Math"/>
                        <a:ea typeface="+mn-ea"/>
                        <a:cs typeface="+mn-cs"/>
                      </a:endParaRPr>
                    </a:p>
                  </a:txBody>
                  <a:tcPr/>
                </a:tc>
                <a:extLst>
                  <a:ext uri="{0D108BD9-81ED-4DB2-BD59-A6C34878D82A}">
                    <a16:rowId xmlns:a16="http://schemas.microsoft.com/office/drawing/2014/main" val="1208966040"/>
                  </a:ext>
                </a:extLst>
              </a:tr>
              <a:tr h="370840">
                <a:tc>
                  <a:txBody>
                    <a:bodyPr/>
                    <a:lstStyle/>
                    <a:p>
                      <a:pPr marL="0" algn="ctr" defTabSz="914400" rtl="0" eaLnBrk="1" latinLnBrk="0" hangingPunct="1">
                        <a:defRPr sz="1400"/>
                      </a:pPr>
                      <a:r>
                        <a:rPr sz="1400" kern="1200" dirty="0">
                          <a:solidFill>
                            <a:srgbClr val="FF0000"/>
                          </a:solidFill>
                        </a:rPr>
                        <a:t>137</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467</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007</a:t>
                      </a:r>
                      <a:endParaRPr sz="1400" kern="1200" dirty="0">
                        <a:solidFill>
                          <a:srgbClr val="FF0000"/>
                        </a:solidFill>
                        <a:latin typeface="Cambria Math"/>
                        <a:ea typeface="+mn-ea"/>
                        <a:cs typeface="+mn-cs"/>
                      </a:endParaRPr>
                    </a:p>
                  </a:txBody>
                  <a:tcPr/>
                </a:tc>
                <a:tc>
                  <a:txBody>
                    <a:bodyPr/>
                    <a:lstStyle/>
                    <a:p>
                      <a:pPr marL="0" algn="ctr" defTabSz="914400" rtl="0" eaLnBrk="1" latinLnBrk="0" hangingPunct="1">
                        <a:defRPr sz="1400"/>
                      </a:pPr>
                      <a:r>
                        <a:rPr sz="1400" kern="1200" dirty="0">
                          <a:solidFill>
                            <a:srgbClr val="FF0000"/>
                          </a:solidFill>
                        </a:rPr>
                        <a:t>818</a:t>
                      </a:r>
                      <a:endParaRPr sz="1400" kern="1200" dirty="0">
                        <a:solidFill>
                          <a:srgbClr val="FF0000"/>
                        </a:solidFill>
                        <a:latin typeface="Cambria Math"/>
                        <a:ea typeface="+mn-ea"/>
                        <a:cs typeface="+mn-cs"/>
                      </a:endParaRPr>
                    </a:p>
                  </a:txBody>
                  <a:tcPr/>
                </a:tc>
                <a:tc>
                  <a:txBody>
                    <a:bodyPr/>
                    <a:lstStyle/>
                    <a:p>
                      <a:pPr algn="ctr"/>
                      <a:r>
                        <a:rPr sz="1400"/>
                        <a:t>475</a:t>
                      </a:r>
                      <a:endParaRPr sz="1400">
                        <a:latin typeface="Cambria Math"/>
                      </a:endParaRPr>
                    </a:p>
                  </a:txBody>
                  <a:tcPr/>
                </a:tc>
                <a:tc>
                  <a:txBody>
                    <a:bodyPr/>
                    <a:lstStyle/>
                    <a:p>
                      <a:pPr algn="ctr"/>
                      <a:r>
                        <a:rPr sz="1400" dirty="0"/>
                        <a:t>406</a:t>
                      </a:r>
                      <a:endParaRPr sz="1400" dirty="0">
                        <a:latin typeface="Cambria Math"/>
                      </a:endParaRPr>
                    </a:p>
                  </a:txBody>
                  <a:tcPr/>
                </a:tc>
                <a:tc>
                  <a:txBody>
                    <a:bodyPr/>
                    <a:lstStyle/>
                    <a:p>
                      <a:pPr algn="ctr"/>
                      <a:r>
                        <a:rPr sz="1400" dirty="0"/>
                        <a:t>106</a:t>
                      </a:r>
                      <a:endParaRPr sz="1400" dirty="0">
                        <a:latin typeface="Cambria Math"/>
                      </a:endParaRPr>
                    </a:p>
                  </a:txBody>
                  <a:tcPr/>
                </a:tc>
                <a:tc>
                  <a:txBody>
                    <a:bodyPr/>
                    <a:lstStyle/>
                    <a:p>
                      <a:pPr algn="ctr"/>
                      <a:r>
                        <a:rPr sz="1400" dirty="0"/>
                        <a:t>871</a:t>
                      </a:r>
                      <a:endParaRPr sz="1400" dirty="0">
                        <a:latin typeface="Cambria Math"/>
                      </a:endParaRPr>
                    </a:p>
                  </a:txBody>
                  <a:tcPr/>
                </a:tc>
                <a:tc>
                  <a:txBody>
                    <a:bodyPr/>
                    <a:lstStyle/>
                    <a:p>
                      <a:pPr algn="ctr"/>
                      <a:r>
                        <a:rPr sz="1400" dirty="0"/>
                        <a:t>177</a:t>
                      </a:r>
                      <a:endParaRPr sz="1400" dirty="0">
                        <a:latin typeface="Cambria Math"/>
                      </a:endParaRPr>
                    </a:p>
                  </a:txBody>
                  <a:tcPr/>
                </a:tc>
                <a:tc>
                  <a:txBody>
                    <a:bodyPr/>
                    <a:lstStyle/>
                    <a:p>
                      <a:pPr algn="ctr"/>
                      <a:r>
                        <a:rPr sz="1400" dirty="0"/>
                        <a:t>817</a:t>
                      </a:r>
                      <a:endParaRPr sz="1400" dirty="0">
                        <a:latin typeface="Cambria Math"/>
                      </a:endParaRPr>
                    </a:p>
                  </a:txBody>
                  <a:tcPr/>
                </a:tc>
                <a:extLst>
                  <a:ext uri="{0D108BD9-81ED-4DB2-BD59-A6C34878D82A}">
                    <a16:rowId xmlns:a16="http://schemas.microsoft.com/office/drawing/2014/main" val="3760394188"/>
                  </a:ext>
                </a:extLst>
              </a:tr>
              <a:tr h="370840">
                <a:tc>
                  <a:txBody>
                    <a:bodyPr/>
                    <a:lstStyle/>
                    <a:p>
                      <a:pPr algn="ctr"/>
                      <a:r>
                        <a:rPr sz="1400" dirty="0"/>
                        <a:t>886</a:t>
                      </a:r>
                      <a:endParaRPr sz="1400" dirty="0">
                        <a:latin typeface="Cambria Math"/>
                      </a:endParaRPr>
                    </a:p>
                  </a:txBody>
                  <a:tcPr/>
                </a:tc>
                <a:tc>
                  <a:txBody>
                    <a:bodyPr/>
                    <a:lstStyle/>
                    <a:p>
                      <a:pPr algn="ctr"/>
                      <a:r>
                        <a:rPr sz="1400" dirty="0"/>
                        <a:t>854</a:t>
                      </a:r>
                      <a:endParaRPr sz="1400" dirty="0">
                        <a:latin typeface="Cambria Math"/>
                      </a:endParaRPr>
                    </a:p>
                  </a:txBody>
                  <a:tcPr/>
                </a:tc>
                <a:tc>
                  <a:txBody>
                    <a:bodyPr/>
                    <a:lstStyle/>
                    <a:p>
                      <a:pPr algn="ctr"/>
                      <a:r>
                        <a:rPr sz="1400"/>
                        <a:t>020</a:t>
                      </a:r>
                      <a:endParaRPr sz="1400">
                        <a:latin typeface="Cambria Math"/>
                      </a:endParaRPr>
                    </a:p>
                  </a:txBody>
                  <a:tcPr/>
                </a:tc>
                <a:tc>
                  <a:txBody>
                    <a:bodyPr/>
                    <a:lstStyle/>
                    <a:p>
                      <a:pPr algn="ctr"/>
                      <a:r>
                        <a:rPr sz="1400"/>
                        <a:t>086</a:t>
                      </a:r>
                      <a:endParaRPr sz="1400">
                        <a:latin typeface="Cambria Math"/>
                      </a:endParaRPr>
                    </a:p>
                  </a:txBody>
                  <a:tcPr/>
                </a:tc>
                <a:tc>
                  <a:txBody>
                    <a:bodyPr/>
                    <a:lstStyle/>
                    <a:p>
                      <a:pPr algn="ctr"/>
                      <a:r>
                        <a:rPr sz="1400"/>
                        <a:t>507</a:t>
                      </a:r>
                      <a:endParaRPr sz="1400">
                        <a:latin typeface="Cambria Math"/>
                      </a:endParaRPr>
                    </a:p>
                  </a:txBody>
                  <a:tcPr/>
                </a:tc>
                <a:tc>
                  <a:txBody>
                    <a:bodyPr/>
                    <a:lstStyle/>
                    <a:p>
                      <a:pPr algn="ctr"/>
                      <a:r>
                        <a:rPr sz="1400"/>
                        <a:t>584</a:t>
                      </a:r>
                      <a:endParaRPr sz="1400">
                        <a:latin typeface="Cambria Math"/>
                      </a:endParaRPr>
                    </a:p>
                  </a:txBody>
                  <a:tcPr/>
                </a:tc>
                <a:tc>
                  <a:txBody>
                    <a:bodyPr/>
                    <a:lstStyle/>
                    <a:p>
                      <a:pPr algn="ctr"/>
                      <a:r>
                        <a:rPr sz="1400" dirty="0"/>
                        <a:t>013</a:t>
                      </a:r>
                      <a:endParaRPr sz="1400" dirty="0">
                        <a:latin typeface="Cambria Math"/>
                      </a:endParaRPr>
                    </a:p>
                  </a:txBody>
                  <a:tcPr/>
                </a:tc>
                <a:tc>
                  <a:txBody>
                    <a:bodyPr/>
                    <a:lstStyle/>
                    <a:p>
                      <a:pPr algn="ctr"/>
                      <a:r>
                        <a:rPr sz="1400" dirty="0"/>
                        <a:t>676</a:t>
                      </a:r>
                      <a:endParaRPr sz="1400" dirty="0">
                        <a:latin typeface="Cambria Math"/>
                      </a:endParaRPr>
                    </a:p>
                  </a:txBody>
                  <a:tcPr/>
                </a:tc>
                <a:tc>
                  <a:txBody>
                    <a:bodyPr/>
                    <a:lstStyle/>
                    <a:p>
                      <a:pPr algn="ctr"/>
                      <a:r>
                        <a:rPr sz="1400" dirty="0"/>
                        <a:t>667</a:t>
                      </a:r>
                      <a:endParaRPr sz="1400" dirty="0">
                        <a:latin typeface="Cambria Math"/>
                      </a:endParaRPr>
                    </a:p>
                  </a:txBody>
                  <a:tcPr/>
                </a:tc>
                <a:tc>
                  <a:txBody>
                    <a:bodyPr/>
                    <a:lstStyle/>
                    <a:p>
                      <a:pPr algn="ctr"/>
                      <a:r>
                        <a:rPr sz="1400" dirty="0"/>
                        <a:t>951</a:t>
                      </a:r>
                      <a:endParaRPr sz="1400" dirty="0">
                        <a:latin typeface="Cambria Math"/>
                      </a:endParaRPr>
                    </a:p>
                  </a:txBody>
                  <a:tcPr/>
                </a:tc>
                <a:extLst>
                  <a:ext uri="{0D108BD9-81ED-4DB2-BD59-A6C34878D82A}">
                    <a16:rowId xmlns:a16="http://schemas.microsoft.com/office/drawing/2014/main" val="3262221154"/>
                  </a:ext>
                </a:extLst>
              </a:tr>
              <a:tr h="370840">
                <a:tc>
                  <a:txBody>
                    <a:bodyPr/>
                    <a:lstStyle/>
                    <a:p>
                      <a:pPr algn="ctr"/>
                      <a:r>
                        <a:rPr sz="1400"/>
                        <a:t>903</a:t>
                      </a:r>
                      <a:endParaRPr sz="1400">
                        <a:latin typeface="Cambria Math"/>
                      </a:endParaRPr>
                    </a:p>
                  </a:txBody>
                  <a:tcPr/>
                </a:tc>
                <a:tc>
                  <a:txBody>
                    <a:bodyPr/>
                    <a:lstStyle/>
                    <a:p>
                      <a:pPr algn="ctr"/>
                      <a:r>
                        <a:rPr sz="1400" dirty="0"/>
                        <a:t>476</a:t>
                      </a:r>
                      <a:endParaRPr sz="1400" dirty="0">
                        <a:latin typeface="Cambria Math"/>
                      </a:endParaRPr>
                    </a:p>
                  </a:txBody>
                  <a:tcPr/>
                </a:tc>
                <a:tc>
                  <a:txBody>
                    <a:bodyPr/>
                    <a:lstStyle/>
                    <a:p>
                      <a:pPr algn="ctr"/>
                      <a:r>
                        <a:rPr sz="1400"/>
                        <a:t>493</a:t>
                      </a:r>
                      <a:endParaRPr sz="1400">
                        <a:latin typeface="Cambria Math"/>
                      </a:endParaRPr>
                    </a:p>
                  </a:txBody>
                  <a:tcPr/>
                </a:tc>
                <a:tc>
                  <a:txBody>
                    <a:bodyPr/>
                    <a:lstStyle/>
                    <a:p>
                      <a:pPr algn="ctr"/>
                      <a:r>
                        <a:rPr sz="1400"/>
                        <a:t>296</a:t>
                      </a:r>
                      <a:endParaRPr sz="1400">
                        <a:latin typeface="Cambria Math"/>
                      </a:endParaRPr>
                    </a:p>
                  </a:txBody>
                  <a:tcPr/>
                </a:tc>
                <a:tc>
                  <a:txBody>
                    <a:bodyPr/>
                    <a:lstStyle/>
                    <a:p>
                      <a:pPr algn="ctr"/>
                      <a:r>
                        <a:rPr sz="1400"/>
                        <a:t>091</a:t>
                      </a:r>
                      <a:endParaRPr sz="1400">
                        <a:latin typeface="Cambria Math"/>
                      </a:endParaRPr>
                    </a:p>
                  </a:txBody>
                  <a:tcPr/>
                </a:tc>
                <a:tc>
                  <a:txBody>
                    <a:bodyPr/>
                    <a:lstStyle/>
                    <a:p>
                      <a:pPr algn="ctr"/>
                      <a:r>
                        <a:rPr sz="1400" dirty="0"/>
                        <a:t>106</a:t>
                      </a:r>
                      <a:endParaRPr sz="1400" dirty="0">
                        <a:latin typeface="Cambria Math"/>
                      </a:endParaRPr>
                    </a:p>
                  </a:txBody>
                  <a:tcPr/>
                </a:tc>
                <a:tc>
                  <a:txBody>
                    <a:bodyPr/>
                    <a:lstStyle/>
                    <a:p>
                      <a:pPr algn="ctr"/>
                      <a:r>
                        <a:rPr sz="1400" dirty="0"/>
                        <a:t>299</a:t>
                      </a:r>
                      <a:endParaRPr sz="1400" dirty="0">
                        <a:latin typeface="Cambria Math"/>
                      </a:endParaRPr>
                    </a:p>
                  </a:txBody>
                  <a:tcPr/>
                </a:tc>
                <a:tc>
                  <a:txBody>
                    <a:bodyPr/>
                    <a:lstStyle/>
                    <a:p>
                      <a:pPr algn="ctr"/>
                      <a:r>
                        <a:rPr sz="1400"/>
                        <a:t>594</a:t>
                      </a:r>
                      <a:endParaRPr sz="1400">
                        <a:latin typeface="Cambria Math"/>
                      </a:endParaRPr>
                    </a:p>
                  </a:txBody>
                  <a:tcPr/>
                </a:tc>
                <a:tc>
                  <a:txBody>
                    <a:bodyPr/>
                    <a:lstStyle/>
                    <a:p>
                      <a:pPr algn="ctr"/>
                      <a:r>
                        <a:rPr sz="1400" dirty="0"/>
                        <a:t>673</a:t>
                      </a:r>
                      <a:endParaRPr sz="1400" dirty="0">
                        <a:latin typeface="Cambria Math"/>
                      </a:endParaRPr>
                    </a:p>
                  </a:txBody>
                  <a:tcPr/>
                </a:tc>
                <a:tc>
                  <a:txBody>
                    <a:bodyPr/>
                    <a:lstStyle/>
                    <a:p>
                      <a:pPr algn="ctr"/>
                      <a:r>
                        <a:rPr sz="1400"/>
                        <a:t>488</a:t>
                      </a:r>
                      <a:endParaRPr sz="1400">
                        <a:latin typeface="Cambria Math"/>
                      </a:endParaRPr>
                    </a:p>
                  </a:txBody>
                  <a:tcPr/>
                </a:tc>
                <a:extLst>
                  <a:ext uri="{0D108BD9-81ED-4DB2-BD59-A6C34878D82A}">
                    <a16:rowId xmlns:a16="http://schemas.microsoft.com/office/drawing/2014/main" val="1750965223"/>
                  </a:ext>
                </a:extLst>
              </a:tr>
              <a:tr h="370840">
                <a:tc>
                  <a:txBody>
                    <a:bodyPr/>
                    <a:lstStyle/>
                    <a:p>
                      <a:pPr algn="ctr"/>
                      <a:r>
                        <a:rPr sz="1400"/>
                        <a:t>751</a:t>
                      </a:r>
                      <a:endParaRPr sz="1400">
                        <a:latin typeface="Cambria Math"/>
                      </a:endParaRPr>
                    </a:p>
                  </a:txBody>
                  <a:tcPr/>
                </a:tc>
                <a:tc>
                  <a:txBody>
                    <a:bodyPr/>
                    <a:lstStyle/>
                    <a:p>
                      <a:pPr algn="ctr"/>
                      <a:r>
                        <a:rPr sz="1400"/>
                        <a:t>764</a:t>
                      </a:r>
                      <a:endParaRPr sz="1400">
                        <a:latin typeface="Cambria Math"/>
                      </a:endParaRPr>
                    </a:p>
                  </a:txBody>
                  <a:tcPr/>
                </a:tc>
                <a:tc>
                  <a:txBody>
                    <a:bodyPr/>
                    <a:lstStyle/>
                    <a:p>
                      <a:pPr algn="ctr"/>
                      <a:r>
                        <a:rPr sz="1400"/>
                        <a:t>969</a:t>
                      </a:r>
                      <a:endParaRPr sz="1400">
                        <a:latin typeface="Cambria Math"/>
                      </a:endParaRPr>
                    </a:p>
                  </a:txBody>
                  <a:tcPr/>
                </a:tc>
                <a:tc>
                  <a:txBody>
                    <a:bodyPr/>
                    <a:lstStyle/>
                    <a:p>
                      <a:pPr algn="ctr"/>
                      <a:r>
                        <a:rPr sz="1400"/>
                        <a:t>918</a:t>
                      </a:r>
                      <a:endParaRPr sz="1400">
                        <a:latin typeface="Cambria Math"/>
                      </a:endParaRPr>
                    </a:p>
                  </a:txBody>
                  <a:tcPr/>
                </a:tc>
                <a:tc>
                  <a:txBody>
                    <a:bodyPr/>
                    <a:lstStyle/>
                    <a:p>
                      <a:pPr algn="ctr"/>
                      <a:r>
                        <a:rPr sz="1400"/>
                        <a:t>260</a:t>
                      </a:r>
                      <a:endParaRPr sz="1400">
                        <a:latin typeface="Cambria Math"/>
                      </a:endParaRPr>
                    </a:p>
                  </a:txBody>
                  <a:tcPr/>
                </a:tc>
                <a:tc>
                  <a:txBody>
                    <a:bodyPr/>
                    <a:lstStyle/>
                    <a:p>
                      <a:pPr algn="ctr"/>
                      <a:r>
                        <a:rPr sz="1400"/>
                        <a:t>892</a:t>
                      </a:r>
                      <a:endParaRPr sz="1400">
                        <a:latin typeface="Cambria Math"/>
                      </a:endParaRPr>
                    </a:p>
                  </a:txBody>
                  <a:tcPr/>
                </a:tc>
                <a:tc>
                  <a:txBody>
                    <a:bodyPr/>
                    <a:lstStyle/>
                    <a:p>
                      <a:pPr algn="ctr"/>
                      <a:r>
                        <a:rPr sz="1400"/>
                        <a:t>893</a:t>
                      </a:r>
                      <a:endParaRPr sz="1400">
                        <a:latin typeface="Cambria Math"/>
                      </a:endParaRPr>
                    </a:p>
                  </a:txBody>
                  <a:tcPr/>
                </a:tc>
                <a:tc>
                  <a:txBody>
                    <a:bodyPr/>
                    <a:lstStyle/>
                    <a:p>
                      <a:pPr algn="ctr"/>
                      <a:r>
                        <a:rPr sz="1400"/>
                        <a:t>785</a:t>
                      </a:r>
                      <a:endParaRPr sz="1400">
                        <a:latin typeface="Cambria Math"/>
                      </a:endParaRPr>
                    </a:p>
                  </a:txBody>
                  <a:tcPr/>
                </a:tc>
                <a:tc>
                  <a:txBody>
                    <a:bodyPr/>
                    <a:lstStyle/>
                    <a:p>
                      <a:pPr algn="ctr"/>
                      <a:r>
                        <a:rPr sz="1400" dirty="0"/>
                        <a:t>613</a:t>
                      </a:r>
                      <a:endParaRPr sz="1400" dirty="0">
                        <a:latin typeface="Cambria Math"/>
                      </a:endParaRPr>
                    </a:p>
                  </a:txBody>
                  <a:tcPr/>
                </a:tc>
                <a:tc>
                  <a:txBody>
                    <a:bodyPr/>
                    <a:lstStyle/>
                    <a:p>
                      <a:pPr algn="ctr"/>
                      <a:r>
                        <a:rPr sz="1400"/>
                        <a:t>682</a:t>
                      </a:r>
                      <a:endParaRPr sz="1400">
                        <a:latin typeface="Cambria Math"/>
                      </a:endParaRPr>
                    </a:p>
                  </a:txBody>
                  <a:tcPr/>
                </a:tc>
                <a:extLst>
                  <a:ext uri="{0D108BD9-81ED-4DB2-BD59-A6C34878D82A}">
                    <a16:rowId xmlns:a16="http://schemas.microsoft.com/office/drawing/2014/main" val="2210263229"/>
                  </a:ext>
                </a:extLst>
              </a:tr>
              <a:tr h="370840">
                <a:tc>
                  <a:txBody>
                    <a:bodyPr/>
                    <a:lstStyle/>
                    <a:p>
                      <a:pPr algn="ctr"/>
                      <a:r>
                        <a:rPr sz="1400"/>
                        <a:t>347</a:t>
                      </a:r>
                      <a:endParaRPr sz="1400">
                        <a:latin typeface="Cambria Math"/>
                      </a:endParaRPr>
                    </a:p>
                  </a:txBody>
                  <a:tcPr/>
                </a:tc>
                <a:tc>
                  <a:txBody>
                    <a:bodyPr/>
                    <a:lstStyle/>
                    <a:p>
                      <a:pPr algn="ctr"/>
                      <a:r>
                        <a:rPr sz="1400"/>
                        <a:t>834</a:t>
                      </a:r>
                      <a:endParaRPr sz="1400">
                        <a:latin typeface="Cambria Math"/>
                      </a:endParaRPr>
                    </a:p>
                  </a:txBody>
                  <a:tcPr/>
                </a:tc>
                <a:tc>
                  <a:txBody>
                    <a:bodyPr/>
                    <a:lstStyle/>
                    <a:p>
                      <a:pPr algn="ctr"/>
                      <a:r>
                        <a:rPr sz="1400"/>
                        <a:t>113</a:t>
                      </a:r>
                      <a:endParaRPr sz="1400">
                        <a:latin typeface="Cambria Math"/>
                      </a:endParaRPr>
                    </a:p>
                  </a:txBody>
                  <a:tcPr/>
                </a:tc>
                <a:tc>
                  <a:txBody>
                    <a:bodyPr/>
                    <a:lstStyle/>
                    <a:p>
                      <a:pPr algn="ctr"/>
                      <a:r>
                        <a:rPr sz="1400"/>
                        <a:t>862</a:t>
                      </a:r>
                      <a:endParaRPr sz="1400">
                        <a:latin typeface="Cambria Math"/>
                      </a:endParaRPr>
                    </a:p>
                  </a:txBody>
                  <a:tcPr/>
                </a:tc>
                <a:tc>
                  <a:txBody>
                    <a:bodyPr/>
                    <a:lstStyle/>
                    <a:p>
                      <a:pPr algn="ctr"/>
                      <a:r>
                        <a:rPr sz="1400"/>
                        <a:t>481</a:t>
                      </a:r>
                      <a:endParaRPr sz="1400">
                        <a:latin typeface="Cambria Math"/>
                      </a:endParaRPr>
                    </a:p>
                  </a:txBody>
                  <a:tcPr/>
                </a:tc>
                <a:tc>
                  <a:txBody>
                    <a:bodyPr/>
                    <a:lstStyle/>
                    <a:p>
                      <a:pPr algn="ctr"/>
                      <a:r>
                        <a:rPr sz="1400"/>
                        <a:t>176</a:t>
                      </a:r>
                      <a:endParaRPr sz="1400">
                        <a:latin typeface="Cambria Math"/>
                      </a:endParaRPr>
                    </a:p>
                  </a:txBody>
                  <a:tcPr/>
                </a:tc>
                <a:tc>
                  <a:txBody>
                    <a:bodyPr/>
                    <a:lstStyle/>
                    <a:p>
                      <a:pPr algn="ctr"/>
                      <a:r>
                        <a:rPr sz="1400"/>
                        <a:t>741</a:t>
                      </a:r>
                      <a:endParaRPr sz="1400">
                        <a:latin typeface="Cambria Math"/>
                      </a:endParaRPr>
                    </a:p>
                  </a:txBody>
                  <a:tcPr/>
                </a:tc>
                <a:tc>
                  <a:txBody>
                    <a:bodyPr/>
                    <a:lstStyle/>
                    <a:p>
                      <a:pPr algn="ctr"/>
                      <a:r>
                        <a:rPr sz="1400"/>
                        <a:t>746</a:t>
                      </a:r>
                      <a:endParaRPr sz="1400">
                        <a:latin typeface="Cambria Math"/>
                      </a:endParaRPr>
                    </a:p>
                  </a:txBody>
                  <a:tcPr/>
                </a:tc>
                <a:tc>
                  <a:txBody>
                    <a:bodyPr/>
                    <a:lstStyle/>
                    <a:p>
                      <a:pPr algn="ctr"/>
                      <a:r>
                        <a:rPr sz="1400" dirty="0"/>
                        <a:t>850</a:t>
                      </a:r>
                      <a:endParaRPr sz="1400" dirty="0">
                        <a:latin typeface="Cambria Math"/>
                      </a:endParaRPr>
                    </a:p>
                  </a:txBody>
                  <a:tcPr/>
                </a:tc>
                <a:tc>
                  <a:txBody>
                    <a:bodyPr/>
                    <a:lstStyle/>
                    <a:p>
                      <a:pPr algn="ctr"/>
                      <a:r>
                        <a:rPr sz="1400" dirty="0"/>
                        <a:t>950</a:t>
                      </a:r>
                      <a:endParaRPr sz="1400" dirty="0">
                        <a:latin typeface="Cambria Math"/>
                      </a:endParaRPr>
                    </a:p>
                  </a:txBody>
                  <a:tcPr/>
                </a:tc>
                <a:extLst>
                  <a:ext uri="{0D108BD9-81ED-4DB2-BD59-A6C34878D82A}">
                    <a16:rowId xmlns:a16="http://schemas.microsoft.com/office/drawing/2014/main" val="619711745"/>
                  </a:ext>
                </a:extLst>
              </a:tr>
              <a:tr h="370840">
                <a:tc>
                  <a:txBody>
                    <a:bodyPr/>
                    <a:lstStyle/>
                    <a:p>
                      <a:pPr algn="ctr"/>
                      <a:r>
                        <a:rPr sz="1400"/>
                        <a:t>580</a:t>
                      </a:r>
                      <a:endParaRPr sz="1400">
                        <a:latin typeface="Cambria Math"/>
                      </a:endParaRPr>
                    </a:p>
                  </a:txBody>
                  <a:tcPr/>
                </a:tc>
                <a:tc>
                  <a:txBody>
                    <a:bodyPr/>
                    <a:lstStyle/>
                    <a:p>
                      <a:pPr algn="ctr"/>
                      <a:r>
                        <a:rPr sz="1400"/>
                        <a:t>477</a:t>
                      </a:r>
                      <a:endParaRPr sz="1400">
                        <a:latin typeface="Cambria Math"/>
                      </a:endParaRPr>
                    </a:p>
                  </a:txBody>
                  <a:tcPr/>
                </a:tc>
                <a:tc>
                  <a:txBody>
                    <a:bodyPr/>
                    <a:lstStyle/>
                    <a:p>
                      <a:pPr algn="ctr"/>
                      <a:r>
                        <a:rPr sz="1400"/>
                        <a:t>697</a:t>
                      </a:r>
                      <a:endParaRPr sz="1400">
                        <a:latin typeface="Cambria Math"/>
                      </a:endParaRPr>
                    </a:p>
                  </a:txBody>
                  <a:tcPr/>
                </a:tc>
                <a:tc>
                  <a:txBody>
                    <a:bodyPr/>
                    <a:lstStyle/>
                    <a:p>
                      <a:pPr algn="ctr"/>
                      <a:r>
                        <a:rPr sz="1400"/>
                        <a:t>473</a:t>
                      </a:r>
                      <a:endParaRPr sz="1400">
                        <a:latin typeface="Cambria Math"/>
                      </a:endParaRPr>
                    </a:p>
                  </a:txBody>
                  <a:tcPr/>
                </a:tc>
                <a:tc>
                  <a:txBody>
                    <a:bodyPr/>
                    <a:lstStyle/>
                    <a:p>
                      <a:pPr algn="ctr"/>
                      <a:r>
                        <a:rPr sz="1400"/>
                        <a:t>039</a:t>
                      </a:r>
                      <a:endParaRPr sz="1400">
                        <a:latin typeface="Cambria Math"/>
                      </a:endParaRPr>
                    </a:p>
                  </a:txBody>
                  <a:tcPr/>
                </a:tc>
                <a:tc>
                  <a:txBody>
                    <a:bodyPr/>
                    <a:lstStyle/>
                    <a:p>
                      <a:pPr algn="ctr"/>
                      <a:r>
                        <a:rPr sz="1400"/>
                        <a:t>571</a:t>
                      </a:r>
                      <a:endParaRPr sz="1400">
                        <a:latin typeface="Cambria Math"/>
                      </a:endParaRPr>
                    </a:p>
                  </a:txBody>
                  <a:tcPr/>
                </a:tc>
                <a:tc>
                  <a:txBody>
                    <a:bodyPr/>
                    <a:lstStyle/>
                    <a:p>
                      <a:pPr algn="ctr"/>
                      <a:r>
                        <a:rPr sz="1400"/>
                        <a:t>864</a:t>
                      </a:r>
                      <a:endParaRPr sz="1400">
                        <a:latin typeface="Cambria Math"/>
                      </a:endParaRPr>
                    </a:p>
                  </a:txBody>
                  <a:tcPr/>
                </a:tc>
                <a:tc>
                  <a:txBody>
                    <a:bodyPr/>
                    <a:lstStyle/>
                    <a:p>
                      <a:pPr algn="ctr"/>
                      <a:r>
                        <a:rPr sz="1400"/>
                        <a:t>021</a:t>
                      </a:r>
                      <a:endParaRPr sz="1400">
                        <a:latin typeface="Cambria Math"/>
                      </a:endParaRPr>
                    </a:p>
                  </a:txBody>
                  <a:tcPr/>
                </a:tc>
                <a:tc>
                  <a:txBody>
                    <a:bodyPr/>
                    <a:lstStyle/>
                    <a:p>
                      <a:pPr algn="ctr"/>
                      <a:r>
                        <a:rPr sz="1400"/>
                        <a:t>816</a:t>
                      </a:r>
                      <a:endParaRPr sz="1400">
                        <a:latin typeface="Cambria Math"/>
                      </a:endParaRPr>
                    </a:p>
                  </a:txBody>
                  <a:tcPr/>
                </a:tc>
                <a:tc>
                  <a:txBody>
                    <a:bodyPr/>
                    <a:lstStyle/>
                    <a:p>
                      <a:pPr algn="ctr"/>
                      <a:r>
                        <a:rPr sz="1400" dirty="0"/>
                        <a:t>544</a:t>
                      </a:r>
                      <a:endParaRPr sz="1400" dirty="0">
                        <a:latin typeface="Cambria Math"/>
                      </a:endParaRPr>
                    </a:p>
                  </a:txBody>
                  <a:tcPr/>
                </a:tc>
                <a:extLst>
                  <a:ext uri="{0D108BD9-81ED-4DB2-BD59-A6C34878D82A}">
                    <a16:rowId xmlns:a16="http://schemas.microsoft.com/office/drawing/2014/main" val="3956145885"/>
                  </a:ext>
                </a:extLst>
              </a:tr>
            </a:tbl>
          </a:graphicData>
        </a:graphic>
      </p:graphicFrame>
      <p:cxnSp>
        <p:nvCxnSpPr>
          <p:cNvPr id="8" name="Straight Connector 7">
            <a:extLst>
              <a:ext uri="{FF2B5EF4-FFF2-40B4-BE49-F238E27FC236}">
                <a16:creationId xmlns:a16="http://schemas.microsoft.com/office/drawing/2014/main" id="{9ACD09D4-6CE9-4111-866E-0045F5E5FF68}"/>
              </a:ext>
              <a:ext uri="{C183D7F6-B498-43B3-948B-1728B52AA6E4}">
                <adec:decorative xmlns:adec="http://schemas.microsoft.com/office/drawing/2017/decorative" val="1"/>
              </a:ext>
            </a:extLst>
          </p:cNvPr>
          <p:cNvCxnSpPr>
            <a:cxnSpLocks/>
          </p:cNvCxnSpPr>
          <p:nvPr/>
        </p:nvCxnSpPr>
        <p:spPr>
          <a:xfrm>
            <a:off x="4568351" y="2737933"/>
            <a:ext cx="813230" cy="357593"/>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3EC58B7-D270-4713-B1A7-6CF2772AD62A}"/>
              </a:ext>
              <a:ext uri="{C183D7F6-B498-43B3-948B-1728B52AA6E4}">
                <adec:decorative xmlns:adec="http://schemas.microsoft.com/office/drawing/2017/decorative" val="1"/>
              </a:ext>
            </a:extLst>
          </p:cNvPr>
          <p:cNvCxnSpPr>
            <a:cxnSpLocks/>
          </p:cNvCxnSpPr>
          <p:nvPr/>
        </p:nvCxnSpPr>
        <p:spPr>
          <a:xfrm flipH="1">
            <a:off x="4568351" y="2744360"/>
            <a:ext cx="825715" cy="3511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F233CAD-02CA-4BC8-BF7F-49AB84135576}"/>
              </a:ext>
              <a:ext uri="{C183D7F6-B498-43B3-948B-1728B52AA6E4}">
                <adec:decorative xmlns:adec="http://schemas.microsoft.com/office/drawing/2017/decorative" val="1"/>
              </a:ext>
            </a:extLst>
          </p:cNvPr>
          <p:cNvCxnSpPr>
            <a:cxnSpLocks/>
          </p:cNvCxnSpPr>
          <p:nvPr/>
        </p:nvCxnSpPr>
        <p:spPr>
          <a:xfrm flipH="1">
            <a:off x="6205437" y="2368399"/>
            <a:ext cx="833651" cy="369534"/>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47BE7961-6F77-4612-B945-75691C717211}"/>
              </a:ext>
              <a:ext uri="{C183D7F6-B498-43B3-948B-1728B52AA6E4}">
                <adec:decorative xmlns:adec="http://schemas.microsoft.com/office/drawing/2017/decorative" val="1"/>
              </a:ext>
            </a:extLst>
          </p:cNvPr>
          <p:cNvCxnSpPr>
            <a:cxnSpLocks/>
          </p:cNvCxnSpPr>
          <p:nvPr/>
        </p:nvCxnSpPr>
        <p:spPr>
          <a:xfrm>
            <a:off x="6205437" y="2361972"/>
            <a:ext cx="833651" cy="375961"/>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0295CA33-0B63-4B4D-8C24-DE9F8BD0D96C}"/>
              </a:ext>
              <a:ext uri="{C183D7F6-B498-43B3-948B-1728B52AA6E4}">
                <adec:decorative xmlns:adec="http://schemas.microsoft.com/office/drawing/2017/decorative" val="1"/>
              </a:ext>
            </a:extLst>
          </p:cNvPr>
          <p:cNvCxnSpPr>
            <a:cxnSpLocks/>
          </p:cNvCxnSpPr>
          <p:nvPr/>
        </p:nvCxnSpPr>
        <p:spPr>
          <a:xfrm flipH="1">
            <a:off x="7039088" y="2744360"/>
            <a:ext cx="823856" cy="351166"/>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F65BE91C-F06B-4E01-89C4-7BF1F7906B83}"/>
              </a:ext>
              <a:ext uri="{C183D7F6-B498-43B3-948B-1728B52AA6E4}">
                <adec:decorative xmlns:adec="http://schemas.microsoft.com/office/drawing/2017/decorative" val="1"/>
              </a:ext>
            </a:extLst>
          </p:cNvPr>
          <p:cNvCxnSpPr>
            <a:cxnSpLocks/>
          </p:cNvCxnSpPr>
          <p:nvPr/>
        </p:nvCxnSpPr>
        <p:spPr>
          <a:xfrm>
            <a:off x="7039088" y="2744360"/>
            <a:ext cx="809512" cy="344739"/>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78661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Selecting a Simple Random Sample Using a Random Number Table</a:t>
            </a:r>
            <a:r>
              <a:rPr lang="en-US" dirty="0"/>
              <a:t>—Slide 4</a:t>
            </a:r>
            <a:endParaRPr dirty="0"/>
          </a:p>
        </p:txBody>
      </p:sp>
      <p:sp>
        <p:nvSpPr>
          <p:cNvPr id="3" name="Text Placeholder 2"/>
          <p:cNvSpPr>
            <a:spLocks noGrp="1"/>
          </p:cNvSpPr>
          <p:nvPr>
            <p:ph type="body" sz="quarter" idx="10"/>
          </p:nvPr>
        </p:nvSpPr>
        <p:spPr/>
        <p:txBody>
          <a:bodyPr>
            <a:normAutofit/>
          </a:bodyPr>
          <a:lstStyle/>
          <a:p>
            <a:r>
              <a:rPr dirty="0"/>
              <a:t>Thus, for our random sample of 20 accounts we will consider the following account numbers: 82, 773, 250, 725, 682, 482, 524, 201, 527, 756, 785, 183, 452, 340, 628, 83, 137, 467, 7, and 818.</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BD1D73A-D6EE-4F84-BCF1-0C00260565B1}"/>
</file>

<file path=customXml/itemProps2.xml><?xml version="1.0" encoding="utf-8"?>
<ds:datastoreItem xmlns:ds="http://schemas.openxmlformats.org/officeDocument/2006/customXml" ds:itemID="{3F06A3B5-85CC-4BCB-8932-C2F669E3D9AE}"/>
</file>

<file path=customXml/itemProps3.xml><?xml version="1.0" encoding="utf-8"?>
<ds:datastoreItem xmlns:ds="http://schemas.openxmlformats.org/officeDocument/2006/customXml" ds:itemID="{EE18A1E4-B134-489B-8109-2F5E4777EB72}"/>
</file>

<file path=docProps/app.xml><?xml version="1.0" encoding="utf-8"?>
<Properties xmlns="http://schemas.openxmlformats.org/officeDocument/2006/extended-properties" xmlns:vt="http://schemas.openxmlformats.org/officeDocument/2006/docPropsVTypes">
  <TotalTime>536</TotalTime>
  <Words>479</Words>
  <Application>Microsoft Office PowerPoint</Application>
  <PresentationFormat>On-screen Show (4:3)</PresentationFormat>
  <Paragraphs>123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Arial</vt:lpstr>
      <vt:lpstr>Cambria Math</vt:lpstr>
      <vt:lpstr>Courier New</vt:lpstr>
      <vt:lpstr>Office Theme</vt:lpstr>
      <vt:lpstr>Section 8.1</vt:lpstr>
      <vt:lpstr>Definition: Voluntary Sampling</vt:lpstr>
      <vt:lpstr>Definition: Selection Bias</vt:lpstr>
      <vt:lpstr>Definition: Sampling Frame</vt:lpstr>
      <vt:lpstr>Definition: Simple Random Sample</vt:lpstr>
      <vt:lpstr>Example 1: Selecting a Simple Random Sample Using a Random Number Table—Slide 1</vt:lpstr>
      <vt:lpstr>Example 1: Selecting a Simple Random Sample Using a Random Number Table—Slide 2</vt:lpstr>
      <vt:lpstr>Example 1: Selecting a Simple Random Sample Using a Random Number Table—Slide 3</vt:lpstr>
      <vt:lpstr>Example 1: Selecting a Simple Random Sample Using a Random Number Table—Slide 4</vt:lpstr>
      <vt:lpstr>Definition: Sampling Distribution of the Sample Mean</vt:lpstr>
      <vt:lpstr>Definition: Point Estimator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- 8.1 - Random Samples and Sampling Distributions</dc:title>
  <dc:creator>Hawkes Learning</dc:creator>
  <cp:lastModifiedBy>Sangeetha Pallikala</cp:lastModifiedBy>
  <cp:revision>124</cp:revision>
  <dcterms:created xsi:type="dcterms:W3CDTF">2013-04-26T14:43:13Z</dcterms:created>
  <dcterms:modified xsi:type="dcterms:W3CDTF">2025-09-29T05:55:22Z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