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4"/>
  </p:notesMasterIdLst>
  <p:handoutMasterIdLst>
    <p:handoutMasterId r:id="rId55"/>
  </p:handoutMasterIdLst>
  <p:sldIdLst>
    <p:sldId id="256" r:id="rId2"/>
    <p:sldId id="284" r:id="rId3"/>
    <p:sldId id="285" r:id="rId4"/>
    <p:sldId id="286" r:id="rId5"/>
    <p:sldId id="287" r:id="rId6"/>
    <p:sldId id="288" r:id="rId7"/>
    <p:sldId id="289" r:id="rId8"/>
    <p:sldId id="290" r:id="rId9"/>
    <p:sldId id="257" r:id="rId10"/>
    <p:sldId id="291" r:id="rId11"/>
    <p:sldId id="293" r:id="rId12"/>
    <p:sldId id="294" r:id="rId13"/>
    <p:sldId id="295" r:id="rId14"/>
    <p:sldId id="296" r:id="rId15"/>
    <p:sldId id="314" r:id="rId16"/>
    <p:sldId id="258" r:id="rId17"/>
    <p:sldId id="259" r:id="rId18"/>
    <p:sldId id="297" r:id="rId19"/>
    <p:sldId id="298" r:id="rId20"/>
    <p:sldId id="299" r:id="rId21"/>
    <p:sldId id="300" r:id="rId22"/>
    <p:sldId id="302" r:id="rId23"/>
    <p:sldId id="303" r:id="rId24"/>
    <p:sldId id="304" r:id="rId25"/>
    <p:sldId id="315" r:id="rId26"/>
    <p:sldId id="305" r:id="rId27"/>
    <p:sldId id="261" r:id="rId28"/>
    <p:sldId id="260" r:id="rId29"/>
    <p:sldId id="263" r:id="rId30"/>
    <p:sldId id="264" r:id="rId31"/>
    <p:sldId id="306" r:id="rId32"/>
    <p:sldId id="307" r:id="rId33"/>
    <p:sldId id="308" r:id="rId34"/>
    <p:sldId id="309" r:id="rId35"/>
    <p:sldId id="310" r:id="rId36"/>
    <p:sldId id="266" r:id="rId37"/>
    <p:sldId id="267" r:id="rId38"/>
    <p:sldId id="316" r:id="rId39"/>
    <p:sldId id="268" r:id="rId40"/>
    <p:sldId id="269" r:id="rId41"/>
    <p:sldId id="270" r:id="rId42"/>
    <p:sldId id="271" r:id="rId43"/>
    <p:sldId id="272" r:id="rId44"/>
    <p:sldId id="311" r:id="rId45"/>
    <p:sldId id="312" r:id="rId46"/>
    <p:sldId id="313" r:id="rId47"/>
    <p:sldId id="277" r:id="rId48"/>
    <p:sldId id="278" r:id="rId49"/>
    <p:sldId id="279" r:id="rId50"/>
    <p:sldId id="280" r:id="rId51"/>
    <p:sldId id="281" r:id="rId52"/>
    <p:sldId id="282" r:id="rId53"/>
  </p:sldIdLst>
  <p:sldSz cx="9144000" cy="6858000" type="screen4x3"/>
  <p:notesSz cx="6858000" cy="9144000"/>
  <p:embeddedFontLst>
    <p:embeddedFont>
      <p:font typeface="Cambria Math" panose="02040503050406030204" pitchFamily="18" charset="0"/>
      <p:regular r:id="rId5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46E52CB-A787-634C-C3FE-640F29308711}" name="Hala Assaf" initials="HA" userId="S::hassaf@hawkeslearning.com::4968c2df-1bd6-46c3-9e92-68377b4cff10" providerId="AD"/>
  <p188:author id="{1C89A0EA-17C2-1859-4D11-F6635B89012A}" name="Allison Conger" initials="AC" userId="S::aconger@hawkeslearning.com::ade6c5c3-e633-4050-96d1-34f11caf605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2" d="100"/>
          <a:sy n="102" d="100"/>
        </p:scale>
        <p:origin x="1128"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63"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1.fntdata"/><Relationship Id="rId64" Type="http://schemas.openxmlformats.org/officeDocument/2006/relationships/customXml" Target="../customXml/item2.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62"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commentAuthors" Target="commentAuthor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65"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33</a:t>
            </a:fld>
            <a:endParaRPr lang="en-US"/>
          </a:p>
        </p:txBody>
      </p:sp>
    </p:spTree>
    <p:extLst>
      <p:ext uri="{BB962C8B-B14F-4D97-AF65-F5344CB8AC3E}">
        <p14:creationId xmlns:p14="http://schemas.microsoft.com/office/powerpoint/2010/main" val="2594948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13.xml"/><Relationship Id="rId4" Type="http://schemas.openxmlformats.org/officeDocument/2006/relationships/image" Target="../media/image4.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oleObject" Target="../embeddings/oleObject1.bin"/><Relationship Id="rId1" Type="http://schemas.openxmlformats.org/officeDocument/2006/relationships/slideLayout" Target="../slideLayouts/slideLayout7.xml"/><Relationship Id="rId5" Type="http://schemas.openxmlformats.org/officeDocument/2006/relationships/image" Target="../media/image11.emf"/><Relationship Id="rId4" Type="http://schemas.openxmlformats.org/officeDocument/2006/relationships/image" Target="../media/image10.emf"/></Relationships>
</file>

<file path=ppt/slides/_rels/slide1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oleObject" Target="../embeddings/oleObject2.bin"/><Relationship Id="rId1" Type="http://schemas.openxmlformats.org/officeDocument/2006/relationships/slideLayout" Target="../slideLayouts/slideLayout7.xml"/><Relationship Id="rId5" Type="http://schemas.openxmlformats.org/officeDocument/2006/relationships/image" Target="../media/image26.emf"/><Relationship Id="rId4" Type="http://schemas.openxmlformats.org/officeDocument/2006/relationships/image" Target="../media/image25.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8.png"/><Relationship Id="rId1" Type="http://schemas.openxmlformats.org/officeDocument/2006/relationships/slideLayout" Target="../slideLayouts/slideLayout7.xml"/><Relationship Id="rId4" Type="http://schemas.openxmlformats.org/officeDocument/2006/relationships/image" Target="../media/image28.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60.png"/><Relationship Id="rId1" Type="http://schemas.openxmlformats.org/officeDocument/2006/relationships/slideLayout" Target="../slideLayouts/slideLayout3.xml"/><Relationship Id="rId4" Type="http://schemas.openxmlformats.org/officeDocument/2006/relationships/image" Target="../media/image34.emf"/></Relationships>
</file>

<file path=ppt/slides/_rels/slide38.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image" Target="../media/image39.emf"/><Relationship Id="rId1" Type="http://schemas.openxmlformats.org/officeDocument/2006/relationships/slideLayout" Target="../slideLayouts/slideLayout3.xml"/><Relationship Id="rId4" Type="http://schemas.openxmlformats.org/officeDocument/2006/relationships/image" Target="../media/image41.emf"/></Relationships>
</file>

<file path=ppt/slides/_rels/slide44.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emf"/><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image" Target="../media/image46.emf"/><Relationship Id="rId2" Type="http://schemas.openxmlformats.org/officeDocument/2006/relationships/image" Target="../media/image47.png"/><Relationship Id="rId1" Type="http://schemas.openxmlformats.org/officeDocument/2006/relationships/slideLayout" Target="../slideLayouts/slideLayout3.xml"/><Relationship Id="rId5" Type="http://schemas.openxmlformats.org/officeDocument/2006/relationships/image" Target="../media/image47.emf"/><Relationship Id="rId4" Type="http://schemas.openxmlformats.org/officeDocument/2006/relationships/image" Target="../media/image530.png"/></Relationships>
</file>

<file path=ppt/slides/_rels/slide49.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8" Type="http://schemas.openxmlformats.org/officeDocument/2006/relationships/image" Target="../media/image54.emf"/><Relationship Id="rId3" Type="http://schemas.openxmlformats.org/officeDocument/2006/relationships/image" Target="../media/image50.emf"/><Relationship Id="rId7" Type="http://schemas.openxmlformats.org/officeDocument/2006/relationships/image" Target="../media/image66.png"/><Relationship Id="rId2" Type="http://schemas.openxmlformats.org/officeDocument/2006/relationships/image" Target="../media/image49.emf"/><Relationship Id="rId1" Type="http://schemas.openxmlformats.org/officeDocument/2006/relationships/slideLayout" Target="../slideLayouts/slideLayout3.xml"/><Relationship Id="rId6" Type="http://schemas.openxmlformats.org/officeDocument/2006/relationships/image" Target="../media/image53.emf"/><Relationship Id="rId5" Type="http://schemas.openxmlformats.org/officeDocument/2006/relationships/image" Target="../media/image52.emf"/><Relationship Id="rId4" Type="http://schemas.openxmlformats.org/officeDocument/2006/relationships/image" Target="../media/image51.emf"/></Relationships>
</file>

<file path=ppt/slides/_rels/slide51.xml.rels><?xml version="1.0" encoding="UTF-8" standalone="yes"?>
<Relationships xmlns="http://schemas.openxmlformats.org/package/2006/relationships"><Relationship Id="rId3" Type="http://schemas.openxmlformats.org/officeDocument/2006/relationships/image" Target="../media/image56.emf"/><Relationship Id="rId2" Type="http://schemas.openxmlformats.org/officeDocument/2006/relationships/image" Target="../media/image55.emf"/><Relationship Id="rId1" Type="http://schemas.openxmlformats.org/officeDocument/2006/relationships/slideLayout" Target="../slideLayouts/slideLayout3.xml"/><Relationship Id="rId4" Type="http://schemas.openxmlformats.org/officeDocument/2006/relationships/image" Target="../media/image57.emf"/></Relationships>
</file>

<file path=ppt/slides/_rels/slide52.xml.rels><?xml version="1.0" encoding="UTF-8" standalone="yes"?>
<Relationships xmlns="http://schemas.openxmlformats.org/package/2006/relationships"><Relationship Id="rId2" Type="http://schemas.openxmlformats.org/officeDocument/2006/relationships/image" Target="../media/image58.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8.2</a:t>
            </a:r>
          </a:p>
        </p:txBody>
      </p:sp>
      <p:sp>
        <p:nvSpPr>
          <p:cNvPr id="2" name="Text Placeholder 1"/>
          <p:cNvSpPr>
            <a:spLocks noGrp="1"/>
          </p:cNvSpPr>
          <p:nvPr>
            <p:ph type="body" sz="quarter" idx="10"/>
          </p:nvPr>
        </p:nvSpPr>
        <p:spPr/>
        <p:txBody>
          <a:bodyPr/>
          <a:lstStyle/>
          <a:p>
            <a:pPr algn="ctr"/>
            <a:r>
              <a:rPr dirty="0"/>
              <a:t>The Distribution of the Sample Mean and the Central Limit Theorem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300F80E-B0D5-8E45-0598-189634E8F0D9}"/>
              </a:ext>
            </a:extLst>
          </p:cNvPr>
          <p:cNvSpPr>
            <a:spLocks noGrp="1"/>
          </p:cNvSpPr>
          <p:nvPr>
            <p:ph type="title"/>
          </p:nvPr>
        </p:nvSpPr>
        <p:spPr/>
        <p:txBody>
          <a:bodyPr/>
          <a:lstStyle/>
          <a:p>
            <a:r>
              <a:rPr lang="en-US" dirty="0"/>
              <a:t>What is the Central Value of </a:t>
            </a:r>
            <a:r>
              <a:rPr lang="en-US" i="1" dirty="0"/>
              <a:t>x</a:t>
            </a:r>
            <a:r>
              <a:rPr lang="en-US" dirty="0"/>
              <a:t> bar? —Slide 1</a:t>
            </a:r>
            <a:endParaRPr lang="en-IN" dirty="0"/>
          </a:p>
        </p:txBody>
      </p:sp>
      <p:sp>
        <p:nvSpPr>
          <p:cNvPr id="3" name="Text Placeholder 2"/>
          <p:cNvSpPr>
            <a:spLocks noGrp="1"/>
          </p:cNvSpPr>
          <p:nvPr>
            <p:ph type="body" sz="quarter" idx="10"/>
          </p:nvPr>
        </p:nvSpPr>
        <p:spPr/>
        <p:txBody>
          <a:bodyPr>
            <a:normAutofit/>
          </a:bodyPr>
          <a:lstStyle/>
          <a:p>
            <a:r>
              <a:rPr lang="en-US" sz="2750" dirty="0"/>
              <a:t>Intuitively, you would expect the sample mean to be larger than </a:t>
            </a:r>
            <a:r>
              <a:rPr lang="el-GR" sz="2750" i="1" dirty="0">
                <a:latin typeface="Calibri" panose="020F0502020204030204" pitchFamily="34" charset="0"/>
                <a:ea typeface="Calibri" panose="020F0502020204030204" pitchFamily="34" charset="0"/>
                <a:cs typeface="Calibri" panose="020F0502020204030204" pitchFamily="34" charset="0"/>
              </a:rPr>
              <a:t>μ</a:t>
            </a:r>
            <a:r>
              <a:rPr lang="en-US" sz="2750" dirty="0"/>
              <a:t> some of the time and smaller than </a:t>
            </a:r>
            <a:r>
              <a:rPr lang="el-GR" sz="2750" i="1" dirty="0">
                <a:latin typeface="Calibri" panose="020F0502020204030204" pitchFamily="34" charset="0"/>
                <a:ea typeface="Calibri" panose="020F0502020204030204" pitchFamily="34" charset="0"/>
                <a:cs typeface="Calibri" panose="020F0502020204030204" pitchFamily="34" charset="0"/>
              </a:rPr>
              <a:t>μ</a:t>
            </a:r>
            <a:r>
              <a:rPr lang="en-US" sz="2750" dirty="0"/>
              <a:t> some </a:t>
            </a:r>
          </a:p>
          <a:p>
            <a:r>
              <a:rPr lang="en-US" sz="2750" dirty="0"/>
              <a:t>of the time. For large samples, the distribution of  </a:t>
            </a:r>
            <a:br>
              <a:rPr lang="en-US" sz="2750" dirty="0"/>
            </a:br>
            <a:r>
              <a:rPr lang="en-US" sz="2750" dirty="0"/>
              <a:t> </a:t>
            </a:r>
          </a:p>
        </p:txBody>
      </p:sp>
      <p:pic>
        <p:nvPicPr>
          <p:cNvPr id="11" name="Picture 10" descr="x bar">
            <a:extLst>
              <a:ext uri="{FF2B5EF4-FFF2-40B4-BE49-F238E27FC236}">
                <a16:creationId xmlns:a16="http://schemas.microsoft.com/office/drawing/2014/main" id="{3670EE76-D880-D792-DDFF-36D1730B7BFA}"/>
              </a:ext>
            </a:extLst>
          </p:cNvPr>
          <p:cNvPicPr>
            <a:picLocks noChangeAspect="1"/>
          </p:cNvPicPr>
          <p:nvPr/>
        </p:nvPicPr>
        <p:blipFill>
          <a:blip r:embed="rId2"/>
          <a:stretch>
            <a:fillRect/>
          </a:stretch>
        </p:blipFill>
        <p:spPr>
          <a:xfrm>
            <a:off x="7575693" y="2066023"/>
            <a:ext cx="288000" cy="334080"/>
          </a:xfrm>
          <a:prstGeom prst="rect">
            <a:avLst/>
          </a:prstGeom>
        </p:spPr>
      </p:pic>
      <p:sp>
        <p:nvSpPr>
          <p:cNvPr id="20" name="TextBox 19">
            <a:extLst>
              <a:ext uri="{FF2B5EF4-FFF2-40B4-BE49-F238E27FC236}">
                <a16:creationId xmlns:a16="http://schemas.microsoft.com/office/drawing/2014/main" id="{2A7C753D-7399-951E-0377-B05195085DE7}"/>
              </a:ext>
            </a:extLst>
          </p:cNvPr>
          <p:cNvSpPr txBox="1"/>
          <p:nvPr/>
        </p:nvSpPr>
        <p:spPr>
          <a:xfrm>
            <a:off x="486581" y="2413200"/>
            <a:ext cx="7377112" cy="515526"/>
          </a:xfrm>
          <a:prstGeom prst="rect">
            <a:avLst/>
          </a:prstGeom>
          <a:noFill/>
        </p:spPr>
        <p:txBody>
          <a:bodyPr wrap="square">
            <a:spAutoFit/>
          </a:bodyPr>
          <a:lstStyle/>
          <a:p>
            <a:r>
              <a:rPr kumimoji="0" lang="en-US" sz="2750" b="0" i="0" u="none" strike="noStrike" kern="1200" cap="none" spc="0" normalizeH="0" baseline="0" noProof="0" dirty="0">
                <a:ln>
                  <a:noFill/>
                </a:ln>
                <a:solidFill>
                  <a:srgbClr val="366092"/>
                </a:solidFill>
                <a:effectLst/>
                <a:uLnTx/>
                <a:uFillTx/>
                <a:latin typeface="Calibri"/>
                <a:ea typeface="+mn-ea"/>
                <a:cs typeface="+mn-cs"/>
              </a:rPr>
              <a:t>will be relatively symmetrical, and consequently,</a:t>
            </a:r>
            <a:endParaRPr lang="en-IN" dirty="0"/>
          </a:p>
        </p:txBody>
      </p:sp>
      <p:pic>
        <p:nvPicPr>
          <p:cNvPr id="13" name="Picture 12" descr="x bar">
            <a:extLst>
              <a:ext uri="{FF2B5EF4-FFF2-40B4-BE49-F238E27FC236}">
                <a16:creationId xmlns:a16="http://schemas.microsoft.com/office/drawing/2014/main" id="{C32B888E-34CF-26E1-4F80-0FB1CF3390AD}"/>
              </a:ext>
            </a:extLst>
          </p:cNvPr>
          <p:cNvPicPr>
            <a:picLocks noChangeAspect="1"/>
          </p:cNvPicPr>
          <p:nvPr/>
        </p:nvPicPr>
        <p:blipFill>
          <a:blip r:embed="rId3"/>
          <a:stretch>
            <a:fillRect/>
          </a:stretch>
        </p:blipFill>
        <p:spPr>
          <a:xfrm>
            <a:off x="7547118" y="2525703"/>
            <a:ext cx="288000" cy="334080"/>
          </a:xfrm>
          <a:prstGeom prst="rect">
            <a:avLst/>
          </a:prstGeom>
        </p:spPr>
      </p:pic>
      <p:sp>
        <p:nvSpPr>
          <p:cNvPr id="22" name="TextBox 21">
            <a:extLst>
              <a:ext uri="{FF2B5EF4-FFF2-40B4-BE49-F238E27FC236}">
                <a16:creationId xmlns:a16="http://schemas.microsoft.com/office/drawing/2014/main" id="{56DD11C8-D9E6-701B-E712-4534935C6B4E}"/>
              </a:ext>
            </a:extLst>
          </p:cNvPr>
          <p:cNvSpPr txBox="1"/>
          <p:nvPr/>
        </p:nvSpPr>
        <p:spPr>
          <a:xfrm>
            <a:off x="486581" y="2845200"/>
            <a:ext cx="8170837" cy="2208297"/>
          </a:xfrm>
          <a:prstGeom prst="rect">
            <a:avLst/>
          </a:prstGeom>
          <a:noFill/>
        </p:spPr>
        <p:txBody>
          <a:bodyPr wrap="square">
            <a:spAutoFit/>
          </a:bodyPr>
          <a:lstStyle/>
          <a:p>
            <a:r>
              <a:rPr kumimoji="0" lang="en-US" sz="2750" b="0" i="0" u="none" strike="noStrike" kern="1200" cap="none" spc="0" normalizeH="0" baseline="0" noProof="0" dirty="0">
                <a:ln>
                  <a:noFill/>
                </a:ln>
                <a:solidFill>
                  <a:srgbClr val="366092"/>
                </a:solidFill>
                <a:effectLst/>
                <a:uLnTx/>
                <a:uFillTx/>
                <a:latin typeface="Calibri"/>
                <a:ea typeface="+mn-ea"/>
                <a:cs typeface="+mn-cs"/>
              </a:rPr>
              <a:t>should be larger than </a:t>
            </a:r>
            <a:r>
              <a:rPr kumimoji="0" lang="el-GR" sz="2750" b="0" i="1"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μ</a:t>
            </a:r>
            <a:r>
              <a:rPr kumimoji="0" lang="en-US" sz="2750" b="0" i="0" u="none" strike="noStrike" kern="1200" cap="none" spc="0" normalizeH="0" baseline="0" noProof="0" dirty="0">
                <a:ln>
                  <a:noFill/>
                </a:ln>
                <a:solidFill>
                  <a:srgbClr val="366092"/>
                </a:solidFill>
                <a:effectLst/>
                <a:uLnTx/>
                <a:uFillTx/>
                <a:latin typeface="Calibri"/>
                <a:ea typeface="+mn-ea"/>
                <a:cs typeface="+mn-cs"/>
              </a:rPr>
              <a:t> about 50% of the time and smaller than </a:t>
            </a:r>
            <a:r>
              <a:rPr kumimoji="0" lang="el-GR" sz="2750" b="0" i="1"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μ</a:t>
            </a:r>
            <a:r>
              <a:rPr kumimoji="0" lang="en-US" sz="2750" b="0" i="0" u="none" strike="noStrike" kern="1200" cap="none" spc="0" normalizeH="0" baseline="0" noProof="0" dirty="0">
                <a:ln>
                  <a:noFill/>
                </a:ln>
                <a:solidFill>
                  <a:srgbClr val="366092"/>
                </a:solidFill>
                <a:effectLst/>
                <a:uLnTx/>
                <a:uFillTx/>
                <a:latin typeface="Calibri"/>
                <a:ea typeface="+mn-ea"/>
                <a:cs typeface="+mn-cs"/>
              </a:rPr>
              <a:t> about 50% of the time. But for small samples, the distribution of the sample mean may not be symmetrical. Generally, however, the sample means should be near the population mean, or symbolically, </a:t>
            </a:r>
            <a:endParaRPr lang="en-IN" dirty="0"/>
          </a:p>
        </p:txBody>
      </p:sp>
      <p:pic>
        <p:nvPicPr>
          <p:cNvPr id="14" name="Picture 13" descr="x bar">
            <a:extLst>
              <a:ext uri="{FF2B5EF4-FFF2-40B4-BE49-F238E27FC236}">
                <a16:creationId xmlns:a16="http://schemas.microsoft.com/office/drawing/2014/main" id="{8D5DDE86-4232-6399-4C00-5F3BB17732D8}"/>
              </a:ext>
            </a:extLst>
          </p:cNvPr>
          <p:cNvPicPr>
            <a:picLocks noChangeAspect="1"/>
          </p:cNvPicPr>
          <p:nvPr/>
        </p:nvPicPr>
        <p:blipFill>
          <a:blip r:embed="rId3"/>
          <a:stretch>
            <a:fillRect/>
          </a:stretch>
        </p:blipFill>
        <p:spPr>
          <a:xfrm>
            <a:off x="8121852" y="4659246"/>
            <a:ext cx="288000" cy="334080"/>
          </a:xfrm>
          <a:prstGeom prst="rect">
            <a:avLst/>
          </a:prstGeom>
        </p:spPr>
      </p:pic>
      <p:sp>
        <p:nvSpPr>
          <p:cNvPr id="24" name="TextBox 23">
            <a:extLst>
              <a:ext uri="{FF2B5EF4-FFF2-40B4-BE49-F238E27FC236}">
                <a16:creationId xmlns:a16="http://schemas.microsoft.com/office/drawing/2014/main" id="{618177DE-4F94-B8F9-01CA-8F74529F8B10}"/>
              </a:ext>
            </a:extLst>
          </p:cNvPr>
          <p:cNvSpPr txBox="1"/>
          <p:nvPr/>
        </p:nvSpPr>
        <p:spPr>
          <a:xfrm>
            <a:off x="486580" y="4953000"/>
            <a:ext cx="7971619" cy="938719"/>
          </a:xfrm>
          <a:prstGeom prst="rect">
            <a:avLst/>
          </a:prstGeom>
          <a:noFill/>
        </p:spPr>
        <p:txBody>
          <a:bodyPr wrap="square">
            <a:spAutoFit/>
          </a:bodyPr>
          <a:lstStyle/>
          <a:p>
            <a:r>
              <a:rPr kumimoji="0" lang="en-US" sz="2750" b="0" i="0" u="none" strike="noStrike" kern="1200" cap="none" spc="0" normalizeH="0" baseline="0" noProof="0" dirty="0">
                <a:ln>
                  <a:noFill/>
                </a:ln>
                <a:solidFill>
                  <a:srgbClr val="366092"/>
                </a:solidFill>
                <a:effectLst/>
                <a:uLnTx/>
                <a:uFillTx/>
                <a:latin typeface="Calibri"/>
                <a:ea typeface="+mn-ea"/>
                <a:cs typeface="+mn-cs"/>
              </a:rPr>
              <a:t>should be near </a:t>
            </a:r>
            <a:r>
              <a:rPr kumimoji="0" lang="el-GR" sz="2750" b="0" i="1"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μ</a:t>
            </a:r>
            <a:r>
              <a:rPr kumimoji="0" lang="en-US" sz="2750" b="0" i="0" u="none" strike="noStrike" kern="1200" cap="none" spc="0" normalizeH="0" baseline="0" noProof="0" dirty="0">
                <a:ln>
                  <a:noFill/>
                </a:ln>
                <a:solidFill>
                  <a:srgbClr val="366092"/>
                </a:solidFill>
                <a:effectLst/>
                <a:uLnTx/>
                <a:uFillTx/>
                <a:latin typeface="Calibri"/>
                <a:ea typeface="+mn-ea"/>
                <a:cs typeface="+mn-cs"/>
              </a:rPr>
              <a:t>. It can be shown theoretically that the mean of the</a:t>
            </a:r>
            <a:endParaRPr lang="en-IN" dirty="0"/>
          </a:p>
        </p:txBody>
      </p:sp>
      <p:pic>
        <p:nvPicPr>
          <p:cNvPr id="4" name="Picture 3" descr="x bar 's equals mu.">
            <a:extLst>
              <a:ext uri="{FF2B5EF4-FFF2-40B4-BE49-F238E27FC236}">
                <a16:creationId xmlns:a16="http://schemas.microsoft.com/office/drawing/2014/main" id="{91960D5B-4914-5F7B-4E0C-6B22BC2424DE}"/>
              </a:ext>
            </a:extLst>
          </p:cNvPr>
          <p:cNvPicPr>
            <a:picLocks noChangeAspect="1"/>
          </p:cNvPicPr>
          <p:nvPr/>
        </p:nvPicPr>
        <p:blipFill>
          <a:blip r:embed="rId4"/>
          <a:stretch>
            <a:fillRect/>
          </a:stretch>
        </p:blipFill>
        <p:spPr>
          <a:xfrm>
            <a:off x="2895600" y="5422359"/>
            <a:ext cx="1870306" cy="461504"/>
          </a:xfrm>
          <a:prstGeom prst="rect">
            <a:avLst/>
          </a:prstGeom>
        </p:spPr>
      </p:pic>
    </p:spTree>
    <p:extLst>
      <p:ext uri="{BB962C8B-B14F-4D97-AF65-F5344CB8AC3E}">
        <p14:creationId xmlns:p14="http://schemas.microsoft.com/office/powerpoint/2010/main" val="2155834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EB0E0E7-DACA-2448-932C-63E24959DEA4}"/>
              </a:ext>
            </a:extLst>
          </p:cNvPr>
          <p:cNvSpPr>
            <a:spLocks noGrp="1"/>
          </p:cNvSpPr>
          <p:nvPr>
            <p:ph type="title"/>
          </p:nvPr>
        </p:nvSpPr>
        <p:spPr>
          <a:xfrm>
            <a:off x="457200" y="114887"/>
            <a:ext cx="8229600" cy="914400"/>
          </a:xfrm>
        </p:spPr>
        <p:txBody>
          <a:bodyPr/>
          <a:lstStyle/>
          <a:p>
            <a:r>
              <a:rPr lang="en-US" dirty="0"/>
              <a:t>What is the Central Value of </a:t>
            </a:r>
            <a:r>
              <a:rPr lang="en-US" i="1" dirty="0"/>
              <a:t>x</a:t>
            </a:r>
            <a:r>
              <a:rPr lang="en-US" dirty="0"/>
              <a:t> bar? —Slide 2</a:t>
            </a:r>
            <a:endParaRPr lang="en-IN" dirty="0"/>
          </a:p>
        </p:txBody>
      </p:sp>
      <p:sp>
        <p:nvSpPr>
          <p:cNvPr id="3" name="Text Placeholder 2"/>
          <p:cNvSpPr>
            <a:spLocks noGrp="1"/>
          </p:cNvSpPr>
          <p:nvPr>
            <p:ph type="body" sz="quarter" idx="10"/>
          </p:nvPr>
        </p:nvSpPr>
        <p:spPr/>
        <p:txBody>
          <a:bodyPr>
            <a:normAutofit/>
          </a:bodyPr>
          <a:lstStyle/>
          <a:p>
            <a:pPr algn="just"/>
            <a:r>
              <a:rPr lang="en-US" dirty="0"/>
              <a:t>Estimators are similar to marksmen. When you shoot, you want to hit what you are shooting at. </a:t>
            </a:r>
          </a:p>
          <a:p>
            <a:pPr algn="just"/>
            <a:r>
              <a:rPr lang="en-US" dirty="0"/>
              <a:t>When you estimate, you want to get as close as possible to the population characteristic you are estimating. But, bullets do not always land exactly where the marksman aims. If the gun sights are properly adjusted, then the shots will be dispersed around the middle of the target area.</a:t>
            </a:r>
          </a:p>
        </p:txBody>
      </p:sp>
    </p:spTree>
    <p:extLst>
      <p:ext uri="{BB962C8B-B14F-4D97-AF65-F5344CB8AC3E}">
        <p14:creationId xmlns:p14="http://schemas.microsoft.com/office/powerpoint/2010/main" val="24925053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7">
            <a:extLst>
              <a:ext uri="{FF2B5EF4-FFF2-40B4-BE49-F238E27FC236}">
                <a16:creationId xmlns:a16="http://schemas.microsoft.com/office/drawing/2014/main" id="{50454B45-6A51-316D-2902-AD7872A8F0F2}"/>
              </a:ext>
            </a:extLst>
          </p:cNvPr>
          <p:cNvSpPr>
            <a:spLocks noGrp="1"/>
          </p:cNvSpPr>
          <p:nvPr>
            <p:ph type="title"/>
          </p:nvPr>
        </p:nvSpPr>
        <p:spPr>
          <a:xfrm>
            <a:off x="457200" y="114887"/>
            <a:ext cx="8229600" cy="914400"/>
          </a:xfrm>
        </p:spPr>
        <p:txBody>
          <a:bodyPr/>
          <a:lstStyle/>
          <a:p>
            <a:r>
              <a:rPr lang="en-US" dirty="0"/>
              <a:t>What is the Central Value of </a:t>
            </a:r>
            <a:r>
              <a:rPr lang="en-US" i="1" dirty="0"/>
              <a:t>x</a:t>
            </a:r>
            <a:r>
              <a:rPr lang="en-US" dirty="0"/>
              <a:t> bar? —Slide 3</a:t>
            </a:r>
            <a:endParaRPr lang="en-IN" dirty="0"/>
          </a:p>
        </p:txBody>
      </p:sp>
      <p:pic>
        <p:nvPicPr>
          <p:cNvPr id="5" name="Picture 4" descr="The left target, titled &quot;unbiased Target 1&quot;, shows 20 points evenly distribution on the entire target. The right target. titled &quot;Unbiased Target 2&quot;, shows 5 points centered closely around the center.">
            <a:extLst>
              <a:ext uri="{FF2B5EF4-FFF2-40B4-BE49-F238E27FC236}">
                <a16:creationId xmlns:a16="http://schemas.microsoft.com/office/drawing/2014/main" id="{B188B8A1-5EDF-40D3-B290-786B48FC4FB3}"/>
              </a:ext>
            </a:extLst>
          </p:cNvPr>
          <p:cNvPicPr>
            <a:picLocks noChangeAspect="1"/>
          </p:cNvPicPr>
          <p:nvPr/>
        </p:nvPicPr>
        <p:blipFill>
          <a:blip r:embed="rId2"/>
          <a:srcRect b="12796"/>
          <a:stretch>
            <a:fillRect/>
          </a:stretch>
        </p:blipFill>
        <p:spPr>
          <a:xfrm>
            <a:off x="1828417" y="1790471"/>
            <a:ext cx="5487166" cy="2857729"/>
          </a:xfrm>
          <a:prstGeom prst="rect">
            <a:avLst/>
          </a:prstGeom>
        </p:spPr>
      </p:pic>
      <p:sp>
        <p:nvSpPr>
          <p:cNvPr id="3" name="TextBox 2">
            <a:extLst>
              <a:ext uri="{FF2B5EF4-FFF2-40B4-BE49-F238E27FC236}">
                <a16:creationId xmlns:a16="http://schemas.microsoft.com/office/drawing/2014/main" id="{2658DFC8-CD8A-03B6-209C-2D49B534AB8B}"/>
              </a:ext>
            </a:extLst>
          </p:cNvPr>
          <p:cNvSpPr txBox="1"/>
          <p:nvPr/>
        </p:nvSpPr>
        <p:spPr>
          <a:xfrm>
            <a:off x="3886200" y="4724400"/>
            <a:ext cx="1560825" cy="400110"/>
          </a:xfrm>
          <a:prstGeom prst="rect">
            <a:avLst/>
          </a:prstGeom>
          <a:noFill/>
        </p:spPr>
        <p:txBody>
          <a:bodyPr wrap="square">
            <a:spAutoFit/>
          </a:bodyPr>
          <a:lstStyle/>
          <a:p>
            <a:r>
              <a:rPr lang="en-US" sz="2000" dirty="0"/>
              <a:t>Figure 1</a:t>
            </a:r>
            <a:endParaRPr lang="en-IN" sz="2000" dirty="0"/>
          </a:p>
        </p:txBody>
      </p:sp>
    </p:spTree>
    <p:extLst>
      <p:ext uri="{BB962C8B-B14F-4D97-AF65-F5344CB8AC3E}">
        <p14:creationId xmlns:p14="http://schemas.microsoft.com/office/powerpoint/2010/main" val="3452609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7">
            <a:extLst>
              <a:ext uri="{FF2B5EF4-FFF2-40B4-BE49-F238E27FC236}">
                <a16:creationId xmlns:a16="http://schemas.microsoft.com/office/drawing/2014/main" id="{9CAF9D2A-6F0F-5084-13D8-28B1996950C5}"/>
              </a:ext>
            </a:extLst>
          </p:cNvPr>
          <p:cNvSpPr>
            <a:spLocks noGrp="1"/>
          </p:cNvSpPr>
          <p:nvPr>
            <p:ph type="title"/>
          </p:nvPr>
        </p:nvSpPr>
        <p:spPr>
          <a:xfrm>
            <a:off x="457200" y="114887"/>
            <a:ext cx="8229600" cy="914400"/>
          </a:xfrm>
        </p:spPr>
        <p:txBody>
          <a:bodyPr/>
          <a:lstStyle/>
          <a:p>
            <a:r>
              <a:rPr lang="en-US" dirty="0"/>
              <a:t>What is the Central Value of </a:t>
            </a:r>
            <a:r>
              <a:rPr lang="en-US" i="1" dirty="0"/>
              <a:t>x</a:t>
            </a:r>
            <a:r>
              <a:rPr lang="en-US" dirty="0"/>
              <a:t> bar? —Slide 4</a:t>
            </a:r>
            <a:endParaRPr lang="en-IN" dirty="0"/>
          </a:p>
        </p:txBody>
      </p:sp>
      <p:pic>
        <p:nvPicPr>
          <p:cNvPr id="4" name="Picture 3" descr="The left target. titled &quot;biased target 3&quot;, shows 5 points centered around the area above and to the left of the center. The right target, titled &quot;biased target 4&quot;, shows 5 points also centered in the same place off-center, but more tightly clustered.">
            <a:extLst>
              <a:ext uri="{FF2B5EF4-FFF2-40B4-BE49-F238E27FC236}">
                <a16:creationId xmlns:a16="http://schemas.microsoft.com/office/drawing/2014/main" id="{7FC4F48B-1A99-4CCF-BC41-F3B0A17D34A2}"/>
              </a:ext>
            </a:extLst>
          </p:cNvPr>
          <p:cNvPicPr>
            <a:picLocks noChangeAspect="1"/>
          </p:cNvPicPr>
          <p:nvPr/>
        </p:nvPicPr>
        <p:blipFill>
          <a:blip r:embed="rId2"/>
          <a:srcRect b="12468"/>
          <a:stretch>
            <a:fillRect/>
          </a:stretch>
        </p:blipFill>
        <p:spPr>
          <a:xfrm>
            <a:off x="1752206" y="1804761"/>
            <a:ext cx="5639587" cy="2843439"/>
          </a:xfrm>
          <a:prstGeom prst="rect">
            <a:avLst/>
          </a:prstGeom>
        </p:spPr>
      </p:pic>
      <p:sp>
        <p:nvSpPr>
          <p:cNvPr id="3" name="TextBox 2">
            <a:extLst>
              <a:ext uri="{FF2B5EF4-FFF2-40B4-BE49-F238E27FC236}">
                <a16:creationId xmlns:a16="http://schemas.microsoft.com/office/drawing/2014/main" id="{AA87CBBD-D62D-DABE-3067-8316B4648A6B}"/>
              </a:ext>
            </a:extLst>
          </p:cNvPr>
          <p:cNvSpPr txBox="1"/>
          <p:nvPr/>
        </p:nvSpPr>
        <p:spPr>
          <a:xfrm>
            <a:off x="3886200" y="4800600"/>
            <a:ext cx="1560825" cy="400110"/>
          </a:xfrm>
          <a:prstGeom prst="rect">
            <a:avLst/>
          </a:prstGeom>
          <a:noFill/>
        </p:spPr>
        <p:txBody>
          <a:bodyPr wrap="square">
            <a:spAutoFit/>
          </a:bodyPr>
          <a:lstStyle/>
          <a:p>
            <a:r>
              <a:rPr lang="en-US" sz="2000" dirty="0"/>
              <a:t>Figure 2</a:t>
            </a:r>
            <a:endParaRPr lang="en-IN" sz="2000" dirty="0"/>
          </a:p>
        </p:txBody>
      </p:sp>
    </p:spTree>
    <p:extLst>
      <p:ext uri="{BB962C8B-B14F-4D97-AF65-F5344CB8AC3E}">
        <p14:creationId xmlns:p14="http://schemas.microsoft.com/office/powerpoint/2010/main" val="1000516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7">
            <a:extLst>
              <a:ext uri="{FF2B5EF4-FFF2-40B4-BE49-F238E27FC236}">
                <a16:creationId xmlns:a16="http://schemas.microsoft.com/office/drawing/2014/main" id="{1117FAB2-988C-368A-B0B4-AD134727120F}"/>
              </a:ext>
            </a:extLst>
          </p:cNvPr>
          <p:cNvSpPr>
            <a:spLocks noGrp="1"/>
          </p:cNvSpPr>
          <p:nvPr>
            <p:ph type="title"/>
          </p:nvPr>
        </p:nvSpPr>
        <p:spPr>
          <a:xfrm>
            <a:off x="457200" y="114887"/>
            <a:ext cx="8229600" cy="914400"/>
          </a:xfrm>
        </p:spPr>
        <p:txBody>
          <a:bodyPr/>
          <a:lstStyle/>
          <a:p>
            <a:r>
              <a:rPr lang="en-US" dirty="0"/>
              <a:t>What is the Central Value of </a:t>
            </a:r>
            <a:r>
              <a:rPr lang="en-US" i="1" dirty="0"/>
              <a:t>x</a:t>
            </a:r>
            <a:r>
              <a:rPr lang="en-US" dirty="0"/>
              <a:t> bar? —Slide 5</a:t>
            </a:r>
            <a:endParaRPr lang="en-IN" dirty="0"/>
          </a:p>
        </p:txBody>
      </p:sp>
      <p:sp>
        <p:nvSpPr>
          <p:cNvPr id="3" name="Text Placeholder 2"/>
          <p:cNvSpPr>
            <a:spLocks noGrp="1"/>
          </p:cNvSpPr>
          <p:nvPr>
            <p:ph type="body" sz="quarter" idx="10"/>
          </p:nvPr>
        </p:nvSpPr>
        <p:spPr/>
        <p:txBody>
          <a:bodyPr>
            <a:normAutofit/>
          </a:bodyPr>
          <a:lstStyle/>
          <a:p>
            <a:r>
              <a:rPr lang="en-US" dirty="0"/>
              <a:t>An estimator which produces estimates centered around the true value is said to be unbiased. </a:t>
            </a:r>
          </a:p>
          <a:p>
            <a:r>
              <a:rPr lang="en-US" dirty="0"/>
              <a:t>Unbiasedness is desirable property for an estimator to possess. Just as the ideal target rifle is one that would hit in exactly the same place every shot, the ideal estimator is one that is unbiased. Since the mean of</a:t>
            </a:r>
            <a:br>
              <a:rPr lang="en-US" dirty="0"/>
            </a:br>
            <a:endParaRPr lang="en-US" dirty="0"/>
          </a:p>
        </p:txBody>
      </p:sp>
      <p:pic>
        <p:nvPicPr>
          <p:cNvPr id="15" name="Picture 14" descr="x bar">
            <a:extLst>
              <a:ext uri="{FF2B5EF4-FFF2-40B4-BE49-F238E27FC236}">
                <a16:creationId xmlns:a16="http://schemas.microsoft.com/office/drawing/2014/main" id="{71B300CC-755B-EC6F-DFA0-AD6581F7F498}"/>
              </a:ext>
            </a:extLst>
          </p:cNvPr>
          <p:cNvPicPr>
            <a:picLocks noChangeAspect="1"/>
          </p:cNvPicPr>
          <p:nvPr/>
        </p:nvPicPr>
        <p:blipFill>
          <a:blip r:embed="rId2"/>
          <a:stretch>
            <a:fillRect/>
          </a:stretch>
        </p:blipFill>
        <p:spPr>
          <a:xfrm>
            <a:off x="8077200" y="3389760"/>
            <a:ext cx="288000" cy="334080"/>
          </a:xfrm>
          <a:prstGeom prst="rect">
            <a:avLst/>
          </a:prstGeom>
        </p:spPr>
      </p:pic>
      <p:sp>
        <p:nvSpPr>
          <p:cNvPr id="12" name="TextBox 11">
            <a:extLst>
              <a:ext uri="{FF2B5EF4-FFF2-40B4-BE49-F238E27FC236}">
                <a16:creationId xmlns:a16="http://schemas.microsoft.com/office/drawing/2014/main" id="{B1775946-E724-58C7-6323-AFFB99B8BF57}"/>
              </a:ext>
            </a:extLst>
          </p:cNvPr>
          <p:cNvSpPr txBox="1"/>
          <p:nvPr/>
        </p:nvSpPr>
        <p:spPr>
          <a:xfrm>
            <a:off x="495300" y="3728820"/>
            <a:ext cx="3733800" cy="523220"/>
          </a:xfrm>
          <a:prstGeom prst="rect">
            <a:avLst/>
          </a:prstGeom>
          <a:noFill/>
        </p:spPr>
        <p:txBody>
          <a:bodyPr wrap="square">
            <a:spAutoFit/>
          </a:bodyPr>
          <a:lstStyle/>
          <a:p>
            <a:r>
              <a:rPr lang="en-US" sz="2800" dirty="0"/>
              <a:t>is always equal to </a:t>
            </a:r>
            <a:r>
              <a:rPr lang="el-GR" sz="2800" dirty="0">
                <a:latin typeface="Calibri" panose="020F0502020204030204" pitchFamily="34" charset="0"/>
                <a:ea typeface="Calibri" panose="020F0502020204030204" pitchFamily="34" charset="0"/>
                <a:cs typeface="Calibri" panose="020F0502020204030204" pitchFamily="34" charset="0"/>
              </a:rPr>
              <a:t>μ</a:t>
            </a:r>
            <a:r>
              <a:rPr lang="en-US" sz="2800" dirty="0"/>
              <a:t>, </a:t>
            </a:r>
            <a:endParaRPr lang="en-IN" sz="2800" dirty="0"/>
          </a:p>
        </p:txBody>
      </p:sp>
      <p:pic>
        <p:nvPicPr>
          <p:cNvPr id="16" name="Picture 15" descr="x bar">
            <a:extLst>
              <a:ext uri="{FF2B5EF4-FFF2-40B4-BE49-F238E27FC236}">
                <a16:creationId xmlns:a16="http://schemas.microsoft.com/office/drawing/2014/main" id="{B696E4EA-CB6E-ED8B-9216-23BCE05EC073}"/>
              </a:ext>
            </a:extLst>
          </p:cNvPr>
          <p:cNvPicPr>
            <a:picLocks noChangeAspect="1"/>
          </p:cNvPicPr>
          <p:nvPr/>
        </p:nvPicPr>
        <p:blipFill>
          <a:blip r:embed="rId2"/>
          <a:stretch>
            <a:fillRect/>
          </a:stretch>
        </p:blipFill>
        <p:spPr>
          <a:xfrm>
            <a:off x="3619500" y="3823390"/>
            <a:ext cx="288000" cy="334080"/>
          </a:xfrm>
          <a:prstGeom prst="rect">
            <a:avLst/>
          </a:prstGeom>
        </p:spPr>
      </p:pic>
      <p:sp>
        <p:nvSpPr>
          <p:cNvPr id="10" name="TextBox 9">
            <a:extLst>
              <a:ext uri="{FF2B5EF4-FFF2-40B4-BE49-F238E27FC236}">
                <a16:creationId xmlns:a16="http://schemas.microsoft.com/office/drawing/2014/main" id="{E78EBE9B-78A7-D985-278B-D289496B87F5}"/>
              </a:ext>
            </a:extLst>
          </p:cNvPr>
          <p:cNvSpPr txBox="1"/>
          <p:nvPr/>
        </p:nvSpPr>
        <p:spPr>
          <a:xfrm>
            <a:off x="3867150" y="3728820"/>
            <a:ext cx="4572000" cy="523220"/>
          </a:xfrm>
          <a:prstGeom prst="rect">
            <a:avLst/>
          </a:prstGeom>
          <a:noFill/>
        </p:spPr>
        <p:txBody>
          <a:bodyPr wrap="square">
            <a:spAutoFit/>
          </a:bodyPr>
          <a:lstStyle/>
          <a:p>
            <a:r>
              <a:rPr lang="en-US" sz="2800" dirty="0"/>
              <a:t>is an unbiased estimator of </a:t>
            </a:r>
            <a:r>
              <a:rPr lang="el-GR" sz="2800" dirty="0">
                <a:latin typeface="Calibri" panose="020F0502020204030204" pitchFamily="34" charset="0"/>
                <a:ea typeface="Calibri" panose="020F0502020204030204" pitchFamily="34" charset="0"/>
                <a:cs typeface="Calibri" panose="020F0502020204030204" pitchFamily="34" charset="0"/>
              </a:rPr>
              <a:t>μ</a:t>
            </a:r>
            <a:r>
              <a:rPr lang="en-US" sz="2800" dirty="0"/>
              <a:t>.</a:t>
            </a:r>
          </a:p>
        </p:txBody>
      </p:sp>
    </p:spTree>
    <p:extLst>
      <p:ext uri="{BB962C8B-B14F-4D97-AF65-F5344CB8AC3E}">
        <p14:creationId xmlns:p14="http://schemas.microsoft.com/office/powerpoint/2010/main" val="3359035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A246D-526C-F8EB-E193-0BE9E18A2284}"/>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F41AA0BD-03AB-2020-966D-F027777401F1}"/>
              </a:ext>
            </a:extLst>
          </p:cNvPr>
          <p:cNvSpPr>
            <a:spLocks noGrp="1"/>
          </p:cNvSpPr>
          <p:nvPr>
            <p:ph type="title"/>
          </p:nvPr>
        </p:nvSpPr>
        <p:spPr>
          <a:xfrm>
            <a:off x="457200" y="114887"/>
            <a:ext cx="8229600" cy="914400"/>
          </a:xfrm>
        </p:spPr>
        <p:txBody>
          <a:bodyPr/>
          <a:lstStyle/>
          <a:p>
            <a:r>
              <a:rPr lang="en-US" dirty="0"/>
              <a:t>What is the Central Value of </a:t>
            </a:r>
            <a:r>
              <a:rPr lang="en-US" i="1" dirty="0"/>
              <a:t>x</a:t>
            </a:r>
            <a:r>
              <a:rPr lang="en-US" dirty="0"/>
              <a:t> bar? —Slide 6</a:t>
            </a:r>
            <a:endParaRPr lang="en-IN" dirty="0"/>
          </a:p>
        </p:txBody>
      </p:sp>
      <p:sp>
        <p:nvSpPr>
          <p:cNvPr id="3" name="Text Placeholder 2">
            <a:extLst>
              <a:ext uri="{FF2B5EF4-FFF2-40B4-BE49-F238E27FC236}">
                <a16:creationId xmlns:a16="http://schemas.microsoft.com/office/drawing/2014/main" id="{D254CA40-D272-9F24-7546-98F268C46C47}"/>
              </a:ext>
            </a:extLst>
          </p:cNvPr>
          <p:cNvSpPr>
            <a:spLocks noGrp="1"/>
          </p:cNvSpPr>
          <p:nvPr>
            <p:ph type="body" sz="quarter" idx="10"/>
          </p:nvPr>
        </p:nvSpPr>
        <p:spPr/>
        <p:txBody>
          <a:bodyPr>
            <a:normAutofit/>
          </a:bodyPr>
          <a:lstStyle/>
          <a:p>
            <a:pPr algn="just"/>
            <a:r>
              <a:rPr lang="en-US" dirty="0"/>
              <a:t>If an estimator is unbiased, its variability determines its reliability. If an unbiased estimator is extremely variable, then the individual estimates it produces may not be as close to the parameter being estimated as estimates produced by a biased estimator with little variability. This is why it is important to not only consider the central value, but also the variability of a random variable, in this case the sample mean. </a:t>
            </a:r>
          </a:p>
        </p:txBody>
      </p:sp>
    </p:spTree>
    <p:extLst>
      <p:ext uri="{BB962C8B-B14F-4D97-AF65-F5344CB8AC3E}">
        <p14:creationId xmlns:p14="http://schemas.microsoft.com/office/powerpoint/2010/main" val="10354946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Properties: </a:t>
            </a:r>
            <a:r>
              <a:rPr dirty="0"/>
              <a:t>Unbiased Estimators</a:t>
            </a:r>
          </a:p>
        </p:txBody>
      </p:sp>
      <p:sp>
        <p:nvSpPr>
          <p:cNvPr id="3" name="Text Placeholder 2"/>
          <p:cNvSpPr>
            <a:spLocks noGrp="1"/>
          </p:cNvSpPr>
          <p:nvPr>
            <p:ph type="body" sz="quarter" idx="10"/>
          </p:nvPr>
        </p:nvSpPr>
        <p:spPr>
          <a:xfrm>
            <a:off x="457200" y="1082078"/>
            <a:ext cx="8229600" cy="1584922"/>
          </a:xfrm>
        </p:spPr>
        <p:txBody>
          <a:bodyPr>
            <a:normAutofit/>
          </a:bodyPr>
          <a:lstStyle/>
          <a:p>
            <a:pPr>
              <a:defRPr sz="2800"/>
            </a:pPr>
            <a:r>
              <a:rPr lang="en-US" sz="2600" dirty="0"/>
              <a:t>1. </a:t>
            </a:r>
            <a:r>
              <a:rPr sz="2600" dirty="0"/>
              <a:t>The sample mean, </a:t>
            </a:r>
            <a:endParaRPr sz="2800" dirty="0"/>
          </a:p>
        </p:txBody>
      </p:sp>
      <p:pic>
        <p:nvPicPr>
          <p:cNvPr id="5" name="Picture 4" descr="x bar,">
            <a:extLst>
              <a:ext uri="{FF2B5EF4-FFF2-40B4-BE49-F238E27FC236}">
                <a16:creationId xmlns:a16="http://schemas.microsoft.com/office/drawing/2014/main" id="{43804911-746F-9AD0-F1AA-A5E094586AB5}"/>
              </a:ext>
            </a:extLst>
          </p:cNvPr>
          <p:cNvPicPr>
            <a:picLocks noChangeAspect="1"/>
          </p:cNvPicPr>
          <p:nvPr/>
        </p:nvPicPr>
        <p:blipFill>
          <a:blip r:embed="rId2"/>
          <a:stretch>
            <a:fillRect/>
          </a:stretch>
        </p:blipFill>
        <p:spPr>
          <a:xfrm>
            <a:off x="3343275" y="1231582"/>
            <a:ext cx="323850" cy="333375"/>
          </a:xfrm>
          <a:prstGeom prst="rect">
            <a:avLst/>
          </a:prstGeom>
        </p:spPr>
      </p:pic>
      <p:sp>
        <p:nvSpPr>
          <p:cNvPr id="18" name="TextBox 17">
            <a:extLst>
              <a:ext uri="{FF2B5EF4-FFF2-40B4-BE49-F238E27FC236}">
                <a16:creationId xmlns:a16="http://schemas.microsoft.com/office/drawing/2014/main" id="{88859AC2-3108-4B1A-CBB0-7B7A71E70B39}"/>
              </a:ext>
            </a:extLst>
          </p:cNvPr>
          <p:cNvSpPr txBox="1"/>
          <p:nvPr/>
        </p:nvSpPr>
        <p:spPr>
          <a:xfrm>
            <a:off x="3657600" y="1102730"/>
            <a:ext cx="4572000" cy="49244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600" b="0" i="0" u="none" strike="noStrike" kern="1200" cap="none" spc="0" normalizeH="0" baseline="0" noProof="0" dirty="0">
                <a:ln>
                  <a:noFill/>
                </a:ln>
                <a:solidFill>
                  <a:srgbClr val="000000"/>
                </a:solidFill>
                <a:effectLst/>
                <a:uLnTx/>
                <a:uFillTx/>
                <a:latin typeface="Calibri"/>
                <a:ea typeface="+mn-ea"/>
                <a:cs typeface="+mn-cs"/>
              </a:rPr>
              <a:t>is an unbiased estimator of </a:t>
            </a:r>
            <a:r>
              <a:rPr kumimoji="0" lang="en-US" sz="2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μ</a:t>
            </a:r>
            <a:r>
              <a:rPr kumimoji="0" lang="en-US" sz="2600" b="0" i="0" u="none" strike="noStrike" kern="1200" cap="none" spc="0" normalizeH="0" baseline="0" noProof="0" dirty="0">
                <a:ln>
                  <a:noFill/>
                </a:ln>
                <a:solidFill>
                  <a:srgbClr val="000000"/>
                </a:solidFill>
                <a:effectLst/>
                <a:uLnTx/>
                <a:uFillTx/>
                <a:latin typeface="Calibri"/>
                <a:ea typeface="+mn-ea"/>
                <a:cs typeface="+mn-cs"/>
              </a:rPr>
              <a:t>.</a:t>
            </a:r>
          </a:p>
        </p:txBody>
      </p:sp>
      <p:sp>
        <p:nvSpPr>
          <p:cNvPr id="16" name="TextBox 15">
            <a:extLst>
              <a:ext uri="{FF2B5EF4-FFF2-40B4-BE49-F238E27FC236}">
                <a16:creationId xmlns:a16="http://schemas.microsoft.com/office/drawing/2014/main" id="{9BDE50F8-0E5D-5677-5C89-91593C615AFC}"/>
              </a:ext>
            </a:extLst>
          </p:cNvPr>
          <p:cNvSpPr txBox="1"/>
          <p:nvPr/>
        </p:nvSpPr>
        <p:spPr>
          <a:xfrm>
            <a:off x="457200" y="1564957"/>
            <a:ext cx="3851276" cy="49244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600" b="0" i="0" u="none" strike="noStrike" kern="1200" cap="none" spc="0" normalizeH="0" baseline="0" noProof="0" dirty="0">
                <a:ln>
                  <a:noFill/>
                </a:ln>
                <a:solidFill>
                  <a:srgbClr val="000000"/>
                </a:solidFill>
                <a:effectLst/>
                <a:uLnTx/>
                <a:uFillTx/>
                <a:latin typeface="Calibri"/>
                <a:ea typeface="+mn-ea"/>
                <a:cs typeface="+mn-cs"/>
              </a:rPr>
              <a:t>2. The sample proportion, </a:t>
            </a:r>
          </a:p>
        </p:txBody>
      </p:sp>
      <p:pic>
        <p:nvPicPr>
          <p:cNvPr id="9" name="Picture 8" descr="p hat,">
            <a:extLst>
              <a:ext uri="{FF2B5EF4-FFF2-40B4-BE49-F238E27FC236}">
                <a16:creationId xmlns:a16="http://schemas.microsoft.com/office/drawing/2014/main" id="{41C922DC-9E43-D654-F42D-78E4887BB39D}"/>
              </a:ext>
            </a:extLst>
          </p:cNvPr>
          <p:cNvPicPr>
            <a:picLocks noChangeAspect="1"/>
          </p:cNvPicPr>
          <p:nvPr/>
        </p:nvPicPr>
        <p:blipFill>
          <a:blip r:embed="rId3"/>
          <a:stretch>
            <a:fillRect/>
          </a:stretch>
        </p:blipFill>
        <p:spPr>
          <a:xfrm>
            <a:off x="4079876" y="1615825"/>
            <a:ext cx="304800" cy="390525"/>
          </a:xfrm>
          <a:prstGeom prst="rect">
            <a:avLst/>
          </a:prstGeom>
        </p:spPr>
      </p:pic>
      <p:sp>
        <p:nvSpPr>
          <p:cNvPr id="22" name="TextBox 21">
            <a:extLst>
              <a:ext uri="{FF2B5EF4-FFF2-40B4-BE49-F238E27FC236}">
                <a16:creationId xmlns:a16="http://schemas.microsoft.com/office/drawing/2014/main" id="{5328867D-9E47-DD5E-15BB-CC7C988B2DC0}"/>
              </a:ext>
            </a:extLst>
          </p:cNvPr>
          <p:cNvSpPr txBox="1"/>
          <p:nvPr/>
        </p:nvSpPr>
        <p:spPr>
          <a:xfrm>
            <a:off x="4343400" y="1564957"/>
            <a:ext cx="38862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is an unbiased estimator </a:t>
            </a:r>
            <a:r>
              <a:rPr kumimoji="0" lang="en-US" sz="2600" b="0" i="1" u="none" strike="noStrike" kern="1200" cap="none" spc="0" normalizeH="0" baseline="0" noProof="0" dirty="0">
                <a:ln>
                  <a:noFill/>
                </a:ln>
                <a:solidFill>
                  <a:srgbClr val="000000"/>
                </a:solidFill>
                <a:effectLst/>
                <a:uLnTx/>
                <a:uFillTx/>
                <a:latin typeface="Calibri"/>
                <a:ea typeface="+mn-ea"/>
                <a:cs typeface="+mn-cs"/>
              </a:rPr>
              <a:t>p</a:t>
            </a:r>
            <a:r>
              <a:rPr kumimoji="0" lang="en-US" sz="2600" b="0" i="0" u="none" strike="noStrike" kern="1200" cap="none" spc="0" normalizeH="0" baseline="0" noProof="0" dirty="0">
                <a:ln>
                  <a:noFill/>
                </a:ln>
                <a:solidFill>
                  <a:srgbClr val="000000"/>
                </a:solidFill>
                <a:effectLst/>
                <a:uLnTx/>
                <a:uFillTx/>
                <a:latin typeface="Calibri"/>
                <a:ea typeface="+mn-ea"/>
                <a:cs typeface="+mn-cs"/>
              </a:rPr>
              <a:t>.</a:t>
            </a:r>
            <a:endParaRPr lang="en-IN" dirty="0"/>
          </a:p>
        </p:txBody>
      </p:sp>
      <p:sp>
        <p:nvSpPr>
          <p:cNvPr id="14" name="TextBox 13">
            <a:extLst>
              <a:ext uri="{FF2B5EF4-FFF2-40B4-BE49-F238E27FC236}">
                <a16:creationId xmlns:a16="http://schemas.microsoft.com/office/drawing/2014/main" id="{36FCA5DC-8FE5-3A07-C444-8AC2DFDBF387}"/>
              </a:ext>
            </a:extLst>
          </p:cNvPr>
          <p:cNvSpPr txBox="1"/>
          <p:nvPr/>
        </p:nvSpPr>
        <p:spPr>
          <a:xfrm>
            <a:off x="485775" y="2078052"/>
            <a:ext cx="7924800" cy="49244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600" b="0" i="0" u="none" strike="noStrike" kern="1200" cap="none" spc="0" normalizeH="0" baseline="0" noProof="0" dirty="0">
                <a:ln>
                  <a:noFill/>
                </a:ln>
                <a:solidFill>
                  <a:srgbClr val="000000"/>
                </a:solidFill>
                <a:effectLst/>
                <a:uLnTx/>
                <a:uFillTx/>
                <a:latin typeface="Calibri"/>
                <a:ea typeface="+mn-ea"/>
                <a:cs typeface="+mn-cs"/>
              </a:rPr>
              <a:t>3. The sample variance, </a:t>
            </a:r>
            <a:r>
              <a:rPr kumimoji="0" lang="en-US" sz="2600" b="0" i="1" u="none" strike="noStrike" kern="1200" cap="none" spc="0" normalizeH="0" baseline="0" noProof="0" dirty="0">
                <a:ln>
                  <a:noFill/>
                </a:ln>
                <a:solidFill>
                  <a:srgbClr val="000000"/>
                </a:solidFill>
                <a:effectLst/>
                <a:uLnTx/>
                <a:uFillTx/>
                <a:latin typeface="Calibri"/>
                <a:ea typeface="+mn-ea"/>
                <a:cs typeface="+mn-cs"/>
              </a:rPr>
              <a:t>s</a:t>
            </a:r>
            <a:r>
              <a:rPr kumimoji="0" lang="en-US" sz="2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²</a:t>
            </a:r>
            <a:r>
              <a:rPr kumimoji="0" lang="en-US" sz="2600" b="0" i="0" u="none" strike="noStrike" kern="1200" cap="none" spc="0" normalizeH="0" baseline="0" noProof="0" dirty="0">
                <a:ln>
                  <a:noFill/>
                </a:ln>
                <a:solidFill>
                  <a:srgbClr val="000000"/>
                </a:solidFill>
                <a:effectLst/>
                <a:uLnTx/>
                <a:uFillTx/>
                <a:latin typeface="Calibri"/>
                <a:ea typeface="+mn-ea"/>
                <a:cs typeface="+mn-cs"/>
              </a:rPr>
              <a:t>, is an unbiased estimator of </a:t>
            </a:r>
            <a:r>
              <a:rPr kumimoji="0" lang="en-US" sz="2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σ²</a:t>
            </a:r>
            <a:r>
              <a:rPr kumimoji="0" lang="en-US" sz="2600" b="0" i="0" u="none" strike="noStrike" kern="1200" cap="none" spc="0" normalizeH="0" baseline="0" noProof="0" dirty="0">
                <a:ln>
                  <a:noFill/>
                </a:ln>
                <a:solidFill>
                  <a:srgbClr val="000000"/>
                </a:solidFill>
                <a:effectLst/>
                <a:uLnTx/>
                <a:uFillTx/>
                <a:latin typeface="Calibri"/>
                <a:ea typeface="+mn-ea"/>
                <a:cs typeface="+mn-cs"/>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Formula: </a:t>
            </a:r>
            <a:r>
              <a:rPr dirty="0"/>
              <a:t>Standard Deviation of the Sample Mean: Infinite Population</a:t>
            </a:r>
          </a:p>
        </p:txBody>
      </p:sp>
      <p:sp>
        <p:nvSpPr>
          <p:cNvPr id="3" name="Text Placeholder 2"/>
          <p:cNvSpPr>
            <a:spLocks noGrp="1"/>
          </p:cNvSpPr>
          <p:nvPr>
            <p:ph type="body" sz="quarter" idx="10"/>
          </p:nvPr>
        </p:nvSpPr>
        <p:spPr>
          <a:xfrm>
            <a:off x="457200" y="1082078"/>
            <a:ext cx="8229600" cy="2727922"/>
          </a:xfrm>
        </p:spPr>
        <p:txBody>
          <a:bodyPr>
            <a:normAutofit/>
          </a:bodyPr>
          <a:lstStyle/>
          <a:p>
            <a:pPr>
              <a:defRPr sz="2800"/>
            </a:pPr>
            <a:r>
              <a:rPr lang="en-IN" sz="2800" dirty="0"/>
              <a:t>It can be shown that for a population of infinite size, the standard deviation of</a:t>
            </a:r>
          </a:p>
          <a:p>
            <a:endParaRPr sz="2800" dirty="0"/>
          </a:p>
        </p:txBody>
      </p:sp>
      <p:graphicFrame>
        <p:nvGraphicFramePr>
          <p:cNvPr id="4" name="Object 3" descr="x bar,">
            <a:extLst>
              <a:ext uri="{FF2B5EF4-FFF2-40B4-BE49-F238E27FC236}">
                <a16:creationId xmlns:a16="http://schemas.microsoft.com/office/drawing/2014/main" id="{2555BEBB-F41E-B74B-5FED-8423E24C490A}"/>
              </a:ext>
            </a:extLst>
          </p:cNvPr>
          <p:cNvGraphicFramePr>
            <a:graphicFrameLocks noChangeAspect="1"/>
          </p:cNvGraphicFramePr>
          <p:nvPr>
            <p:extLst>
              <p:ext uri="{D42A27DB-BD31-4B8C-83A1-F6EECF244321}">
                <p14:modId xmlns:p14="http://schemas.microsoft.com/office/powerpoint/2010/main" val="524822177"/>
              </p:ext>
            </p:extLst>
          </p:nvPr>
        </p:nvGraphicFramePr>
        <p:xfrm>
          <a:off x="4276725" y="1655750"/>
          <a:ext cx="323850" cy="339725"/>
        </p:xfrm>
        <a:graphic>
          <a:graphicData uri="http://schemas.openxmlformats.org/presentationml/2006/ole">
            <mc:AlternateContent xmlns:mc="http://schemas.openxmlformats.org/markup-compatibility/2006">
              <mc:Choice xmlns:v="urn:schemas-microsoft-com:vml" Requires="v">
                <p:oleObj name="Equation" r:id="rId2" imgW="323130" imgH="339967" progId="Equation.DSMT4">
                  <p:embed/>
                </p:oleObj>
              </mc:Choice>
              <mc:Fallback>
                <p:oleObj name="Equation" r:id="rId2" imgW="323130" imgH="339967" progId="Equation.DSMT4">
                  <p:embed/>
                  <p:pic>
                    <p:nvPicPr>
                      <p:cNvPr id="0" name=""/>
                      <p:cNvPicPr/>
                      <p:nvPr/>
                    </p:nvPicPr>
                    <p:blipFill>
                      <a:blip r:embed="rId3"/>
                      <a:stretch>
                        <a:fillRect/>
                      </a:stretch>
                    </p:blipFill>
                    <p:spPr>
                      <a:xfrm>
                        <a:off x="4276725" y="1655750"/>
                        <a:ext cx="323850" cy="339725"/>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002F20D5-0ACA-1494-2E5F-573B95C05D6E}"/>
              </a:ext>
            </a:extLst>
          </p:cNvPr>
          <p:cNvSpPr txBox="1"/>
          <p:nvPr/>
        </p:nvSpPr>
        <p:spPr>
          <a:xfrm>
            <a:off x="4590235" y="1533434"/>
            <a:ext cx="184785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denoted as </a:t>
            </a:r>
            <a:endParaRPr lang="en-IN" dirty="0"/>
          </a:p>
        </p:txBody>
      </p:sp>
      <p:pic>
        <p:nvPicPr>
          <p:cNvPr id="20" name="Picture 19" descr="sigma subscript x bar, is">
            <a:extLst>
              <a:ext uri="{FF2B5EF4-FFF2-40B4-BE49-F238E27FC236}">
                <a16:creationId xmlns:a16="http://schemas.microsoft.com/office/drawing/2014/main" id="{7D89453B-B3D1-28E7-15BF-F4E333E0AD45}"/>
              </a:ext>
            </a:extLst>
          </p:cNvPr>
          <p:cNvPicPr>
            <a:picLocks noChangeAspect="1"/>
          </p:cNvPicPr>
          <p:nvPr/>
        </p:nvPicPr>
        <p:blipFill>
          <a:blip r:embed="rId4"/>
          <a:stretch>
            <a:fillRect/>
          </a:stretch>
        </p:blipFill>
        <p:spPr>
          <a:xfrm>
            <a:off x="6400800" y="1580688"/>
            <a:ext cx="838200" cy="502920"/>
          </a:xfrm>
          <a:prstGeom prst="rect">
            <a:avLst/>
          </a:prstGeom>
        </p:spPr>
      </p:pic>
      <p:pic>
        <p:nvPicPr>
          <p:cNvPr id="17" name="Picture 16" descr="sigma subscript x bar equals sigma divided by square root of n,">
            <a:extLst>
              <a:ext uri="{FF2B5EF4-FFF2-40B4-BE49-F238E27FC236}">
                <a16:creationId xmlns:a16="http://schemas.microsoft.com/office/drawing/2014/main" id="{B44076A3-FBD4-3691-A657-6C5F09410BD0}"/>
              </a:ext>
            </a:extLst>
          </p:cNvPr>
          <p:cNvPicPr>
            <a:picLocks noChangeAspect="1"/>
          </p:cNvPicPr>
          <p:nvPr/>
        </p:nvPicPr>
        <p:blipFill>
          <a:blip r:embed="rId5"/>
          <a:stretch>
            <a:fillRect/>
          </a:stretch>
        </p:blipFill>
        <p:spPr>
          <a:xfrm>
            <a:off x="3735624" y="2010633"/>
            <a:ext cx="1406051" cy="954106"/>
          </a:xfrm>
          <a:prstGeom prst="rect">
            <a:avLst/>
          </a:prstGeom>
        </p:spPr>
      </p:pic>
      <p:sp>
        <p:nvSpPr>
          <p:cNvPr id="12" name="TextBox 11">
            <a:extLst>
              <a:ext uri="{FF2B5EF4-FFF2-40B4-BE49-F238E27FC236}">
                <a16:creationId xmlns:a16="http://schemas.microsoft.com/office/drawing/2014/main" id="{54094ADC-49A8-972E-788F-0C2786C97B01}"/>
              </a:ext>
            </a:extLst>
          </p:cNvPr>
          <p:cNvSpPr txBox="1"/>
          <p:nvPr/>
        </p:nvSpPr>
        <p:spPr>
          <a:xfrm>
            <a:off x="476252" y="2918717"/>
            <a:ext cx="8210548"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0" i="0" u="none" strike="noStrike" kern="1200" cap="none" spc="0" normalizeH="0" baseline="0" noProof="0" dirty="0">
                <a:ln>
                  <a:noFill/>
                </a:ln>
                <a:solidFill>
                  <a:srgbClr val="000000"/>
                </a:solidFill>
                <a:effectLst/>
                <a:uLnTx/>
                <a:uFillTx/>
                <a:latin typeface="Calibri"/>
                <a:ea typeface="+mn-ea"/>
                <a:cs typeface="+mn-cs"/>
              </a:rPr>
              <a:t>where </a:t>
            </a:r>
            <a:r>
              <a:rPr kumimoji="0" lang="el-GR"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σ</a:t>
            </a:r>
            <a:r>
              <a:rPr kumimoji="0" lang="en-IN" sz="2800" b="0" i="0" u="none" strike="noStrike" kern="1200" cap="none" spc="0" normalizeH="0" baseline="0" noProof="0" dirty="0">
                <a:ln>
                  <a:noFill/>
                </a:ln>
                <a:solidFill>
                  <a:srgbClr val="000000"/>
                </a:solidFill>
                <a:effectLst/>
                <a:uLnTx/>
                <a:uFillTx/>
                <a:latin typeface="Calibri"/>
                <a:ea typeface="+mn-ea"/>
                <a:cs typeface="+mn-cs"/>
              </a:rPr>
              <a:t> is the population standard deviation and </a:t>
            </a:r>
            <a:r>
              <a:rPr kumimoji="0" lang="en-IN" sz="2800" b="0" i="1" u="none" strike="noStrike" kern="1200" cap="none" spc="0" normalizeH="0" baseline="0" noProof="0" dirty="0">
                <a:ln>
                  <a:noFill/>
                </a:ln>
                <a:solidFill>
                  <a:srgbClr val="000000"/>
                </a:solidFill>
                <a:effectLst/>
                <a:uLnTx/>
                <a:uFillTx/>
                <a:latin typeface="Calibri"/>
                <a:ea typeface="+mn-ea"/>
                <a:cs typeface="+mn-cs"/>
              </a:rPr>
              <a:t>n</a:t>
            </a:r>
            <a:r>
              <a:rPr kumimoji="0" lang="en-IN" sz="2800" b="0" i="0" u="none" strike="noStrike" kern="1200" cap="none" spc="0" normalizeH="0" baseline="0" noProof="0" dirty="0">
                <a:ln>
                  <a:noFill/>
                </a:ln>
                <a:solidFill>
                  <a:srgbClr val="000000"/>
                </a:solidFill>
                <a:effectLst/>
                <a:uLnTx/>
                <a:uFillTx/>
                <a:latin typeface="Calibri"/>
                <a:ea typeface="+mn-ea"/>
                <a:cs typeface="+mn-cs"/>
              </a:rPr>
              <a:t> is the sample size.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7">
            <a:extLst>
              <a:ext uri="{FF2B5EF4-FFF2-40B4-BE49-F238E27FC236}">
                <a16:creationId xmlns:a16="http://schemas.microsoft.com/office/drawing/2014/main" id="{17C25CE9-2C32-07B9-DCC4-45E70259E44A}"/>
              </a:ext>
            </a:extLst>
          </p:cNvPr>
          <p:cNvSpPr>
            <a:spLocks noGrp="1"/>
          </p:cNvSpPr>
          <p:nvPr>
            <p:ph type="title"/>
          </p:nvPr>
        </p:nvSpPr>
        <p:spPr>
          <a:xfrm>
            <a:off x="457200" y="114887"/>
            <a:ext cx="8229600" cy="914400"/>
          </a:xfrm>
        </p:spPr>
        <p:txBody>
          <a:bodyPr/>
          <a:lstStyle/>
          <a:p>
            <a:r>
              <a:rPr lang="en-US" dirty="0"/>
              <a:t>What is the Variability of </a:t>
            </a:r>
            <a:r>
              <a:rPr lang="en-US" i="1" dirty="0"/>
              <a:t>x</a:t>
            </a:r>
            <a:r>
              <a:rPr lang="en-US" dirty="0"/>
              <a:t> bar? —Slide 1</a:t>
            </a:r>
            <a:endParaRPr lang="en-IN" dirty="0"/>
          </a:p>
        </p:txBody>
      </p:sp>
      <p:sp>
        <p:nvSpPr>
          <p:cNvPr id="3" name="Text Placeholder 2"/>
          <p:cNvSpPr>
            <a:spLocks noGrp="1"/>
          </p:cNvSpPr>
          <p:nvPr>
            <p:ph type="body" sz="quarter" idx="10"/>
          </p:nvPr>
        </p:nvSpPr>
        <p:spPr/>
        <p:txBody>
          <a:bodyPr>
            <a:normAutofit/>
          </a:bodyPr>
          <a:lstStyle/>
          <a:p>
            <a:r>
              <a:rPr lang="en-US" dirty="0"/>
              <a:t>The variability of an estimator reveals a great deal about the quality of that estimator. In order to assess how well the sample mean estimates the population mean, the standard deviation of the sample means must be determined.</a:t>
            </a:r>
          </a:p>
          <a:p>
            <a:r>
              <a:rPr lang="en-US" dirty="0"/>
              <a:t>We refer to</a:t>
            </a:r>
            <a:endParaRPr dirty="0"/>
          </a:p>
        </p:txBody>
      </p:sp>
      <p:pic>
        <p:nvPicPr>
          <p:cNvPr id="7" name="Picture 6" descr="sigma subscript x bar">
            <a:extLst>
              <a:ext uri="{FF2B5EF4-FFF2-40B4-BE49-F238E27FC236}">
                <a16:creationId xmlns:a16="http://schemas.microsoft.com/office/drawing/2014/main" id="{90E5A777-6FF4-E395-E23C-71ECC8B812F7}"/>
              </a:ext>
            </a:extLst>
          </p:cNvPr>
          <p:cNvPicPr>
            <a:picLocks noChangeAspect="1"/>
          </p:cNvPicPr>
          <p:nvPr/>
        </p:nvPicPr>
        <p:blipFill>
          <a:blip r:embed="rId2"/>
          <a:stretch>
            <a:fillRect/>
          </a:stretch>
        </p:blipFill>
        <p:spPr>
          <a:xfrm>
            <a:off x="2193377" y="3284786"/>
            <a:ext cx="549823" cy="607699"/>
          </a:xfrm>
          <a:prstGeom prst="rect">
            <a:avLst/>
          </a:prstGeom>
        </p:spPr>
      </p:pic>
      <p:sp>
        <p:nvSpPr>
          <p:cNvPr id="8" name="TextBox 7">
            <a:extLst>
              <a:ext uri="{FF2B5EF4-FFF2-40B4-BE49-F238E27FC236}">
                <a16:creationId xmlns:a16="http://schemas.microsoft.com/office/drawing/2014/main" id="{53647B19-EB40-66B6-C809-5DA8BB810C2C}"/>
              </a:ext>
            </a:extLst>
          </p:cNvPr>
          <p:cNvSpPr txBox="1"/>
          <p:nvPr/>
        </p:nvSpPr>
        <p:spPr>
          <a:xfrm>
            <a:off x="2730600" y="3284786"/>
            <a:ext cx="52704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as the </a:t>
            </a:r>
            <a:r>
              <a:rPr kumimoji="0" lang="en-US" sz="2800" b="1" i="0" u="none" strike="noStrike" kern="1200" cap="none" spc="0" normalizeH="0" baseline="0" noProof="0" dirty="0">
                <a:ln>
                  <a:noFill/>
                </a:ln>
                <a:solidFill>
                  <a:srgbClr val="366092"/>
                </a:solidFill>
                <a:effectLst/>
                <a:uLnTx/>
                <a:uFillTx/>
                <a:latin typeface="Calibri"/>
                <a:ea typeface="+mn-ea"/>
                <a:cs typeface="+mn-cs"/>
              </a:rPr>
              <a:t>standard error of the mean</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
        <p:nvSpPr>
          <p:cNvPr id="10" name="TextBox 9">
            <a:extLst>
              <a:ext uri="{FF2B5EF4-FFF2-40B4-BE49-F238E27FC236}">
                <a16:creationId xmlns:a16="http://schemas.microsoft.com/office/drawing/2014/main" id="{045FDE0F-BC66-F448-5D3E-B1DD372A1662}"/>
              </a:ext>
            </a:extLst>
          </p:cNvPr>
          <p:cNvSpPr txBox="1"/>
          <p:nvPr/>
        </p:nvSpPr>
        <p:spPr>
          <a:xfrm>
            <a:off x="457200" y="3781880"/>
            <a:ext cx="8229600" cy="1815882"/>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generally called the </a:t>
            </a:r>
            <a:r>
              <a:rPr kumimoji="0" lang="en-US" sz="2800" b="1" i="0" u="none" strike="noStrike" kern="1200" cap="none" spc="0" normalizeH="0" baseline="0" noProof="0" dirty="0">
                <a:ln>
                  <a:noFill/>
                </a:ln>
                <a:solidFill>
                  <a:srgbClr val="366092"/>
                </a:solidFill>
                <a:effectLst/>
                <a:uLnTx/>
                <a:uFillTx/>
                <a:latin typeface="Calibri"/>
                <a:ea typeface="+mn-ea"/>
                <a:cs typeface="+mn-cs"/>
              </a:rPr>
              <a:t>standard error</a:t>
            </a:r>
            <a:r>
              <a:rPr kumimoji="0" lang="en-US" sz="2800" b="0" i="0" u="none" strike="noStrike" kern="1200" cap="none" spc="0" normalizeH="0" baseline="0" noProof="0" dirty="0">
                <a:ln>
                  <a:noFill/>
                </a:ln>
                <a:solidFill>
                  <a:srgbClr val="366092"/>
                </a:solidFill>
                <a:effectLst/>
                <a:uLnTx/>
                <a:uFillTx/>
                <a:latin typeface="Calibri"/>
                <a:ea typeface="+mn-ea"/>
                <a:cs typeface="+mn-cs"/>
              </a:rPr>
              <a:t>, which is the standard deviation of a point estimator. We will use the standard error of the mean to indicate how far the sample mean is from the population mean. </a:t>
            </a:r>
            <a:endParaRPr lang="en-IN" dirty="0"/>
          </a:p>
        </p:txBody>
      </p:sp>
    </p:spTree>
    <p:extLst>
      <p:ext uri="{BB962C8B-B14F-4D97-AF65-F5344CB8AC3E}">
        <p14:creationId xmlns:p14="http://schemas.microsoft.com/office/powerpoint/2010/main" val="35667986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7">
            <a:extLst>
              <a:ext uri="{FF2B5EF4-FFF2-40B4-BE49-F238E27FC236}">
                <a16:creationId xmlns:a16="http://schemas.microsoft.com/office/drawing/2014/main" id="{4D0EA2BF-DD6B-5DDE-E349-37FAD5114E96}"/>
              </a:ext>
            </a:extLst>
          </p:cNvPr>
          <p:cNvSpPr>
            <a:spLocks noGrp="1"/>
          </p:cNvSpPr>
          <p:nvPr>
            <p:ph type="title"/>
          </p:nvPr>
        </p:nvSpPr>
        <p:spPr>
          <a:xfrm>
            <a:off x="457200" y="114887"/>
            <a:ext cx="8229600" cy="914400"/>
          </a:xfrm>
        </p:spPr>
        <p:txBody>
          <a:bodyPr/>
          <a:lstStyle/>
          <a:p>
            <a:r>
              <a:rPr lang="en-US" dirty="0"/>
              <a:t>What is the Variability of </a:t>
            </a:r>
            <a:r>
              <a:rPr lang="en-US" i="1" dirty="0"/>
              <a:t>x</a:t>
            </a:r>
            <a:r>
              <a:rPr lang="en-US" dirty="0"/>
              <a:t> bar? —Slide 2</a:t>
            </a:r>
            <a:endParaRPr lang="en-IN" dirty="0"/>
          </a:p>
        </p:txBody>
      </p:sp>
      <p:sp>
        <p:nvSpPr>
          <p:cNvPr id="3" name="Text Placeholder 2"/>
          <p:cNvSpPr>
            <a:spLocks noGrp="1"/>
          </p:cNvSpPr>
          <p:nvPr>
            <p:ph type="body" sz="quarter" idx="10"/>
          </p:nvPr>
        </p:nvSpPr>
        <p:spPr/>
        <p:txBody>
          <a:bodyPr>
            <a:normAutofit/>
          </a:bodyPr>
          <a:lstStyle/>
          <a:p>
            <a:r>
              <a:rPr lang="en-US" dirty="0"/>
              <a:t>Suppose, for example, you were drawing a sample from a population whose standard deviation is 4.81. The standard deviation of the sample means for samples of size </a:t>
            </a:r>
            <a:r>
              <a:rPr lang="en-US" i="1" dirty="0"/>
              <a:t>n</a:t>
            </a:r>
            <a:r>
              <a:rPr lang="en-US" dirty="0"/>
              <a:t> = 2 would be:</a:t>
            </a:r>
          </a:p>
          <a:p>
            <a:pPr algn="ctr"/>
            <a:r>
              <a:rPr lang="en-US" dirty="0"/>
              <a:t>	</a:t>
            </a:r>
          </a:p>
          <a:p>
            <a:r>
              <a:rPr lang="en-US" dirty="0"/>
              <a:t> </a:t>
            </a:r>
            <a:br>
              <a:rPr lang="en-US" dirty="0"/>
            </a:br>
            <a:endParaRPr dirty="0"/>
          </a:p>
        </p:txBody>
      </p:sp>
      <p:pic>
        <p:nvPicPr>
          <p:cNvPr id="8" name="Picture 7" descr="sigma subscript x bar equals sigma divided by the square root of n which is equals to 4.81 divided by the square root of 2 approximately equal to 3.40">
            <a:extLst>
              <a:ext uri="{FF2B5EF4-FFF2-40B4-BE49-F238E27FC236}">
                <a16:creationId xmlns:a16="http://schemas.microsoft.com/office/drawing/2014/main" id="{DCC56592-9AE7-2862-8990-D94C1E18FA89}"/>
              </a:ext>
            </a:extLst>
          </p:cNvPr>
          <p:cNvPicPr>
            <a:picLocks noChangeAspect="1"/>
          </p:cNvPicPr>
          <p:nvPr/>
        </p:nvPicPr>
        <p:blipFill>
          <a:blip r:embed="rId2"/>
          <a:stretch>
            <a:fillRect/>
          </a:stretch>
        </p:blipFill>
        <p:spPr>
          <a:xfrm>
            <a:off x="2985428" y="2752736"/>
            <a:ext cx="3173140" cy="949443"/>
          </a:xfrm>
          <a:prstGeom prst="rect">
            <a:avLst/>
          </a:prstGeom>
        </p:spPr>
      </p:pic>
      <p:sp>
        <p:nvSpPr>
          <p:cNvPr id="9" name="TextBox 8">
            <a:extLst>
              <a:ext uri="{FF2B5EF4-FFF2-40B4-BE49-F238E27FC236}">
                <a16:creationId xmlns:a16="http://schemas.microsoft.com/office/drawing/2014/main" id="{D3BEE08F-3699-9754-FE44-C45B3067D3C9}"/>
              </a:ext>
            </a:extLst>
          </p:cNvPr>
          <p:cNvSpPr txBox="1"/>
          <p:nvPr/>
        </p:nvSpPr>
        <p:spPr>
          <a:xfrm>
            <a:off x="457199" y="3720405"/>
            <a:ext cx="8229599"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If the population is finite, as in Table 1, then the </a:t>
            </a:r>
          </a:p>
        </p:txBody>
      </p:sp>
      <p:sp>
        <p:nvSpPr>
          <p:cNvPr id="15" name="TextBox 14">
            <a:extLst>
              <a:ext uri="{FF2B5EF4-FFF2-40B4-BE49-F238E27FC236}">
                <a16:creationId xmlns:a16="http://schemas.microsoft.com/office/drawing/2014/main" id="{82601176-24CF-F890-B687-5CD850C1EC74}"/>
              </a:ext>
            </a:extLst>
          </p:cNvPr>
          <p:cNvSpPr txBox="1"/>
          <p:nvPr/>
        </p:nvSpPr>
        <p:spPr>
          <a:xfrm>
            <a:off x="457200" y="4353580"/>
            <a:ext cx="5457524"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finite population correction factor</a:t>
            </a:r>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p:txBody>
      </p:sp>
      <p:pic>
        <p:nvPicPr>
          <p:cNvPr id="5" name="Picture 4" descr="square root of open parenthesis capital N minus lowercase n divided by capital N minus 1 close parenthesis">
            <a:extLst>
              <a:ext uri="{FF2B5EF4-FFF2-40B4-BE49-F238E27FC236}">
                <a16:creationId xmlns:a16="http://schemas.microsoft.com/office/drawing/2014/main" id="{28FA4526-EBAE-B8D9-2E88-C45864EB9FBF}"/>
              </a:ext>
            </a:extLst>
          </p:cNvPr>
          <p:cNvPicPr>
            <a:picLocks noChangeAspect="1"/>
          </p:cNvPicPr>
          <p:nvPr/>
        </p:nvPicPr>
        <p:blipFill>
          <a:blip r:embed="rId3"/>
          <a:stretch>
            <a:fillRect/>
          </a:stretch>
        </p:blipFill>
        <p:spPr>
          <a:xfrm>
            <a:off x="5561775" y="4131588"/>
            <a:ext cx="1314450" cy="1009650"/>
          </a:xfrm>
          <a:prstGeom prst="rect">
            <a:avLst/>
          </a:prstGeom>
        </p:spPr>
      </p:pic>
      <p:sp>
        <p:nvSpPr>
          <p:cNvPr id="10" name="TextBox 9">
            <a:extLst>
              <a:ext uri="{FF2B5EF4-FFF2-40B4-BE49-F238E27FC236}">
                <a16:creationId xmlns:a16="http://schemas.microsoft.com/office/drawing/2014/main" id="{235E6B5D-C8A5-3B00-BE6A-82231A67585C}"/>
              </a:ext>
            </a:extLst>
          </p:cNvPr>
          <p:cNvSpPr txBox="1"/>
          <p:nvPr/>
        </p:nvSpPr>
        <p:spPr>
          <a:xfrm>
            <a:off x="478970" y="5029200"/>
            <a:ext cx="8207829"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must be applied to the calculation of the standard deviation of the sample mean.</a:t>
            </a:r>
            <a:endParaRPr lang="en-IN" dirty="0"/>
          </a:p>
        </p:txBody>
      </p:sp>
    </p:spTree>
    <p:extLst>
      <p:ext uri="{BB962C8B-B14F-4D97-AF65-F5344CB8AC3E}">
        <p14:creationId xmlns:p14="http://schemas.microsoft.com/office/powerpoint/2010/main" val="2313700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Distribution of the Sample Mean and the Central Limit Theorem—Slide 1</a:t>
            </a:r>
            <a:endParaRPr dirty="0"/>
          </a:p>
        </p:txBody>
      </p:sp>
      <p:sp>
        <p:nvSpPr>
          <p:cNvPr id="3" name="Text Placeholder 2"/>
          <p:cNvSpPr>
            <a:spLocks noGrp="1"/>
          </p:cNvSpPr>
          <p:nvPr>
            <p:ph type="body" sz="quarter" idx="10"/>
          </p:nvPr>
        </p:nvSpPr>
        <p:spPr/>
        <p:txBody>
          <a:bodyPr>
            <a:normAutofit/>
          </a:bodyPr>
          <a:lstStyle/>
          <a:p>
            <a:r>
              <a:rPr lang="en-US" dirty="0"/>
              <a:t>Sample means vary because sample data vary from sample to sample. As an illustration, suppose that an automobile manufacturer wished to determine the average miles per gallon (mpg) of a specific vehicle model that it manufactures. Since determining the mpg of each vehicle is very time consuming, the manufacturer has decided to select two vehicles from a batch of six. Suppose that the actual mpg of the six vehicles are given in Table 1.</a:t>
            </a:r>
            <a:endParaRPr sz="2800" dirty="0"/>
          </a:p>
        </p:txBody>
      </p:sp>
    </p:spTree>
    <p:extLst>
      <p:ext uri="{BB962C8B-B14F-4D97-AF65-F5344CB8AC3E}">
        <p14:creationId xmlns:p14="http://schemas.microsoft.com/office/powerpoint/2010/main" val="2589765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7">
            <a:extLst>
              <a:ext uri="{FF2B5EF4-FFF2-40B4-BE49-F238E27FC236}">
                <a16:creationId xmlns:a16="http://schemas.microsoft.com/office/drawing/2014/main" id="{52B72BA3-3432-27F7-5629-9BD02ACACDB1}"/>
              </a:ext>
            </a:extLst>
          </p:cNvPr>
          <p:cNvSpPr>
            <a:spLocks noGrp="1"/>
          </p:cNvSpPr>
          <p:nvPr>
            <p:ph type="title"/>
          </p:nvPr>
        </p:nvSpPr>
        <p:spPr>
          <a:xfrm>
            <a:off x="457200" y="114887"/>
            <a:ext cx="8229600" cy="914400"/>
          </a:xfrm>
        </p:spPr>
        <p:txBody>
          <a:bodyPr/>
          <a:lstStyle/>
          <a:p>
            <a:r>
              <a:rPr lang="en-US" dirty="0"/>
              <a:t>What is the Variability of </a:t>
            </a:r>
            <a:r>
              <a:rPr lang="en-US" i="1" dirty="0"/>
              <a:t>x</a:t>
            </a:r>
            <a:r>
              <a:rPr lang="en-US" dirty="0"/>
              <a:t> bar? —Slide 3</a:t>
            </a:r>
            <a:endParaRPr lang="en-IN" dirty="0"/>
          </a:p>
        </p:txBody>
      </p:sp>
      <p:sp>
        <p:nvSpPr>
          <p:cNvPr id="3" name="Text Placeholder 2"/>
          <p:cNvSpPr>
            <a:spLocks noGrp="1"/>
          </p:cNvSpPr>
          <p:nvPr>
            <p:ph type="body" sz="quarter" idx="10"/>
          </p:nvPr>
        </p:nvSpPr>
        <p:spPr/>
        <p:txBody>
          <a:bodyPr>
            <a:normAutofit/>
          </a:bodyPr>
          <a:lstStyle/>
          <a:p>
            <a:r>
              <a:rPr lang="en-US" dirty="0"/>
              <a:t>Correcting for the finite population represented in Table 1, the standard deviation of the sample means for samples of size 2 would be</a:t>
            </a:r>
          </a:p>
        </p:txBody>
      </p:sp>
      <p:pic>
        <p:nvPicPr>
          <p:cNvPr id="11" name="Picture 10" descr="Sigma subscript x bar equals square root of open parenthesis capital N minus lowercase n divided by capital N minus 1 close parenthesis times sigma divided by square root of lowercase n equals square root of open parenthesis 6 minus 2 divided by 6 minus 1 close parenthesis times 4.81 divided by square root of 2, approximately equal to 3.04.">
            <a:extLst>
              <a:ext uri="{FF2B5EF4-FFF2-40B4-BE49-F238E27FC236}">
                <a16:creationId xmlns:a16="http://schemas.microsoft.com/office/drawing/2014/main" id="{85B5A50C-9E01-FF0A-9C24-51FDF368C29E}"/>
              </a:ext>
            </a:extLst>
          </p:cNvPr>
          <p:cNvPicPr>
            <a:picLocks noChangeAspect="1"/>
          </p:cNvPicPr>
          <p:nvPr/>
        </p:nvPicPr>
        <p:blipFill>
          <a:blip r:embed="rId2"/>
          <a:stretch>
            <a:fillRect/>
          </a:stretch>
        </p:blipFill>
        <p:spPr>
          <a:xfrm>
            <a:off x="2075172" y="2501050"/>
            <a:ext cx="4993656" cy="966514"/>
          </a:xfrm>
          <a:prstGeom prst="rect">
            <a:avLst/>
          </a:prstGeom>
        </p:spPr>
      </p:pic>
      <p:sp>
        <p:nvSpPr>
          <p:cNvPr id="12" name="TextBox 11">
            <a:extLst>
              <a:ext uri="{FF2B5EF4-FFF2-40B4-BE49-F238E27FC236}">
                <a16:creationId xmlns:a16="http://schemas.microsoft.com/office/drawing/2014/main" id="{F6D7E6F5-7036-C7DC-5C45-8A5435B056E0}"/>
              </a:ext>
            </a:extLst>
          </p:cNvPr>
          <p:cNvSpPr txBox="1"/>
          <p:nvPr/>
        </p:nvSpPr>
        <p:spPr>
          <a:xfrm>
            <a:off x="457200" y="3520355"/>
            <a:ext cx="4101966"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Examining the formula for</a:t>
            </a:r>
            <a:r>
              <a:rPr kumimoji="0" lang="ar-AE" sz="2800" b="0" i="0" u="none" strike="noStrike" kern="1200" cap="none" spc="0" normalizeH="0" baseline="0" noProof="0" dirty="0">
                <a:ln>
                  <a:noFill/>
                </a:ln>
                <a:solidFill>
                  <a:srgbClr val="366092"/>
                </a:solidFill>
                <a:effectLst/>
                <a:uLnTx/>
                <a:uFillTx/>
                <a:latin typeface="Calibri"/>
                <a:ea typeface="+mn-ea"/>
                <a:cs typeface="+mn-cs"/>
              </a:rPr>
              <a:t> </a:t>
            </a:r>
            <a:endParaRPr kumimoji="0" lang="en-US" sz="2400" b="0" i="0" u="none" strike="noStrike" kern="1200" cap="none" spc="0" normalizeH="0" baseline="0" noProof="0" dirty="0">
              <a:ln>
                <a:noFill/>
              </a:ln>
              <a:solidFill>
                <a:srgbClr val="366092"/>
              </a:solidFill>
              <a:effectLst/>
              <a:uLnTx/>
              <a:uFillTx/>
              <a:latin typeface="Cambria Math" panose="02040503050406030204" pitchFamily="18" charset="0"/>
              <a:ea typeface="+mn-ea"/>
              <a:cs typeface="+mn-cs"/>
            </a:endParaRPr>
          </a:p>
        </p:txBody>
      </p:sp>
      <p:pic>
        <p:nvPicPr>
          <p:cNvPr id="15" name="Picture 14" descr="Sigma subscript x bar">
            <a:extLst>
              <a:ext uri="{FF2B5EF4-FFF2-40B4-BE49-F238E27FC236}">
                <a16:creationId xmlns:a16="http://schemas.microsoft.com/office/drawing/2014/main" id="{2168ABFC-F0D4-4FE4-01B8-B6EC81D90768}"/>
              </a:ext>
            </a:extLst>
          </p:cNvPr>
          <p:cNvPicPr>
            <a:picLocks noChangeAspect="1"/>
          </p:cNvPicPr>
          <p:nvPr/>
        </p:nvPicPr>
        <p:blipFill>
          <a:blip r:embed="rId3"/>
          <a:stretch>
            <a:fillRect/>
          </a:stretch>
        </p:blipFill>
        <p:spPr>
          <a:xfrm>
            <a:off x="4351684" y="3512820"/>
            <a:ext cx="601316" cy="526151"/>
          </a:xfrm>
          <a:prstGeom prst="rect">
            <a:avLst/>
          </a:prstGeom>
        </p:spPr>
      </p:pic>
      <p:sp>
        <p:nvSpPr>
          <p:cNvPr id="16" name="TextBox 15">
            <a:extLst>
              <a:ext uri="{FF2B5EF4-FFF2-40B4-BE49-F238E27FC236}">
                <a16:creationId xmlns:a16="http://schemas.microsoft.com/office/drawing/2014/main" id="{66E92B67-E856-F2E1-A284-8BA8DE6BE6A0}"/>
              </a:ext>
            </a:extLst>
          </p:cNvPr>
          <p:cNvSpPr txBox="1"/>
          <p:nvPr/>
        </p:nvSpPr>
        <p:spPr>
          <a:xfrm>
            <a:off x="4953000" y="3520355"/>
            <a:ext cx="3693694"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we notice that as the</a:t>
            </a:r>
            <a:endParaRPr lang="en-IN" dirty="0"/>
          </a:p>
        </p:txBody>
      </p:sp>
      <p:sp>
        <p:nvSpPr>
          <p:cNvPr id="14" name="TextBox 13">
            <a:extLst>
              <a:ext uri="{FF2B5EF4-FFF2-40B4-BE49-F238E27FC236}">
                <a16:creationId xmlns:a16="http://schemas.microsoft.com/office/drawing/2014/main" id="{3CD843E1-55FB-56C6-FC2B-8C176A1ED148}"/>
              </a:ext>
            </a:extLst>
          </p:cNvPr>
          <p:cNvSpPr txBox="1"/>
          <p:nvPr/>
        </p:nvSpPr>
        <p:spPr>
          <a:xfrm>
            <a:off x="457200" y="3962400"/>
            <a:ext cx="8229600" cy="1815882"/>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size of the sample, </a:t>
            </a:r>
            <a:r>
              <a:rPr kumimoji="0" lang="en-US" sz="2800" b="0" i="1" u="none" strike="noStrike" kern="1200" cap="none" spc="0" normalizeH="0" baseline="0" noProof="0" dirty="0">
                <a:ln>
                  <a:noFill/>
                </a:ln>
                <a:solidFill>
                  <a:srgbClr val="366092"/>
                </a:solidFill>
                <a:effectLst/>
                <a:uLnTx/>
                <a:uFillTx/>
                <a:latin typeface="Calibri"/>
                <a:ea typeface="+mn-ea"/>
                <a:cs typeface="+mn-cs"/>
              </a:rPr>
              <a:t>n</a:t>
            </a:r>
            <a:r>
              <a:rPr kumimoji="0" lang="en-US" sz="2800" b="0" i="0" u="none" strike="noStrike" kern="1200" cap="none" spc="0" normalizeH="0" baseline="0" noProof="0" dirty="0">
                <a:ln>
                  <a:noFill/>
                </a:ln>
                <a:solidFill>
                  <a:srgbClr val="366092"/>
                </a:solidFill>
                <a:effectLst/>
                <a:uLnTx/>
                <a:uFillTx/>
                <a:latin typeface="Calibri"/>
                <a:ea typeface="+mn-ea"/>
                <a:cs typeface="+mn-cs"/>
              </a:rPr>
              <a:t>, increases, the variability of the sample mean decreases. The possibility of changing the variability of an estimator means the accuracy of the estimator can be manipulated. </a:t>
            </a:r>
            <a:endParaRPr lang="en-IN" dirty="0"/>
          </a:p>
        </p:txBody>
      </p:sp>
    </p:spTree>
    <p:extLst>
      <p:ext uri="{BB962C8B-B14F-4D97-AF65-F5344CB8AC3E}">
        <p14:creationId xmlns:p14="http://schemas.microsoft.com/office/powerpoint/2010/main" val="19246390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7">
            <a:extLst>
              <a:ext uri="{FF2B5EF4-FFF2-40B4-BE49-F238E27FC236}">
                <a16:creationId xmlns:a16="http://schemas.microsoft.com/office/drawing/2014/main" id="{5768A54D-5A57-BE80-0C91-EEE8F56A710C}"/>
              </a:ext>
            </a:extLst>
          </p:cNvPr>
          <p:cNvSpPr>
            <a:spLocks noGrp="1"/>
          </p:cNvSpPr>
          <p:nvPr>
            <p:ph type="title"/>
          </p:nvPr>
        </p:nvSpPr>
        <p:spPr>
          <a:xfrm>
            <a:off x="457200" y="114887"/>
            <a:ext cx="8229600" cy="914400"/>
          </a:xfrm>
        </p:spPr>
        <p:txBody>
          <a:bodyPr/>
          <a:lstStyle/>
          <a:p>
            <a:r>
              <a:rPr lang="en-US" dirty="0"/>
              <a:t>What is the Variability of </a:t>
            </a:r>
            <a:r>
              <a:rPr lang="en-US" i="1" dirty="0"/>
              <a:t>x</a:t>
            </a:r>
            <a:r>
              <a:rPr lang="en-US" dirty="0"/>
              <a:t> bar? —Slide 4</a:t>
            </a:r>
            <a:endParaRPr lang="en-IN" dirty="0"/>
          </a:p>
        </p:txBody>
      </p:sp>
      <p:sp>
        <p:nvSpPr>
          <p:cNvPr id="3" name="Text Placeholder 2"/>
          <p:cNvSpPr>
            <a:spLocks noGrp="1"/>
          </p:cNvSpPr>
          <p:nvPr>
            <p:ph type="body" sz="quarter" idx="10"/>
          </p:nvPr>
        </p:nvSpPr>
        <p:spPr/>
        <p:txBody>
          <a:bodyPr>
            <a:normAutofit fontScale="92500" lnSpcReduction="20000"/>
          </a:bodyPr>
          <a:lstStyle/>
          <a:p>
            <a:r>
              <a:rPr lang="en-US" dirty="0"/>
              <a:t>For example, suppose that instead of using a sample of size two, the manufacturer decides to use a sample of size three. </a:t>
            </a:r>
          </a:p>
          <a:p>
            <a:r>
              <a:rPr lang="en-US" dirty="0"/>
              <a:t>Six items chosen three at a time could produce 20 samples of size three. The standard deviation of the sample means for </a:t>
            </a:r>
            <a:r>
              <a:rPr lang="en-US" i="1" dirty="0"/>
              <a:t>n</a:t>
            </a:r>
            <a:r>
              <a:rPr lang="en-US" dirty="0"/>
              <a:t> = 3 in Table 3 is approximately 2.15, using the finite population correction factor.</a:t>
            </a:r>
          </a:p>
          <a:p>
            <a:r>
              <a:rPr lang="en-US" dirty="0"/>
              <a:t>For both samples (</a:t>
            </a:r>
            <a:r>
              <a:rPr lang="en-US" i="1" dirty="0"/>
              <a:t>n</a:t>
            </a:r>
            <a:r>
              <a:rPr lang="en-US" dirty="0"/>
              <a:t> = 2 and </a:t>
            </a:r>
            <a:r>
              <a:rPr lang="en-US" i="1" dirty="0"/>
              <a:t>n</a:t>
            </a:r>
            <a:r>
              <a:rPr lang="en-US" dirty="0"/>
              <a:t> = 3), the mean of the sample means is approximately 29.8, which equals the population mean. But the standard deviation of the sample means for samples of size three is 2.15, which is smaller than the standard deviation for samples of size two. </a:t>
            </a:r>
          </a:p>
          <a:p>
            <a:r>
              <a:rPr lang="en-US" dirty="0"/>
              <a:t> </a:t>
            </a:r>
            <a:endParaRPr dirty="0"/>
          </a:p>
        </p:txBody>
      </p:sp>
      <p:pic>
        <p:nvPicPr>
          <p:cNvPr id="4" name="Picture 3" descr="For n equals 2, sigma subscript x bar is approximately equal to 3.04">
            <a:extLst>
              <a:ext uri="{FF2B5EF4-FFF2-40B4-BE49-F238E27FC236}">
                <a16:creationId xmlns:a16="http://schemas.microsoft.com/office/drawing/2014/main" id="{BBE4740A-EC4D-90A6-1242-1B06878BBD21}"/>
              </a:ext>
            </a:extLst>
          </p:cNvPr>
          <p:cNvPicPr>
            <a:picLocks noChangeAspect="1"/>
          </p:cNvPicPr>
          <p:nvPr/>
        </p:nvPicPr>
        <p:blipFill>
          <a:blip r:embed="rId2"/>
          <a:stretch>
            <a:fillRect/>
          </a:stretch>
        </p:blipFill>
        <p:spPr>
          <a:xfrm>
            <a:off x="1176748" y="5188591"/>
            <a:ext cx="2623725" cy="500893"/>
          </a:xfrm>
          <a:prstGeom prst="rect">
            <a:avLst/>
          </a:prstGeom>
        </p:spPr>
      </p:pic>
      <p:pic>
        <p:nvPicPr>
          <p:cNvPr id="6" name="Picture 5" descr="For n equals 3, sigma subscript x bar is approximately equal to 2.15">
            <a:extLst>
              <a:ext uri="{FF2B5EF4-FFF2-40B4-BE49-F238E27FC236}">
                <a16:creationId xmlns:a16="http://schemas.microsoft.com/office/drawing/2014/main" id="{06FC1258-69E7-FE1F-48FA-D4540CC27647}"/>
              </a:ext>
            </a:extLst>
          </p:cNvPr>
          <p:cNvPicPr>
            <a:picLocks noChangeAspect="1"/>
          </p:cNvPicPr>
          <p:nvPr/>
        </p:nvPicPr>
        <p:blipFill>
          <a:blip r:embed="rId3"/>
          <a:stretch>
            <a:fillRect/>
          </a:stretch>
        </p:blipFill>
        <p:spPr>
          <a:xfrm>
            <a:off x="5486400" y="5188591"/>
            <a:ext cx="2433411" cy="464560"/>
          </a:xfrm>
          <a:prstGeom prst="rect">
            <a:avLst/>
          </a:prstGeom>
        </p:spPr>
      </p:pic>
    </p:spTree>
    <p:extLst>
      <p:ext uri="{BB962C8B-B14F-4D97-AF65-F5344CB8AC3E}">
        <p14:creationId xmlns:p14="http://schemas.microsoft.com/office/powerpoint/2010/main" val="25617549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4F5BA79-35D4-397E-E374-5D05A9C6A75C}"/>
              </a:ext>
            </a:extLst>
          </p:cNvPr>
          <p:cNvSpPr>
            <a:spLocks noGrp="1"/>
          </p:cNvSpPr>
          <p:nvPr>
            <p:ph type="title"/>
          </p:nvPr>
        </p:nvSpPr>
        <p:spPr>
          <a:xfrm>
            <a:off x="457200" y="114887"/>
            <a:ext cx="8229600" cy="914400"/>
          </a:xfrm>
        </p:spPr>
        <p:txBody>
          <a:bodyPr/>
          <a:lstStyle/>
          <a:p>
            <a:r>
              <a:rPr lang="en-US" dirty="0"/>
              <a:t>What is the Variability of </a:t>
            </a:r>
            <a:r>
              <a:rPr lang="en-US" i="1" dirty="0"/>
              <a:t>x</a:t>
            </a:r>
            <a:r>
              <a:rPr lang="en-US" dirty="0"/>
              <a:t> bar? —Slide 5</a:t>
            </a:r>
            <a:endParaRPr lang="en-IN" dirty="0"/>
          </a:p>
        </p:txBody>
      </p:sp>
      <p:sp>
        <p:nvSpPr>
          <p:cNvPr id="5" name="TextBox 4">
            <a:extLst>
              <a:ext uri="{FF2B5EF4-FFF2-40B4-BE49-F238E27FC236}">
                <a16:creationId xmlns:a16="http://schemas.microsoft.com/office/drawing/2014/main" id="{AFC8B57C-2970-3D28-EDE6-506C35845B2B}"/>
              </a:ext>
            </a:extLst>
          </p:cNvPr>
          <p:cNvSpPr txBox="1"/>
          <p:nvPr/>
        </p:nvSpPr>
        <p:spPr>
          <a:xfrm>
            <a:off x="1994848" y="1066800"/>
            <a:ext cx="5382901" cy="40011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366092"/>
                </a:solidFill>
                <a:effectLst/>
                <a:uLnTx/>
                <a:uFillTx/>
                <a:latin typeface="Calibri"/>
                <a:ea typeface="+mn-ea"/>
                <a:cs typeface="+mn-cs"/>
              </a:rPr>
              <a:t>Table 3 MPG Sample Measurements (</a:t>
            </a:r>
            <a:r>
              <a:rPr kumimoji="0" lang="en-US" sz="2000" b="0" i="1" u="none" strike="noStrike" kern="1200" cap="none" spc="0" normalizeH="0" baseline="0" noProof="0" dirty="0">
                <a:ln>
                  <a:noFill/>
                </a:ln>
                <a:solidFill>
                  <a:srgbClr val="366092"/>
                </a:solidFill>
                <a:effectLst/>
                <a:uLnTx/>
                <a:uFillTx/>
                <a:latin typeface="Calibri"/>
                <a:ea typeface="+mn-ea"/>
                <a:cs typeface="+mn-cs"/>
              </a:rPr>
              <a:t>n</a:t>
            </a:r>
            <a:r>
              <a:rPr kumimoji="0" lang="en-US" sz="2000" b="0" i="0" u="none" strike="noStrike" kern="1200" cap="none" spc="0" normalizeH="0" baseline="0" noProof="0" dirty="0">
                <a:ln>
                  <a:noFill/>
                </a:ln>
                <a:solidFill>
                  <a:srgbClr val="366092"/>
                </a:solidFill>
                <a:effectLst/>
                <a:uLnTx/>
                <a:uFillTx/>
                <a:latin typeface="Calibri"/>
                <a:ea typeface="+mn-ea"/>
                <a:cs typeface="+mn-cs"/>
              </a:rPr>
              <a:t> = 3)</a:t>
            </a:r>
            <a:endParaRPr kumimoji="0" lang="en-IN" sz="2000" b="0" i="0" u="none" strike="noStrike" kern="1200" cap="none" spc="0" normalizeH="0" baseline="0" noProof="0" dirty="0">
              <a:ln>
                <a:noFill/>
              </a:ln>
              <a:solidFill>
                <a:srgbClr val="366092"/>
              </a:solidFill>
              <a:effectLst/>
              <a:uLnTx/>
              <a:uFillTx/>
              <a:latin typeface="Calibri"/>
              <a:ea typeface="+mn-ea"/>
              <a:cs typeface="+mn-cs"/>
            </a:endParaRPr>
          </a:p>
        </p:txBody>
      </p:sp>
      <p:graphicFrame>
        <p:nvGraphicFramePr>
          <p:cNvPr id="4" name="Table 4" descr="A seven-column table labeled: Sample Number, Car 1, Car 2, Car 3, First Observation, Second Observation, Third Observation, and Mean (X bar). All first observations are 25. The table contains 10 rows:&#10;&#10;Row 1: Cars A, B, and C. Observations are 25, 27, and 40. Mean is 30.67.&#10;&#10;Row 2: Cars A, B, and D. Observations are 25, 27, and 29. Mean is 27.00.&#10;&#10;Row 3: Cars A, B, and E. Observations are 25, 27, and 28. Mean is 26.67.&#10;&#10;Row 4: Cars A, B, and F. Observations are 25, 27, and 30. Mean is 27.33.&#10;&#10;Row 5: Cars A, C, and D. Observations are 25, 40, and 29. Mean is 31.33.&#10;&#10;Row 6: Cars A, C, and E. Observations are 25, 40, and 28. Mean is 31.00.&#10;&#10;Row 7: Cars A, C, and F. Observations are 25, 40, and 30. Mean is 31.67.&#10;&#10;Row 8: Cars A, D, and E. Observations are 25, 29, and 28. Mean is 27.33.&#10;&#10;Row 9: Cars A, D, and F. Observations are 25, 29, and 30. Mean is 28.00.&#10;&#10;Row 10: Cars A, E, and F. Observations are 25, 28, and 30. Mean is 27.67.">
            <a:extLst>
              <a:ext uri="{FF2B5EF4-FFF2-40B4-BE49-F238E27FC236}">
                <a16:creationId xmlns:a16="http://schemas.microsoft.com/office/drawing/2014/main" id="{2E9A6BD0-12F6-4428-B408-17D25E0BF908}"/>
              </a:ext>
            </a:extLst>
          </p:cNvPr>
          <p:cNvGraphicFramePr>
            <a:graphicFrameLocks noGrp="1"/>
          </p:cNvGraphicFramePr>
          <p:nvPr>
            <p:extLst>
              <p:ext uri="{D42A27DB-BD31-4B8C-83A1-F6EECF244321}">
                <p14:modId xmlns:p14="http://schemas.microsoft.com/office/powerpoint/2010/main" val="519023697"/>
              </p:ext>
            </p:extLst>
          </p:nvPr>
        </p:nvGraphicFramePr>
        <p:xfrm>
          <a:off x="457200" y="1569720"/>
          <a:ext cx="8458199" cy="4297680"/>
        </p:xfrm>
        <a:graphic>
          <a:graphicData uri="http://schemas.openxmlformats.org/drawingml/2006/table">
            <a:tbl>
              <a:tblPr firstRow="1" bandRow="1">
                <a:tableStyleId>{5940675A-B579-460E-94D1-54222C63F5DA}</a:tableStyleId>
              </a:tblPr>
              <a:tblGrid>
                <a:gridCol w="1057275">
                  <a:extLst>
                    <a:ext uri="{9D8B030D-6E8A-4147-A177-3AD203B41FA5}">
                      <a16:colId xmlns:a16="http://schemas.microsoft.com/office/drawing/2014/main" val="2037784889"/>
                    </a:ext>
                  </a:extLst>
                </a:gridCol>
                <a:gridCol w="649885">
                  <a:extLst>
                    <a:ext uri="{9D8B030D-6E8A-4147-A177-3AD203B41FA5}">
                      <a16:colId xmlns:a16="http://schemas.microsoft.com/office/drawing/2014/main" val="4285595065"/>
                    </a:ext>
                  </a:extLst>
                </a:gridCol>
                <a:gridCol w="620785">
                  <a:extLst>
                    <a:ext uri="{9D8B030D-6E8A-4147-A177-3AD203B41FA5}">
                      <a16:colId xmlns:a16="http://schemas.microsoft.com/office/drawing/2014/main" val="1142193399"/>
                    </a:ext>
                  </a:extLst>
                </a:gridCol>
                <a:gridCol w="543186">
                  <a:extLst>
                    <a:ext uri="{9D8B030D-6E8A-4147-A177-3AD203B41FA5}">
                      <a16:colId xmlns:a16="http://schemas.microsoft.com/office/drawing/2014/main" val="1583268712"/>
                    </a:ext>
                  </a:extLst>
                </a:gridCol>
                <a:gridCol w="1474365">
                  <a:extLst>
                    <a:ext uri="{9D8B030D-6E8A-4147-A177-3AD203B41FA5}">
                      <a16:colId xmlns:a16="http://schemas.microsoft.com/office/drawing/2014/main" val="3823357662"/>
                    </a:ext>
                  </a:extLst>
                </a:gridCol>
                <a:gridCol w="1707160">
                  <a:extLst>
                    <a:ext uri="{9D8B030D-6E8A-4147-A177-3AD203B41FA5}">
                      <a16:colId xmlns:a16="http://schemas.microsoft.com/office/drawing/2014/main" val="1482972568"/>
                    </a:ext>
                  </a:extLst>
                </a:gridCol>
                <a:gridCol w="1348268">
                  <a:extLst>
                    <a:ext uri="{9D8B030D-6E8A-4147-A177-3AD203B41FA5}">
                      <a16:colId xmlns:a16="http://schemas.microsoft.com/office/drawing/2014/main" val="2224741420"/>
                    </a:ext>
                  </a:extLst>
                </a:gridCol>
                <a:gridCol w="1057275">
                  <a:extLst>
                    <a:ext uri="{9D8B030D-6E8A-4147-A177-3AD203B41FA5}">
                      <a16:colId xmlns:a16="http://schemas.microsoft.com/office/drawing/2014/main" val="3678278482"/>
                    </a:ext>
                  </a:extLst>
                </a:gridCol>
              </a:tblGrid>
              <a:tr h="628653">
                <a:tc>
                  <a:txBody>
                    <a:bodyPr/>
                    <a:lstStyle/>
                    <a:p>
                      <a:pPr algn="ctr"/>
                      <a:r>
                        <a:rPr lang="en-US" dirty="0"/>
                        <a:t>Sample Number</a:t>
                      </a:r>
                    </a:p>
                  </a:txBody>
                  <a:tcPr/>
                </a:tc>
                <a:tc>
                  <a:txBody>
                    <a:bodyPr/>
                    <a:lstStyle/>
                    <a:p>
                      <a:pPr algn="ctr"/>
                      <a:r>
                        <a:rPr lang="en-US" dirty="0"/>
                        <a:t>Car 1</a:t>
                      </a:r>
                    </a:p>
                  </a:txBody>
                  <a:tcPr/>
                </a:tc>
                <a:tc>
                  <a:txBody>
                    <a:bodyPr/>
                    <a:lstStyle/>
                    <a:p>
                      <a:pPr algn="ctr"/>
                      <a:r>
                        <a:rPr lang="en-US" dirty="0"/>
                        <a:t>Car 2</a:t>
                      </a:r>
                    </a:p>
                  </a:txBody>
                  <a:tcPr/>
                </a:tc>
                <a:tc>
                  <a:txBody>
                    <a:bodyPr/>
                    <a:lstStyle/>
                    <a:p>
                      <a:pPr algn="ctr"/>
                      <a:r>
                        <a:rPr lang="en-US" dirty="0"/>
                        <a:t>Car 3</a:t>
                      </a:r>
                    </a:p>
                  </a:txBody>
                  <a:tcPr/>
                </a:tc>
                <a:tc>
                  <a:txBody>
                    <a:bodyPr/>
                    <a:lstStyle/>
                    <a:p>
                      <a:pPr algn="ctr"/>
                      <a:r>
                        <a:rPr lang="en-US" dirty="0"/>
                        <a:t>First Observation</a:t>
                      </a:r>
                    </a:p>
                  </a:txBody>
                  <a:tcPr/>
                </a:tc>
                <a:tc>
                  <a:txBody>
                    <a:bodyPr/>
                    <a:lstStyle/>
                    <a:p>
                      <a:pPr algn="ctr"/>
                      <a:r>
                        <a:rPr lang="en-US" dirty="0"/>
                        <a:t>Second Observation</a:t>
                      </a:r>
                    </a:p>
                  </a:txBody>
                  <a:tcPr/>
                </a:tc>
                <a:tc>
                  <a:txBody>
                    <a:bodyPr/>
                    <a:lstStyle/>
                    <a:p>
                      <a:pPr algn="ctr"/>
                      <a:r>
                        <a:rPr lang="en-US" dirty="0"/>
                        <a:t>Third Observation</a:t>
                      </a:r>
                    </a:p>
                  </a:txBody>
                  <a:tcPr/>
                </a:tc>
                <a:tc>
                  <a:txBody>
                    <a:bodyPr/>
                    <a:lstStyle/>
                    <a:p>
                      <a:pPr algn="ctr"/>
                      <a:r>
                        <a:rPr lang="en-US" dirty="0"/>
                        <a:t>Mean, x̄</a:t>
                      </a:r>
                      <a:endParaRPr lang="en-US" i="1" dirty="0"/>
                    </a:p>
                  </a:txBody>
                  <a:tcPr/>
                </a:tc>
                <a:extLst>
                  <a:ext uri="{0D108BD9-81ED-4DB2-BD59-A6C34878D82A}">
                    <a16:rowId xmlns:a16="http://schemas.microsoft.com/office/drawing/2014/main" val="1083371720"/>
                  </a:ext>
                </a:extLst>
              </a:tr>
              <a:tr h="359230">
                <a:tc>
                  <a:txBody>
                    <a:bodyPr/>
                    <a:lstStyle/>
                    <a:p>
                      <a:pPr algn="ctr"/>
                      <a:r>
                        <a:rPr lang="en-US" dirty="0"/>
                        <a:t>1</a:t>
                      </a:r>
                      <a:endParaRPr lang="en-IN" dirty="0"/>
                    </a:p>
                  </a:txBody>
                  <a:tcPr/>
                </a:tc>
                <a:tc>
                  <a:txBody>
                    <a:bodyPr/>
                    <a:lstStyle/>
                    <a:p>
                      <a:pPr algn="ctr"/>
                      <a:r>
                        <a:rPr lang="en-US" dirty="0"/>
                        <a:t>A</a:t>
                      </a:r>
                      <a:endParaRPr lang="en-IN" dirty="0"/>
                    </a:p>
                  </a:txBody>
                  <a:tcPr/>
                </a:tc>
                <a:tc>
                  <a:txBody>
                    <a:bodyPr/>
                    <a:lstStyle/>
                    <a:p>
                      <a:pPr algn="ctr"/>
                      <a:r>
                        <a:rPr lang="en-US" dirty="0"/>
                        <a:t>B</a:t>
                      </a:r>
                      <a:endParaRPr lang="en-IN" dirty="0"/>
                    </a:p>
                  </a:txBody>
                  <a:tcPr/>
                </a:tc>
                <a:tc>
                  <a:txBody>
                    <a:bodyPr/>
                    <a:lstStyle/>
                    <a:p>
                      <a:pPr algn="ctr"/>
                      <a:r>
                        <a:rPr lang="en-US" dirty="0"/>
                        <a:t>C</a:t>
                      </a:r>
                      <a:endParaRPr lang="en-IN" dirty="0"/>
                    </a:p>
                  </a:txBody>
                  <a:tcPr/>
                </a:tc>
                <a:tc>
                  <a:txBody>
                    <a:bodyPr/>
                    <a:lstStyle/>
                    <a:p>
                      <a:pPr algn="ctr"/>
                      <a:r>
                        <a:rPr lang="en-US" dirty="0"/>
                        <a:t>25</a:t>
                      </a:r>
                      <a:endParaRPr lang="en-IN" dirty="0"/>
                    </a:p>
                  </a:txBody>
                  <a:tcPr/>
                </a:tc>
                <a:tc>
                  <a:txBody>
                    <a:bodyPr/>
                    <a:lstStyle/>
                    <a:p>
                      <a:pPr algn="ctr"/>
                      <a:r>
                        <a:rPr lang="en-US" dirty="0"/>
                        <a:t>27</a:t>
                      </a:r>
                      <a:endParaRPr lang="en-IN" dirty="0"/>
                    </a:p>
                  </a:txBody>
                  <a:tcPr/>
                </a:tc>
                <a:tc>
                  <a:txBody>
                    <a:bodyPr/>
                    <a:lstStyle/>
                    <a:p>
                      <a:pPr algn="ctr"/>
                      <a:r>
                        <a:rPr lang="en-US" dirty="0"/>
                        <a:t>40</a:t>
                      </a:r>
                      <a:endParaRPr lang="en-IN" dirty="0"/>
                    </a:p>
                  </a:txBody>
                  <a:tcPr/>
                </a:tc>
                <a:tc>
                  <a:txBody>
                    <a:bodyPr/>
                    <a:lstStyle/>
                    <a:p>
                      <a:pPr algn="ctr"/>
                      <a:r>
                        <a:rPr lang="en-US" dirty="0"/>
                        <a:t>30.67</a:t>
                      </a:r>
                      <a:endParaRPr lang="en-IN" dirty="0"/>
                    </a:p>
                  </a:txBody>
                  <a:tcPr/>
                </a:tc>
                <a:extLst>
                  <a:ext uri="{0D108BD9-81ED-4DB2-BD59-A6C34878D82A}">
                    <a16:rowId xmlns:a16="http://schemas.microsoft.com/office/drawing/2014/main" val="1104956708"/>
                  </a:ext>
                </a:extLst>
              </a:tr>
              <a:tr h="359230">
                <a:tc>
                  <a:txBody>
                    <a:bodyPr/>
                    <a:lstStyle/>
                    <a:p>
                      <a:pPr algn="ctr"/>
                      <a:r>
                        <a:rPr lang="en-US" dirty="0"/>
                        <a:t>2</a:t>
                      </a:r>
                      <a:endParaRPr lang="en-IN" dirty="0"/>
                    </a:p>
                  </a:txBody>
                  <a:tcPr/>
                </a:tc>
                <a:tc>
                  <a:txBody>
                    <a:bodyPr/>
                    <a:lstStyle/>
                    <a:p>
                      <a:pPr algn="ctr"/>
                      <a:r>
                        <a:rPr lang="en-US" dirty="0"/>
                        <a:t>A</a:t>
                      </a:r>
                      <a:endParaRPr lang="en-IN" dirty="0"/>
                    </a:p>
                  </a:txBody>
                  <a:tcPr/>
                </a:tc>
                <a:tc>
                  <a:txBody>
                    <a:bodyPr/>
                    <a:lstStyle/>
                    <a:p>
                      <a:pPr algn="ctr"/>
                      <a:r>
                        <a:rPr lang="en-US" dirty="0"/>
                        <a:t>B</a:t>
                      </a:r>
                      <a:endParaRPr lang="en-IN" dirty="0"/>
                    </a:p>
                  </a:txBody>
                  <a:tcPr/>
                </a:tc>
                <a:tc>
                  <a:txBody>
                    <a:bodyPr/>
                    <a:lstStyle/>
                    <a:p>
                      <a:pPr algn="ctr"/>
                      <a:r>
                        <a:rPr lang="en-US" dirty="0"/>
                        <a:t>D</a:t>
                      </a:r>
                      <a:endParaRPr lang="en-IN" dirty="0"/>
                    </a:p>
                  </a:txBody>
                  <a:tcPr/>
                </a:tc>
                <a:tc>
                  <a:txBody>
                    <a:bodyPr/>
                    <a:lstStyle/>
                    <a:p>
                      <a:pPr algn="ctr"/>
                      <a:r>
                        <a:rPr lang="en-US" dirty="0"/>
                        <a:t>25</a:t>
                      </a:r>
                      <a:endParaRPr lang="en-IN" dirty="0"/>
                    </a:p>
                  </a:txBody>
                  <a:tcPr/>
                </a:tc>
                <a:tc>
                  <a:txBody>
                    <a:bodyPr/>
                    <a:lstStyle/>
                    <a:p>
                      <a:pPr algn="ctr"/>
                      <a:r>
                        <a:rPr lang="en-US" dirty="0"/>
                        <a:t>27</a:t>
                      </a:r>
                      <a:endParaRPr lang="en-IN" dirty="0"/>
                    </a:p>
                  </a:txBody>
                  <a:tcPr/>
                </a:tc>
                <a:tc>
                  <a:txBody>
                    <a:bodyPr/>
                    <a:lstStyle/>
                    <a:p>
                      <a:pPr algn="ctr"/>
                      <a:r>
                        <a:rPr lang="en-US" dirty="0"/>
                        <a:t>29</a:t>
                      </a:r>
                      <a:endParaRPr lang="en-IN" dirty="0"/>
                    </a:p>
                  </a:txBody>
                  <a:tcPr/>
                </a:tc>
                <a:tc>
                  <a:txBody>
                    <a:bodyPr/>
                    <a:lstStyle/>
                    <a:p>
                      <a:pPr algn="ctr"/>
                      <a:r>
                        <a:rPr lang="en-US" dirty="0"/>
                        <a:t>27.00</a:t>
                      </a:r>
                      <a:endParaRPr lang="en-IN" dirty="0"/>
                    </a:p>
                  </a:txBody>
                  <a:tcPr/>
                </a:tc>
                <a:extLst>
                  <a:ext uri="{0D108BD9-81ED-4DB2-BD59-A6C34878D82A}">
                    <a16:rowId xmlns:a16="http://schemas.microsoft.com/office/drawing/2014/main" val="3634118034"/>
                  </a:ext>
                </a:extLst>
              </a:tr>
              <a:tr h="359230">
                <a:tc>
                  <a:txBody>
                    <a:bodyPr/>
                    <a:lstStyle/>
                    <a:p>
                      <a:pPr algn="ctr"/>
                      <a:r>
                        <a:rPr lang="en-US" dirty="0"/>
                        <a:t>3</a:t>
                      </a:r>
                      <a:endParaRPr lang="en-IN" dirty="0"/>
                    </a:p>
                  </a:txBody>
                  <a:tcPr/>
                </a:tc>
                <a:tc>
                  <a:txBody>
                    <a:bodyPr/>
                    <a:lstStyle/>
                    <a:p>
                      <a:pPr algn="ctr"/>
                      <a:r>
                        <a:rPr lang="en-US" dirty="0"/>
                        <a:t>A</a:t>
                      </a:r>
                      <a:endParaRPr lang="en-IN" dirty="0"/>
                    </a:p>
                  </a:txBody>
                  <a:tcPr/>
                </a:tc>
                <a:tc>
                  <a:txBody>
                    <a:bodyPr/>
                    <a:lstStyle/>
                    <a:p>
                      <a:pPr algn="ctr"/>
                      <a:r>
                        <a:rPr lang="en-US" dirty="0"/>
                        <a:t>B</a:t>
                      </a:r>
                      <a:endParaRPr lang="en-IN" dirty="0"/>
                    </a:p>
                  </a:txBody>
                  <a:tcPr/>
                </a:tc>
                <a:tc>
                  <a:txBody>
                    <a:bodyPr/>
                    <a:lstStyle/>
                    <a:p>
                      <a:pPr algn="ctr"/>
                      <a:r>
                        <a:rPr lang="en-US" dirty="0"/>
                        <a:t>E</a:t>
                      </a:r>
                      <a:endParaRPr lang="en-IN" dirty="0"/>
                    </a:p>
                  </a:txBody>
                  <a:tcPr/>
                </a:tc>
                <a:tc>
                  <a:txBody>
                    <a:bodyPr/>
                    <a:lstStyle/>
                    <a:p>
                      <a:pPr algn="ctr"/>
                      <a:r>
                        <a:rPr lang="en-US" dirty="0"/>
                        <a:t>25</a:t>
                      </a:r>
                      <a:endParaRPr lang="en-IN" dirty="0"/>
                    </a:p>
                  </a:txBody>
                  <a:tcPr/>
                </a:tc>
                <a:tc>
                  <a:txBody>
                    <a:bodyPr/>
                    <a:lstStyle/>
                    <a:p>
                      <a:pPr algn="ctr"/>
                      <a:r>
                        <a:rPr lang="en-US" dirty="0"/>
                        <a:t>27</a:t>
                      </a:r>
                      <a:endParaRPr lang="en-IN" dirty="0"/>
                    </a:p>
                  </a:txBody>
                  <a:tcPr/>
                </a:tc>
                <a:tc>
                  <a:txBody>
                    <a:bodyPr/>
                    <a:lstStyle/>
                    <a:p>
                      <a:pPr algn="ctr"/>
                      <a:r>
                        <a:rPr lang="en-US" dirty="0"/>
                        <a:t>28</a:t>
                      </a:r>
                      <a:endParaRPr lang="en-IN" dirty="0"/>
                    </a:p>
                  </a:txBody>
                  <a:tcPr/>
                </a:tc>
                <a:tc>
                  <a:txBody>
                    <a:bodyPr/>
                    <a:lstStyle/>
                    <a:p>
                      <a:pPr algn="ctr"/>
                      <a:r>
                        <a:rPr lang="en-US" dirty="0"/>
                        <a:t>26.67</a:t>
                      </a:r>
                      <a:endParaRPr lang="en-IN" dirty="0"/>
                    </a:p>
                  </a:txBody>
                  <a:tcPr/>
                </a:tc>
                <a:extLst>
                  <a:ext uri="{0D108BD9-81ED-4DB2-BD59-A6C34878D82A}">
                    <a16:rowId xmlns:a16="http://schemas.microsoft.com/office/drawing/2014/main" val="951750019"/>
                  </a:ext>
                </a:extLst>
              </a:tr>
              <a:tr h="359230">
                <a:tc>
                  <a:txBody>
                    <a:bodyPr/>
                    <a:lstStyle/>
                    <a:p>
                      <a:pPr algn="ctr"/>
                      <a:r>
                        <a:rPr lang="en-US" dirty="0"/>
                        <a:t>4</a:t>
                      </a:r>
                      <a:endParaRPr lang="en-IN" dirty="0"/>
                    </a:p>
                  </a:txBody>
                  <a:tcPr/>
                </a:tc>
                <a:tc>
                  <a:txBody>
                    <a:bodyPr/>
                    <a:lstStyle/>
                    <a:p>
                      <a:pPr algn="ctr"/>
                      <a:r>
                        <a:rPr lang="en-US" dirty="0"/>
                        <a:t>A</a:t>
                      </a:r>
                      <a:endParaRPr lang="en-IN" dirty="0"/>
                    </a:p>
                  </a:txBody>
                  <a:tcPr/>
                </a:tc>
                <a:tc>
                  <a:txBody>
                    <a:bodyPr/>
                    <a:lstStyle/>
                    <a:p>
                      <a:pPr algn="ctr"/>
                      <a:r>
                        <a:rPr lang="en-US" dirty="0"/>
                        <a:t>B</a:t>
                      </a:r>
                      <a:endParaRPr lang="en-IN" dirty="0"/>
                    </a:p>
                  </a:txBody>
                  <a:tcPr/>
                </a:tc>
                <a:tc>
                  <a:txBody>
                    <a:bodyPr/>
                    <a:lstStyle/>
                    <a:p>
                      <a:pPr algn="ctr"/>
                      <a:r>
                        <a:rPr lang="en-US" dirty="0"/>
                        <a:t>F</a:t>
                      </a:r>
                      <a:endParaRPr lang="en-IN" dirty="0"/>
                    </a:p>
                  </a:txBody>
                  <a:tcPr/>
                </a:tc>
                <a:tc>
                  <a:txBody>
                    <a:bodyPr/>
                    <a:lstStyle/>
                    <a:p>
                      <a:pPr algn="ctr"/>
                      <a:r>
                        <a:rPr lang="en-US" dirty="0"/>
                        <a:t>25</a:t>
                      </a:r>
                      <a:endParaRPr lang="en-IN" dirty="0"/>
                    </a:p>
                  </a:txBody>
                  <a:tcPr/>
                </a:tc>
                <a:tc>
                  <a:txBody>
                    <a:bodyPr/>
                    <a:lstStyle/>
                    <a:p>
                      <a:pPr algn="ctr"/>
                      <a:r>
                        <a:rPr lang="en-US" dirty="0"/>
                        <a:t>27</a:t>
                      </a:r>
                      <a:endParaRPr lang="en-IN" dirty="0"/>
                    </a:p>
                  </a:txBody>
                  <a:tcPr/>
                </a:tc>
                <a:tc>
                  <a:txBody>
                    <a:bodyPr/>
                    <a:lstStyle/>
                    <a:p>
                      <a:pPr algn="ctr"/>
                      <a:r>
                        <a:rPr lang="en-US" dirty="0"/>
                        <a:t>30</a:t>
                      </a:r>
                      <a:endParaRPr lang="en-IN" dirty="0"/>
                    </a:p>
                  </a:txBody>
                  <a:tcPr/>
                </a:tc>
                <a:tc>
                  <a:txBody>
                    <a:bodyPr/>
                    <a:lstStyle/>
                    <a:p>
                      <a:pPr algn="ctr"/>
                      <a:r>
                        <a:rPr lang="en-US" dirty="0"/>
                        <a:t>27.33</a:t>
                      </a:r>
                      <a:endParaRPr lang="en-IN" dirty="0"/>
                    </a:p>
                  </a:txBody>
                  <a:tcPr/>
                </a:tc>
                <a:extLst>
                  <a:ext uri="{0D108BD9-81ED-4DB2-BD59-A6C34878D82A}">
                    <a16:rowId xmlns:a16="http://schemas.microsoft.com/office/drawing/2014/main" val="1945169386"/>
                  </a:ext>
                </a:extLst>
              </a:tr>
              <a:tr h="359230">
                <a:tc>
                  <a:txBody>
                    <a:bodyPr/>
                    <a:lstStyle/>
                    <a:p>
                      <a:pPr algn="ctr"/>
                      <a:r>
                        <a:rPr lang="en-US" dirty="0"/>
                        <a:t>5</a:t>
                      </a:r>
                      <a:endParaRPr lang="en-IN" dirty="0"/>
                    </a:p>
                  </a:txBody>
                  <a:tcPr/>
                </a:tc>
                <a:tc>
                  <a:txBody>
                    <a:bodyPr/>
                    <a:lstStyle/>
                    <a:p>
                      <a:pPr algn="ctr"/>
                      <a:r>
                        <a:rPr lang="en-US" dirty="0"/>
                        <a:t>A</a:t>
                      </a:r>
                      <a:endParaRPr lang="en-IN" dirty="0"/>
                    </a:p>
                  </a:txBody>
                  <a:tcPr/>
                </a:tc>
                <a:tc>
                  <a:txBody>
                    <a:bodyPr/>
                    <a:lstStyle/>
                    <a:p>
                      <a:pPr algn="ctr"/>
                      <a:r>
                        <a:rPr lang="en-US" dirty="0"/>
                        <a:t>C</a:t>
                      </a:r>
                      <a:endParaRPr lang="en-IN" dirty="0"/>
                    </a:p>
                  </a:txBody>
                  <a:tcPr/>
                </a:tc>
                <a:tc>
                  <a:txBody>
                    <a:bodyPr/>
                    <a:lstStyle/>
                    <a:p>
                      <a:pPr algn="ctr"/>
                      <a:r>
                        <a:rPr lang="en-US" dirty="0"/>
                        <a:t>D</a:t>
                      </a:r>
                      <a:endParaRPr lang="en-IN" dirty="0"/>
                    </a:p>
                  </a:txBody>
                  <a:tcPr/>
                </a:tc>
                <a:tc>
                  <a:txBody>
                    <a:bodyPr/>
                    <a:lstStyle/>
                    <a:p>
                      <a:pPr algn="ctr"/>
                      <a:r>
                        <a:rPr lang="en-US" dirty="0"/>
                        <a:t>25</a:t>
                      </a:r>
                      <a:endParaRPr lang="en-IN" dirty="0"/>
                    </a:p>
                  </a:txBody>
                  <a:tcPr/>
                </a:tc>
                <a:tc>
                  <a:txBody>
                    <a:bodyPr/>
                    <a:lstStyle/>
                    <a:p>
                      <a:pPr algn="ctr"/>
                      <a:r>
                        <a:rPr lang="en-US" dirty="0"/>
                        <a:t>40</a:t>
                      </a:r>
                      <a:endParaRPr lang="en-IN" dirty="0"/>
                    </a:p>
                  </a:txBody>
                  <a:tcPr/>
                </a:tc>
                <a:tc>
                  <a:txBody>
                    <a:bodyPr/>
                    <a:lstStyle/>
                    <a:p>
                      <a:pPr algn="ctr"/>
                      <a:r>
                        <a:rPr lang="en-US" dirty="0"/>
                        <a:t>29</a:t>
                      </a:r>
                      <a:endParaRPr lang="en-IN" dirty="0"/>
                    </a:p>
                  </a:txBody>
                  <a:tcPr/>
                </a:tc>
                <a:tc>
                  <a:txBody>
                    <a:bodyPr/>
                    <a:lstStyle/>
                    <a:p>
                      <a:pPr algn="ctr"/>
                      <a:r>
                        <a:rPr lang="en-US" dirty="0"/>
                        <a:t>31.33</a:t>
                      </a:r>
                      <a:endParaRPr lang="en-IN" dirty="0"/>
                    </a:p>
                  </a:txBody>
                  <a:tcPr/>
                </a:tc>
                <a:extLst>
                  <a:ext uri="{0D108BD9-81ED-4DB2-BD59-A6C34878D82A}">
                    <a16:rowId xmlns:a16="http://schemas.microsoft.com/office/drawing/2014/main" val="3165841393"/>
                  </a:ext>
                </a:extLst>
              </a:tr>
              <a:tr h="359230">
                <a:tc>
                  <a:txBody>
                    <a:bodyPr/>
                    <a:lstStyle/>
                    <a:p>
                      <a:pPr algn="ctr"/>
                      <a:r>
                        <a:rPr lang="en-US" dirty="0"/>
                        <a:t>6</a:t>
                      </a:r>
                      <a:endParaRPr lang="en-IN" dirty="0"/>
                    </a:p>
                  </a:txBody>
                  <a:tcPr/>
                </a:tc>
                <a:tc>
                  <a:txBody>
                    <a:bodyPr/>
                    <a:lstStyle/>
                    <a:p>
                      <a:pPr algn="ctr"/>
                      <a:r>
                        <a:rPr lang="en-US" dirty="0"/>
                        <a:t>A</a:t>
                      </a:r>
                      <a:endParaRPr lang="en-IN" dirty="0"/>
                    </a:p>
                  </a:txBody>
                  <a:tcPr/>
                </a:tc>
                <a:tc>
                  <a:txBody>
                    <a:bodyPr/>
                    <a:lstStyle/>
                    <a:p>
                      <a:pPr algn="ctr"/>
                      <a:r>
                        <a:rPr lang="en-US" dirty="0"/>
                        <a:t>C</a:t>
                      </a:r>
                      <a:endParaRPr lang="en-IN" dirty="0"/>
                    </a:p>
                  </a:txBody>
                  <a:tcPr/>
                </a:tc>
                <a:tc>
                  <a:txBody>
                    <a:bodyPr/>
                    <a:lstStyle/>
                    <a:p>
                      <a:pPr algn="ctr"/>
                      <a:r>
                        <a:rPr lang="en-US" dirty="0"/>
                        <a:t>E</a:t>
                      </a:r>
                      <a:endParaRPr lang="en-IN" dirty="0"/>
                    </a:p>
                  </a:txBody>
                  <a:tcPr/>
                </a:tc>
                <a:tc>
                  <a:txBody>
                    <a:bodyPr/>
                    <a:lstStyle/>
                    <a:p>
                      <a:pPr algn="ctr"/>
                      <a:r>
                        <a:rPr lang="en-US" dirty="0"/>
                        <a:t>25</a:t>
                      </a:r>
                      <a:endParaRPr lang="en-IN" dirty="0"/>
                    </a:p>
                  </a:txBody>
                  <a:tcPr/>
                </a:tc>
                <a:tc>
                  <a:txBody>
                    <a:bodyPr/>
                    <a:lstStyle/>
                    <a:p>
                      <a:pPr algn="ctr"/>
                      <a:r>
                        <a:rPr lang="en-US" dirty="0"/>
                        <a:t>40</a:t>
                      </a:r>
                      <a:endParaRPr lang="en-IN" dirty="0"/>
                    </a:p>
                  </a:txBody>
                  <a:tcPr/>
                </a:tc>
                <a:tc>
                  <a:txBody>
                    <a:bodyPr/>
                    <a:lstStyle/>
                    <a:p>
                      <a:pPr algn="ctr"/>
                      <a:r>
                        <a:rPr lang="en-US" dirty="0"/>
                        <a:t>28</a:t>
                      </a:r>
                      <a:endParaRPr lang="en-IN" dirty="0"/>
                    </a:p>
                  </a:txBody>
                  <a:tcPr/>
                </a:tc>
                <a:tc>
                  <a:txBody>
                    <a:bodyPr/>
                    <a:lstStyle/>
                    <a:p>
                      <a:pPr algn="ctr"/>
                      <a:r>
                        <a:rPr lang="en-US" dirty="0"/>
                        <a:t>31.00</a:t>
                      </a:r>
                      <a:endParaRPr lang="en-IN" dirty="0"/>
                    </a:p>
                  </a:txBody>
                  <a:tcPr/>
                </a:tc>
                <a:extLst>
                  <a:ext uri="{0D108BD9-81ED-4DB2-BD59-A6C34878D82A}">
                    <a16:rowId xmlns:a16="http://schemas.microsoft.com/office/drawing/2014/main" val="204956448"/>
                  </a:ext>
                </a:extLst>
              </a:tr>
              <a:tr h="359230">
                <a:tc>
                  <a:txBody>
                    <a:bodyPr/>
                    <a:lstStyle/>
                    <a:p>
                      <a:pPr algn="ctr"/>
                      <a:r>
                        <a:rPr lang="en-US" dirty="0"/>
                        <a:t>7</a:t>
                      </a:r>
                      <a:endParaRPr lang="en-IN" dirty="0"/>
                    </a:p>
                  </a:txBody>
                  <a:tcPr/>
                </a:tc>
                <a:tc>
                  <a:txBody>
                    <a:bodyPr/>
                    <a:lstStyle/>
                    <a:p>
                      <a:pPr algn="ctr"/>
                      <a:r>
                        <a:rPr lang="en-US" dirty="0"/>
                        <a:t>A</a:t>
                      </a:r>
                      <a:endParaRPr lang="en-IN" dirty="0"/>
                    </a:p>
                  </a:txBody>
                  <a:tcPr/>
                </a:tc>
                <a:tc>
                  <a:txBody>
                    <a:bodyPr/>
                    <a:lstStyle/>
                    <a:p>
                      <a:pPr algn="ctr"/>
                      <a:r>
                        <a:rPr lang="en-US" dirty="0"/>
                        <a:t>C</a:t>
                      </a:r>
                      <a:endParaRPr lang="en-IN" dirty="0"/>
                    </a:p>
                  </a:txBody>
                  <a:tcPr/>
                </a:tc>
                <a:tc>
                  <a:txBody>
                    <a:bodyPr/>
                    <a:lstStyle/>
                    <a:p>
                      <a:pPr algn="ctr"/>
                      <a:r>
                        <a:rPr lang="en-US" dirty="0"/>
                        <a:t>F</a:t>
                      </a:r>
                      <a:endParaRPr lang="en-IN" dirty="0"/>
                    </a:p>
                  </a:txBody>
                  <a:tcPr/>
                </a:tc>
                <a:tc>
                  <a:txBody>
                    <a:bodyPr/>
                    <a:lstStyle/>
                    <a:p>
                      <a:pPr algn="ctr"/>
                      <a:r>
                        <a:rPr lang="en-US" dirty="0"/>
                        <a:t>25</a:t>
                      </a:r>
                      <a:endParaRPr lang="en-IN" dirty="0"/>
                    </a:p>
                  </a:txBody>
                  <a:tcPr/>
                </a:tc>
                <a:tc>
                  <a:txBody>
                    <a:bodyPr/>
                    <a:lstStyle/>
                    <a:p>
                      <a:pPr algn="ctr"/>
                      <a:r>
                        <a:rPr lang="en-US" dirty="0"/>
                        <a:t>40</a:t>
                      </a:r>
                      <a:endParaRPr lang="en-IN" dirty="0"/>
                    </a:p>
                  </a:txBody>
                  <a:tcPr/>
                </a:tc>
                <a:tc>
                  <a:txBody>
                    <a:bodyPr/>
                    <a:lstStyle/>
                    <a:p>
                      <a:pPr algn="ctr"/>
                      <a:r>
                        <a:rPr lang="en-US" dirty="0"/>
                        <a:t>30</a:t>
                      </a:r>
                      <a:endParaRPr lang="en-IN" dirty="0"/>
                    </a:p>
                  </a:txBody>
                  <a:tcPr/>
                </a:tc>
                <a:tc>
                  <a:txBody>
                    <a:bodyPr/>
                    <a:lstStyle/>
                    <a:p>
                      <a:pPr algn="ctr"/>
                      <a:r>
                        <a:rPr lang="en-US" dirty="0"/>
                        <a:t>31.67</a:t>
                      </a:r>
                      <a:endParaRPr lang="en-IN" dirty="0"/>
                    </a:p>
                  </a:txBody>
                  <a:tcPr/>
                </a:tc>
                <a:extLst>
                  <a:ext uri="{0D108BD9-81ED-4DB2-BD59-A6C34878D82A}">
                    <a16:rowId xmlns:a16="http://schemas.microsoft.com/office/drawing/2014/main" val="311412815"/>
                  </a:ext>
                </a:extLst>
              </a:tr>
              <a:tr h="359230">
                <a:tc>
                  <a:txBody>
                    <a:bodyPr/>
                    <a:lstStyle/>
                    <a:p>
                      <a:pPr algn="ctr"/>
                      <a:r>
                        <a:rPr lang="en-US" dirty="0"/>
                        <a:t>8</a:t>
                      </a:r>
                      <a:endParaRPr lang="en-IN" dirty="0"/>
                    </a:p>
                  </a:txBody>
                  <a:tcPr/>
                </a:tc>
                <a:tc>
                  <a:txBody>
                    <a:bodyPr/>
                    <a:lstStyle/>
                    <a:p>
                      <a:pPr algn="ctr"/>
                      <a:r>
                        <a:rPr lang="en-US" dirty="0"/>
                        <a:t>A</a:t>
                      </a:r>
                      <a:endParaRPr lang="en-IN" dirty="0"/>
                    </a:p>
                  </a:txBody>
                  <a:tcPr/>
                </a:tc>
                <a:tc>
                  <a:txBody>
                    <a:bodyPr/>
                    <a:lstStyle/>
                    <a:p>
                      <a:pPr algn="ctr"/>
                      <a:r>
                        <a:rPr lang="en-US" dirty="0"/>
                        <a:t>D</a:t>
                      </a:r>
                      <a:endParaRPr lang="en-IN" dirty="0"/>
                    </a:p>
                  </a:txBody>
                  <a:tcPr/>
                </a:tc>
                <a:tc>
                  <a:txBody>
                    <a:bodyPr/>
                    <a:lstStyle/>
                    <a:p>
                      <a:pPr algn="ctr"/>
                      <a:r>
                        <a:rPr lang="en-US" dirty="0"/>
                        <a:t>E</a:t>
                      </a:r>
                      <a:endParaRPr lang="en-IN" dirty="0"/>
                    </a:p>
                  </a:txBody>
                  <a:tcPr/>
                </a:tc>
                <a:tc>
                  <a:txBody>
                    <a:bodyPr/>
                    <a:lstStyle/>
                    <a:p>
                      <a:pPr algn="ctr"/>
                      <a:r>
                        <a:rPr lang="en-US" dirty="0"/>
                        <a:t>25</a:t>
                      </a:r>
                      <a:endParaRPr lang="en-IN" dirty="0"/>
                    </a:p>
                  </a:txBody>
                  <a:tcPr/>
                </a:tc>
                <a:tc>
                  <a:txBody>
                    <a:bodyPr/>
                    <a:lstStyle/>
                    <a:p>
                      <a:pPr algn="ctr"/>
                      <a:r>
                        <a:rPr lang="en-US" dirty="0"/>
                        <a:t>29</a:t>
                      </a:r>
                      <a:endParaRPr lang="en-IN" dirty="0"/>
                    </a:p>
                  </a:txBody>
                  <a:tcPr/>
                </a:tc>
                <a:tc>
                  <a:txBody>
                    <a:bodyPr/>
                    <a:lstStyle/>
                    <a:p>
                      <a:pPr algn="ctr"/>
                      <a:r>
                        <a:rPr lang="en-US" dirty="0"/>
                        <a:t>28</a:t>
                      </a:r>
                      <a:endParaRPr lang="en-IN" dirty="0"/>
                    </a:p>
                  </a:txBody>
                  <a:tcPr/>
                </a:tc>
                <a:tc>
                  <a:txBody>
                    <a:bodyPr/>
                    <a:lstStyle/>
                    <a:p>
                      <a:pPr algn="ctr"/>
                      <a:r>
                        <a:rPr lang="en-US" dirty="0"/>
                        <a:t>27.33</a:t>
                      </a:r>
                      <a:endParaRPr lang="en-IN" dirty="0"/>
                    </a:p>
                  </a:txBody>
                  <a:tcPr/>
                </a:tc>
                <a:extLst>
                  <a:ext uri="{0D108BD9-81ED-4DB2-BD59-A6C34878D82A}">
                    <a16:rowId xmlns:a16="http://schemas.microsoft.com/office/drawing/2014/main" val="1792039254"/>
                  </a:ext>
                </a:extLst>
              </a:tr>
              <a:tr h="359230">
                <a:tc>
                  <a:txBody>
                    <a:bodyPr/>
                    <a:lstStyle/>
                    <a:p>
                      <a:pPr algn="ctr"/>
                      <a:r>
                        <a:rPr lang="en-US" dirty="0"/>
                        <a:t>9</a:t>
                      </a:r>
                      <a:endParaRPr lang="en-IN" dirty="0"/>
                    </a:p>
                  </a:txBody>
                  <a:tcPr/>
                </a:tc>
                <a:tc>
                  <a:txBody>
                    <a:bodyPr/>
                    <a:lstStyle/>
                    <a:p>
                      <a:pPr algn="ctr"/>
                      <a:r>
                        <a:rPr lang="en-US" dirty="0"/>
                        <a:t>A</a:t>
                      </a:r>
                      <a:endParaRPr lang="en-IN" dirty="0"/>
                    </a:p>
                  </a:txBody>
                  <a:tcPr/>
                </a:tc>
                <a:tc>
                  <a:txBody>
                    <a:bodyPr/>
                    <a:lstStyle/>
                    <a:p>
                      <a:pPr algn="ctr"/>
                      <a:r>
                        <a:rPr lang="en-US" dirty="0"/>
                        <a:t>D</a:t>
                      </a:r>
                      <a:endParaRPr lang="en-IN" dirty="0"/>
                    </a:p>
                  </a:txBody>
                  <a:tcPr/>
                </a:tc>
                <a:tc>
                  <a:txBody>
                    <a:bodyPr/>
                    <a:lstStyle/>
                    <a:p>
                      <a:pPr algn="ctr"/>
                      <a:r>
                        <a:rPr lang="en-US" dirty="0"/>
                        <a:t>F</a:t>
                      </a:r>
                      <a:endParaRPr lang="en-IN" dirty="0"/>
                    </a:p>
                  </a:txBody>
                  <a:tcPr/>
                </a:tc>
                <a:tc>
                  <a:txBody>
                    <a:bodyPr/>
                    <a:lstStyle/>
                    <a:p>
                      <a:pPr algn="ctr"/>
                      <a:r>
                        <a:rPr lang="en-US" dirty="0"/>
                        <a:t>25</a:t>
                      </a:r>
                      <a:endParaRPr lang="en-IN" dirty="0"/>
                    </a:p>
                  </a:txBody>
                  <a:tcPr/>
                </a:tc>
                <a:tc>
                  <a:txBody>
                    <a:bodyPr/>
                    <a:lstStyle/>
                    <a:p>
                      <a:pPr algn="ctr"/>
                      <a:r>
                        <a:rPr lang="en-US" dirty="0"/>
                        <a:t>29</a:t>
                      </a:r>
                      <a:endParaRPr lang="en-IN" dirty="0"/>
                    </a:p>
                  </a:txBody>
                  <a:tcPr/>
                </a:tc>
                <a:tc>
                  <a:txBody>
                    <a:bodyPr/>
                    <a:lstStyle/>
                    <a:p>
                      <a:pPr algn="ctr"/>
                      <a:r>
                        <a:rPr lang="en-US" dirty="0"/>
                        <a:t>30</a:t>
                      </a:r>
                      <a:endParaRPr lang="en-IN" dirty="0"/>
                    </a:p>
                  </a:txBody>
                  <a:tcPr/>
                </a:tc>
                <a:tc>
                  <a:txBody>
                    <a:bodyPr/>
                    <a:lstStyle/>
                    <a:p>
                      <a:pPr algn="ctr"/>
                      <a:r>
                        <a:rPr lang="en-US" dirty="0"/>
                        <a:t>28.00</a:t>
                      </a:r>
                      <a:endParaRPr lang="en-IN" dirty="0"/>
                    </a:p>
                  </a:txBody>
                  <a:tcPr/>
                </a:tc>
                <a:extLst>
                  <a:ext uri="{0D108BD9-81ED-4DB2-BD59-A6C34878D82A}">
                    <a16:rowId xmlns:a16="http://schemas.microsoft.com/office/drawing/2014/main" val="90075255"/>
                  </a:ext>
                </a:extLst>
              </a:tr>
              <a:tr h="359230">
                <a:tc>
                  <a:txBody>
                    <a:bodyPr/>
                    <a:lstStyle/>
                    <a:p>
                      <a:pPr algn="ctr"/>
                      <a:r>
                        <a:rPr lang="en-US" dirty="0"/>
                        <a:t>10</a:t>
                      </a:r>
                      <a:endParaRPr lang="en-IN" dirty="0"/>
                    </a:p>
                  </a:txBody>
                  <a:tcPr/>
                </a:tc>
                <a:tc>
                  <a:txBody>
                    <a:bodyPr/>
                    <a:lstStyle/>
                    <a:p>
                      <a:pPr algn="ctr"/>
                      <a:r>
                        <a:rPr lang="en-US" dirty="0"/>
                        <a:t>A</a:t>
                      </a:r>
                      <a:endParaRPr lang="en-IN" dirty="0"/>
                    </a:p>
                  </a:txBody>
                  <a:tcPr/>
                </a:tc>
                <a:tc>
                  <a:txBody>
                    <a:bodyPr/>
                    <a:lstStyle/>
                    <a:p>
                      <a:pPr algn="ctr"/>
                      <a:r>
                        <a:rPr lang="en-US" dirty="0"/>
                        <a:t>E</a:t>
                      </a:r>
                      <a:endParaRPr lang="en-IN" dirty="0"/>
                    </a:p>
                  </a:txBody>
                  <a:tcPr/>
                </a:tc>
                <a:tc>
                  <a:txBody>
                    <a:bodyPr/>
                    <a:lstStyle/>
                    <a:p>
                      <a:pPr algn="ctr"/>
                      <a:r>
                        <a:rPr lang="en-US" dirty="0"/>
                        <a:t>F</a:t>
                      </a:r>
                      <a:endParaRPr lang="en-IN" dirty="0"/>
                    </a:p>
                  </a:txBody>
                  <a:tcPr/>
                </a:tc>
                <a:tc>
                  <a:txBody>
                    <a:bodyPr/>
                    <a:lstStyle/>
                    <a:p>
                      <a:pPr algn="ctr"/>
                      <a:r>
                        <a:rPr lang="en-US" dirty="0"/>
                        <a:t>25</a:t>
                      </a:r>
                      <a:endParaRPr lang="en-IN" dirty="0"/>
                    </a:p>
                  </a:txBody>
                  <a:tcPr/>
                </a:tc>
                <a:tc>
                  <a:txBody>
                    <a:bodyPr/>
                    <a:lstStyle/>
                    <a:p>
                      <a:pPr algn="ctr"/>
                      <a:r>
                        <a:rPr lang="en-US" dirty="0"/>
                        <a:t>28</a:t>
                      </a:r>
                      <a:endParaRPr lang="en-IN" dirty="0"/>
                    </a:p>
                  </a:txBody>
                  <a:tcPr/>
                </a:tc>
                <a:tc>
                  <a:txBody>
                    <a:bodyPr/>
                    <a:lstStyle/>
                    <a:p>
                      <a:pPr algn="ctr"/>
                      <a:r>
                        <a:rPr lang="en-US" dirty="0"/>
                        <a:t>30</a:t>
                      </a:r>
                      <a:endParaRPr lang="en-IN" dirty="0"/>
                    </a:p>
                  </a:txBody>
                  <a:tcPr/>
                </a:tc>
                <a:tc>
                  <a:txBody>
                    <a:bodyPr/>
                    <a:lstStyle/>
                    <a:p>
                      <a:pPr algn="ctr"/>
                      <a:r>
                        <a:rPr lang="en-US" dirty="0"/>
                        <a:t>27.67</a:t>
                      </a:r>
                      <a:endParaRPr lang="en-IN" dirty="0"/>
                    </a:p>
                  </a:txBody>
                  <a:tcPr/>
                </a:tc>
                <a:extLst>
                  <a:ext uri="{0D108BD9-81ED-4DB2-BD59-A6C34878D82A}">
                    <a16:rowId xmlns:a16="http://schemas.microsoft.com/office/drawing/2014/main" val="710106981"/>
                  </a:ext>
                </a:extLst>
              </a:tr>
            </a:tbl>
          </a:graphicData>
        </a:graphic>
      </p:graphicFrame>
    </p:spTree>
    <p:extLst>
      <p:ext uri="{BB962C8B-B14F-4D97-AF65-F5344CB8AC3E}">
        <p14:creationId xmlns:p14="http://schemas.microsoft.com/office/powerpoint/2010/main" val="60625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B8F31BE-17E1-FD96-1093-AA048CF473C4}"/>
              </a:ext>
            </a:extLst>
          </p:cNvPr>
          <p:cNvSpPr>
            <a:spLocks noGrp="1"/>
          </p:cNvSpPr>
          <p:nvPr>
            <p:ph type="title"/>
          </p:nvPr>
        </p:nvSpPr>
        <p:spPr>
          <a:xfrm>
            <a:off x="457200" y="114887"/>
            <a:ext cx="8229600" cy="914400"/>
          </a:xfrm>
        </p:spPr>
        <p:txBody>
          <a:bodyPr/>
          <a:lstStyle/>
          <a:p>
            <a:r>
              <a:rPr lang="en-US" dirty="0"/>
              <a:t>What is the Variability of </a:t>
            </a:r>
            <a:r>
              <a:rPr lang="en-US" i="1" dirty="0"/>
              <a:t>x</a:t>
            </a:r>
            <a:r>
              <a:rPr lang="en-US" dirty="0"/>
              <a:t> bar? —Slide 6</a:t>
            </a:r>
            <a:endParaRPr lang="en-IN" dirty="0"/>
          </a:p>
        </p:txBody>
      </p:sp>
      <p:sp>
        <p:nvSpPr>
          <p:cNvPr id="5" name="TextBox 4">
            <a:extLst>
              <a:ext uri="{FF2B5EF4-FFF2-40B4-BE49-F238E27FC236}">
                <a16:creationId xmlns:a16="http://schemas.microsoft.com/office/drawing/2014/main" id="{DCA676A6-15DC-BC0E-16B0-0AB6474FBE2B}"/>
              </a:ext>
            </a:extLst>
          </p:cNvPr>
          <p:cNvSpPr txBox="1"/>
          <p:nvPr/>
        </p:nvSpPr>
        <p:spPr>
          <a:xfrm>
            <a:off x="1902300" y="1104870"/>
            <a:ext cx="5339400" cy="40011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366092"/>
                </a:solidFill>
                <a:effectLst/>
                <a:uLnTx/>
                <a:uFillTx/>
                <a:latin typeface="Calibri"/>
                <a:ea typeface="+mn-ea"/>
                <a:cs typeface="+mn-cs"/>
              </a:rPr>
              <a:t>Table 3 MPG Sample Measurements (</a:t>
            </a:r>
            <a:r>
              <a:rPr kumimoji="0" lang="en-US" sz="2000" b="0" i="1" u="none" strike="noStrike" kern="1200" cap="none" spc="0" normalizeH="0" baseline="0" noProof="0" dirty="0">
                <a:ln>
                  <a:noFill/>
                </a:ln>
                <a:solidFill>
                  <a:srgbClr val="366092"/>
                </a:solidFill>
                <a:effectLst/>
                <a:uLnTx/>
                <a:uFillTx/>
                <a:latin typeface="Calibri"/>
                <a:ea typeface="+mn-ea"/>
                <a:cs typeface="+mn-cs"/>
              </a:rPr>
              <a:t>n</a:t>
            </a:r>
            <a:r>
              <a:rPr kumimoji="0" lang="en-US" sz="2000" b="0" i="0" u="none" strike="noStrike" kern="1200" cap="none" spc="0" normalizeH="0" baseline="0" noProof="0" dirty="0">
                <a:ln>
                  <a:noFill/>
                </a:ln>
                <a:solidFill>
                  <a:srgbClr val="366092"/>
                </a:solidFill>
                <a:effectLst/>
                <a:uLnTx/>
                <a:uFillTx/>
                <a:latin typeface="Calibri"/>
                <a:ea typeface="+mn-ea"/>
                <a:cs typeface="+mn-cs"/>
              </a:rPr>
              <a:t> = 3)</a:t>
            </a:r>
            <a:endParaRPr kumimoji="0" lang="en-IN" sz="2000" b="0" i="0" u="none" strike="noStrike" kern="1200" cap="none" spc="0" normalizeH="0" baseline="0" noProof="0" dirty="0">
              <a:ln>
                <a:noFill/>
              </a:ln>
              <a:solidFill>
                <a:srgbClr val="366092"/>
              </a:solidFill>
              <a:effectLst/>
              <a:uLnTx/>
              <a:uFillTx/>
              <a:latin typeface="Calibri"/>
              <a:ea typeface="+mn-ea"/>
              <a:cs typeface="+mn-cs"/>
            </a:endParaRPr>
          </a:p>
        </p:txBody>
      </p:sp>
      <p:graphicFrame>
        <p:nvGraphicFramePr>
          <p:cNvPr id="4" name="Table 4" descr="A seven-column table labeled: Sample Number, Car 1, Car 2, Car 3, First Observation, Second Observation, Third Observation, and Mean (x̄). The table displays 10 rows for samples 11 through 20.&#10;&#10;Row 11: Cars B, C, D. Observations are 27, 40, and 29. Mean is 32.00.&#10;&#10;Row 12: Cars B, C, E. Observations are 27, 40, and 28. Mean is 31.67.&#10;&#10;Row 13: Cars B, C, F. Observations are 27, 40, and 30. Mean is 32.33.&#10;&#10;Row 14: Cars B, D, E. Observations are 27, 29, and 28. Mean is 28.00.&#10;&#10;Row 15: Cars B, D, F. Observations are 27, 29, and 30. Mean is 28.67.&#10;&#10;Row 16: Cars B, E, F. Observations are 27, 28, and 30. Mean is 28.33.&#10;&#10;Row 17: Cars C, D, E. Observations are 40, 29, and 28. Mean is 32.33.&#10;&#10;Row 18: Cars C, D, F. Observations are 40, 29, and 30. Mean is 33.00.&#10;&#10;Row 19: Cars C, E, F. Observations are 40, 28, and 30. Mean is 32.67.&#10;&#10;Row 20: Cars D, E, F. Observations are 29, 28, and 30. Mean is 29.00.">
            <a:extLst>
              <a:ext uri="{FF2B5EF4-FFF2-40B4-BE49-F238E27FC236}">
                <a16:creationId xmlns:a16="http://schemas.microsoft.com/office/drawing/2014/main" id="{2E9A6BD0-12F6-4428-B408-17D25E0BF908}"/>
              </a:ext>
            </a:extLst>
          </p:cNvPr>
          <p:cNvGraphicFramePr>
            <a:graphicFrameLocks noGrp="1"/>
          </p:cNvGraphicFramePr>
          <p:nvPr>
            <p:extLst>
              <p:ext uri="{D42A27DB-BD31-4B8C-83A1-F6EECF244321}">
                <p14:modId xmlns:p14="http://schemas.microsoft.com/office/powerpoint/2010/main" val="2245760589"/>
              </p:ext>
            </p:extLst>
          </p:nvPr>
        </p:nvGraphicFramePr>
        <p:xfrm>
          <a:off x="457200" y="1600200"/>
          <a:ext cx="8458199" cy="4297680"/>
        </p:xfrm>
        <a:graphic>
          <a:graphicData uri="http://schemas.openxmlformats.org/drawingml/2006/table">
            <a:tbl>
              <a:tblPr firstRow="1" bandRow="1">
                <a:tableStyleId>{5940675A-B579-460E-94D1-54222C63F5DA}</a:tableStyleId>
              </a:tblPr>
              <a:tblGrid>
                <a:gridCol w="1057275">
                  <a:extLst>
                    <a:ext uri="{9D8B030D-6E8A-4147-A177-3AD203B41FA5}">
                      <a16:colId xmlns:a16="http://schemas.microsoft.com/office/drawing/2014/main" val="2037784889"/>
                    </a:ext>
                  </a:extLst>
                </a:gridCol>
                <a:gridCol w="649885">
                  <a:extLst>
                    <a:ext uri="{9D8B030D-6E8A-4147-A177-3AD203B41FA5}">
                      <a16:colId xmlns:a16="http://schemas.microsoft.com/office/drawing/2014/main" val="4285595065"/>
                    </a:ext>
                  </a:extLst>
                </a:gridCol>
                <a:gridCol w="620785">
                  <a:extLst>
                    <a:ext uri="{9D8B030D-6E8A-4147-A177-3AD203B41FA5}">
                      <a16:colId xmlns:a16="http://schemas.microsoft.com/office/drawing/2014/main" val="1142193399"/>
                    </a:ext>
                  </a:extLst>
                </a:gridCol>
                <a:gridCol w="543186">
                  <a:extLst>
                    <a:ext uri="{9D8B030D-6E8A-4147-A177-3AD203B41FA5}">
                      <a16:colId xmlns:a16="http://schemas.microsoft.com/office/drawing/2014/main" val="1583268712"/>
                    </a:ext>
                  </a:extLst>
                </a:gridCol>
                <a:gridCol w="1474365">
                  <a:extLst>
                    <a:ext uri="{9D8B030D-6E8A-4147-A177-3AD203B41FA5}">
                      <a16:colId xmlns:a16="http://schemas.microsoft.com/office/drawing/2014/main" val="3823357662"/>
                    </a:ext>
                  </a:extLst>
                </a:gridCol>
                <a:gridCol w="1707160">
                  <a:extLst>
                    <a:ext uri="{9D8B030D-6E8A-4147-A177-3AD203B41FA5}">
                      <a16:colId xmlns:a16="http://schemas.microsoft.com/office/drawing/2014/main" val="1482972568"/>
                    </a:ext>
                  </a:extLst>
                </a:gridCol>
                <a:gridCol w="1348268">
                  <a:extLst>
                    <a:ext uri="{9D8B030D-6E8A-4147-A177-3AD203B41FA5}">
                      <a16:colId xmlns:a16="http://schemas.microsoft.com/office/drawing/2014/main" val="2224741420"/>
                    </a:ext>
                  </a:extLst>
                </a:gridCol>
                <a:gridCol w="1057275">
                  <a:extLst>
                    <a:ext uri="{9D8B030D-6E8A-4147-A177-3AD203B41FA5}">
                      <a16:colId xmlns:a16="http://schemas.microsoft.com/office/drawing/2014/main" val="3678278482"/>
                    </a:ext>
                  </a:extLst>
                </a:gridCol>
              </a:tblGrid>
              <a:tr h="628653">
                <a:tc>
                  <a:txBody>
                    <a:bodyPr/>
                    <a:lstStyle/>
                    <a:p>
                      <a:pPr algn="ctr"/>
                      <a:r>
                        <a:rPr lang="en-US" dirty="0"/>
                        <a:t>Sample Number</a:t>
                      </a:r>
                    </a:p>
                  </a:txBody>
                  <a:tcPr/>
                </a:tc>
                <a:tc>
                  <a:txBody>
                    <a:bodyPr/>
                    <a:lstStyle/>
                    <a:p>
                      <a:pPr algn="ctr"/>
                      <a:r>
                        <a:rPr lang="en-US" dirty="0"/>
                        <a:t>Car 1</a:t>
                      </a:r>
                    </a:p>
                  </a:txBody>
                  <a:tcPr/>
                </a:tc>
                <a:tc>
                  <a:txBody>
                    <a:bodyPr/>
                    <a:lstStyle/>
                    <a:p>
                      <a:pPr algn="ctr"/>
                      <a:r>
                        <a:rPr lang="en-US" dirty="0"/>
                        <a:t>Car 2</a:t>
                      </a:r>
                    </a:p>
                  </a:txBody>
                  <a:tcPr/>
                </a:tc>
                <a:tc>
                  <a:txBody>
                    <a:bodyPr/>
                    <a:lstStyle/>
                    <a:p>
                      <a:pPr algn="ctr"/>
                      <a:r>
                        <a:rPr lang="en-US" dirty="0"/>
                        <a:t>Car 3</a:t>
                      </a:r>
                    </a:p>
                  </a:txBody>
                  <a:tcPr/>
                </a:tc>
                <a:tc>
                  <a:txBody>
                    <a:bodyPr/>
                    <a:lstStyle/>
                    <a:p>
                      <a:pPr algn="ctr"/>
                      <a:r>
                        <a:rPr lang="en-US" dirty="0"/>
                        <a:t>First Observation</a:t>
                      </a:r>
                    </a:p>
                  </a:txBody>
                  <a:tcPr/>
                </a:tc>
                <a:tc>
                  <a:txBody>
                    <a:bodyPr/>
                    <a:lstStyle/>
                    <a:p>
                      <a:pPr algn="ctr"/>
                      <a:r>
                        <a:rPr lang="en-US" dirty="0"/>
                        <a:t>Second Observation</a:t>
                      </a:r>
                    </a:p>
                  </a:txBody>
                  <a:tcPr/>
                </a:tc>
                <a:tc>
                  <a:txBody>
                    <a:bodyPr/>
                    <a:lstStyle/>
                    <a:p>
                      <a:pPr algn="ctr"/>
                      <a:r>
                        <a:rPr lang="en-US" dirty="0"/>
                        <a:t>Third Observation</a:t>
                      </a:r>
                    </a:p>
                  </a:txBody>
                  <a:tcPr/>
                </a:tc>
                <a:tc>
                  <a:txBody>
                    <a:bodyPr/>
                    <a:lstStyle/>
                    <a:p>
                      <a:pPr algn="ctr"/>
                      <a:r>
                        <a:rPr lang="en-US" dirty="0"/>
                        <a:t>Mean, x̄</a:t>
                      </a:r>
                      <a:endParaRPr lang="en-US" i="1" dirty="0"/>
                    </a:p>
                  </a:txBody>
                  <a:tcPr/>
                </a:tc>
                <a:extLst>
                  <a:ext uri="{0D108BD9-81ED-4DB2-BD59-A6C34878D82A}">
                    <a16:rowId xmlns:a16="http://schemas.microsoft.com/office/drawing/2014/main" val="1083371720"/>
                  </a:ext>
                </a:extLst>
              </a:tr>
              <a:tr h="359230">
                <a:tc>
                  <a:txBody>
                    <a:bodyPr/>
                    <a:lstStyle/>
                    <a:p>
                      <a:pPr algn="ctr"/>
                      <a:r>
                        <a:rPr lang="en-US" dirty="0"/>
                        <a:t>11</a:t>
                      </a:r>
                      <a:endParaRPr lang="en-IN" dirty="0"/>
                    </a:p>
                  </a:txBody>
                  <a:tcPr/>
                </a:tc>
                <a:tc>
                  <a:txBody>
                    <a:bodyPr/>
                    <a:lstStyle/>
                    <a:p>
                      <a:pPr algn="ctr"/>
                      <a:r>
                        <a:rPr lang="en-US" dirty="0"/>
                        <a:t>B</a:t>
                      </a:r>
                      <a:endParaRPr lang="en-IN" dirty="0"/>
                    </a:p>
                  </a:txBody>
                  <a:tcPr/>
                </a:tc>
                <a:tc>
                  <a:txBody>
                    <a:bodyPr/>
                    <a:lstStyle/>
                    <a:p>
                      <a:pPr algn="ctr"/>
                      <a:r>
                        <a:rPr lang="en-US" dirty="0"/>
                        <a:t>C</a:t>
                      </a:r>
                      <a:endParaRPr lang="en-IN" dirty="0"/>
                    </a:p>
                  </a:txBody>
                  <a:tcPr/>
                </a:tc>
                <a:tc>
                  <a:txBody>
                    <a:bodyPr/>
                    <a:lstStyle/>
                    <a:p>
                      <a:pPr algn="ctr"/>
                      <a:r>
                        <a:rPr lang="en-US" dirty="0"/>
                        <a:t>D</a:t>
                      </a:r>
                      <a:endParaRPr lang="en-IN" dirty="0"/>
                    </a:p>
                  </a:txBody>
                  <a:tcPr/>
                </a:tc>
                <a:tc>
                  <a:txBody>
                    <a:bodyPr/>
                    <a:lstStyle/>
                    <a:p>
                      <a:pPr algn="ctr"/>
                      <a:r>
                        <a:rPr lang="en-US" dirty="0"/>
                        <a:t>27</a:t>
                      </a:r>
                      <a:endParaRPr lang="en-IN" dirty="0"/>
                    </a:p>
                  </a:txBody>
                  <a:tcPr/>
                </a:tc>
                <a:tc>
                  <a:txBody>
                    <a:bodyPr/>
                    <a:lstStyle/>
                    <a:p>
                      <a:pPr algn="ctr"/>
                      <a:r>
                        <a:rPr lang="en-US" dirty="0"/>
                        <a:t>40</a:t>
                      </a:r>
                      <a:endParaRPr lang="en-IN" dirty="0"/>
                    </a:p>
                  </a:txBody>
                  <a:tcPr/>
                </a:tc>
                <a:tc>
                  <a:txBody>
                    <a:bodyPr/>
                    <a:lstStyle/>
                    <a:p>
                      <a:pPr algn="ctr"/>
                      <a:r>
                        <a:rPr lang="en-US" dirty="0"/>
                        <a:t>29</a:t>
                      </a:r>
                      <a:endParaRPr lang="en-IN" dirty="0"/>
                    </a:p>
                  </a:txBody>
                  <a:tcPr/>
                </a:tc>
                <a:tc>
                  <a:txBody>
                    <a:bodyPr/>
                    <a:lstStyle/>
                    <a:p>
                      <a:pPr algn="ctr"/>
                      <a:r>
                        <a:rPr lang="en-US" dirty="0"/>
                        <a:t>32.00</a:t>
                      </a:r>
                      <a:endParaRPr lang="en-IN" dirty="0"/>
                    </a:p>
                  </a:txBody>
                  <a:tcPr/>
                </a:tc>
                <a:extLst>
                  <a:ext uri="{0D108BD9-81ED-4DB2-BD59-A6C34878D82A}">
                    <a16:rowId xmlns:a16="http://schemas.microsoft.com/office/drawing/2014/main" val="1104956708"/>
                  </a:ext>
                </a:extLst>
              </a:tr>
              <a:tr h="359230">
                <a:tc>
                  <a:txBody>
                    <a:bodyPr/>
                    <a:lstStyle/>
                    <a:p>
                      <a:pPr algn="ctr"/>
                      <a:r>
                        <a:rPr lang="en-US" dirty="0"/>
                        <a:t>12</a:t>
                      </a:r>
                      <a:endParaRPr lang="en-IN" dirty="0"/>
                    </a:p>
                  </a:txBody>
                  <a:tcPr/>
                </a:tc>
                <a:tc>
                  <a:txBody>
                    <a:bodyPr/>
                    <a:lstStyle/>
                    <a:p>
                      <a:pPr algn="ctr"/>
                      <a:r>
                        <a:rPr lang="en-US" dirty="0"/>
                        <a:t>B</a:t>
                      </a:r>
                      <a:endParaRPr lang="en-IN" dirty="0"/>
                    </a:p>
                  </a:txBody>
                  <a:tcPr/>
                </a:tc>
                <a:tc>
                  <a:txBody>
                    <a:bodyPr/>
                    <a:lstStyle/>
                    <a:p>
                      <a:pPr algn="ctr"/>
                      <a:r>
                        <a:rPr lang="en-US" dirty="0"/>
                        <a:t>C</a:t>
                      </a:r>
                      <a:endParaRPr lang="en-IN" dirty="0"/>
                    </a:p>
                  </a:txBody>
                  <a:tcPr/>
                </a:tc>
                <a:tc>
                  <a:txBody>
                    <a:bodyPr/>
                    <a:lstStyle/>
                    <a:p>
                      <a:pPr algn="ctr"/>
                      <a:r>
                        <a:rPr lang="en-US" dirty="0"/>
                        <a:t>E</a:t>
                      </a:r>
                      <a:endParaRPr lang="en-IN" dirty="0"/>
                    </a:p>
                  </a:txBody>
                  <a:tcPr/>
                </a:tc>
                <a:tc>
                  <a:txBody>
                    <a:bodyPr/>
                    <a:lstStyle/>
                    <a:p>
                      <a:pPr algn="ctr"/>
                      <a:r>
                        <a:rPr lang="en-US" dirty="0"/>
                        <a:t>27</a:t>
                      </a:r>
                      <a:endParaRPr lang="en-IN" dirty="0"/>
                    </a:p>
                  </a:txBody>
                  <a:tcPr/>
                </a:tc>
                <a:tc>
                  <a:txBody>
                    <a:bodyPr/>
                    <a:lstStyle/>
                    <a:p>
                      <a:pPr algn="ctr"/>
                      <a:r>
                        <a:rPr lang="en-US" dirty="0"/>
                        <a:t>40</a:t>
                      </a:r>
                      <a:endParaRPr lang="en-IN" dirty="0"/>
                    </a:p>
                  </a:txBody>
                  <a:tcPr/>
                </a:tc>
                <a:tc>
                  <a:txBody>
                    <a:bodyPr/>
                    <a:lstStyle/>
                    <a:p>
                      <a:pPr algn="ctr"/>
                      <a:r>
                        <a:rPr lang="en-US" dirty="0"/>
                        <a:t>28</a:t>
                      </a:r>
                      <a:endParaRPr lang="en-IN" dirty="0"/>
                    </a:p>
                  </a:txBody>
                  <a:tcPr/>
                </a:tc>
                <a:tc>
                  <a:txBody>
                    <a:bodyPr/>
                    <a:lstStyle/>
                    <a:p>
                      <a:pPr algn="ctr"/>
                      <a:r>
                        <a:rPr lang="en-US" dirty="0"/>
                        <a:t>31.67</a:t>
                      </a:r>
                      <a:endParaRPr lang="en-IN" dirty="0"/>
                    </a:p>
                  </a:txBody>
                  <a:tcPr/>
                </a:tc>
                <a:extLst>
                  <a:ext uri="{0D108BD9-81ED-4DB2-BD59-A6C34878D82A}">
                    <a16:rowId xmlns:a16="http://schemas.microsoft.com/office/drawing/2014/main" val="3634118034"/>
                  </a:ext>
                </a:extLst>
              </a:tr>
              <a:tr h="359230">
                <a:tc>
                  <a:txBody>
                    <a:bodyPr/>
                    <a:lstStyle/>
                    <a:p>
                      <a:pPr algn="ctr"/>
                      <a:r>
                        <a:rPr lang="en-US" dirty="0"/>
                        <a:t>13</a:t>
                      </a:r>
                      <a:endParaRPr lang="en-IN" dirty="0"/>
                    </a:p>
                  </a:txBody>
                  <a:tcPr/>
                </a:tc>
                <a:tc>
                  <a:txBody>
                    <a:bodyPr/>
                    <a:lstStyle/>
                    <a:p>
                      <a:pPr algn="ctr"/>
                      <a:r>
                        <a:rPr lang="en-US" dirty="0"/>
                        <a:t>B</a:t>
                      </a:r>
                      <a:endParaRPr lang="en-IN" dirty="0"/>
                    </a:p>
                  </a:txBody>
                  <a:tcPr/>
                </a:tc>
                <a:tc>
                  <a:txBody>
                    <a:bodyPr/>
                    <a:lstStyle/>
                    <a:p>
                      <a:pPr algn="ctr"/>
                      <a:r>
                        <a:rPr lang="en-US" dirty="0"/>
                        <a:t>C</a:t>
                      </a:r>
                      <a:endParaRPr lang="en-IN" dirty="0"/>
                    </a:p>
                  </a:txBody>
                  <a:tcPr/>
                </a:tc>
                <a:tc>
                  <a:txBody>
                    <a:bodyPr/>
                    <a:lstStyle/>
                    <a:p>
                      <a:pPr algn="ctr"/>
                      <a:r>
                        <a:rPr lang="en-US" dirty="0"/>
                        <a:t>F</a:t>
                      </a:r>
                      <a:endParaRPr lang="en-IN" dirty="0"/>
                    </a:p>
                  </a:txBody>
                  <a:tcPr/>
                </a:tc>
                <a:tc>
                  <a:txBody>
                    <a:bodyPr/>
                    <a:lstStyle/>
                    <a:p>
                      <a:pPr algn="ctr"/>
                      <a:r>
                        <a:rPr lang="en-US" dirty="0"/>
                        <a:t>27</a:t>
                      </a:r>
                      <a:endParaRPr lang="en-IN" dirty="0"/>
                    </a:p>
                  </a:txBody>
                  <a:tcPr/>
                </a:tc>
                <a:tc>
                  <a:txBody>
                    <a:bodyPr/>
                    <a:lstStyle/>
                    <a:p>
                      <a:pPr algn="ctr"/>
                      <a:r>
                        <a:rPr lang="en-US" dirty="0"/>
                        <a:t>40</a:t>
                      </a:r>
                      <a:endParaRPr lang="en-IN" dirty="0"/>
                    </a:p>
                  </a:txBody>
                  <a:tcPr/>
                </a:tc>
                <a:tc>
                  <a:txBody>
                    <a:bodyPr/>
                    <a:lstStyle/>
                    <a:p>
                      <a:pPr algn="ctr"/>
                      <a:r>
                        <a:rPr lang="en-US" dirty="0"/>
                        <a:t>30</a:t>
                      </a:r>
                      <a:endParaRPr lang="en-IN" dirty="0"/>
                    </a:p>
                  </a:txBody>
                  <a:tcPr/>
                </a:tc>
                <a:tc>
                  <a:txBody>
                    <a:bodyPr/>
                    <a:lstStyle/>
                    <a:p>
                      <a:pPr algn="ctr"/>
                      <a:r>
                        <a:rPr lang="en-US" dirty="0"/>
                        <a:t>32.33</a:t>
                      </a:r>
                      <a:endParaRPr lang="en-IN" dirty="0"/>
                    </a:p>
                  </a:txBody>
                  <a:tcPr/>
                </a:tc>
                <a:extLst>
                  <a:ext uri="{0D108BD9-81ED-4DB2-BD59-A6C34878D82A}">
                    <a16:rowId xmlns:a16="http://schemas.microsoft.com/office/drawing/2014/main" val="951750019"/>
                  </a:ext>
                </a:extLst>
              </a:tr>
              <a:tr h="359230">
                <a:tc>
                  <a:txBody>
                    <a:bodyPr/>
                    <a:lstStyle/>
                    <a:p>
                      <a:pPr algn="ctr"/>
                      <a:r>
                        <a:rPr lang="en-US" dirty="0"/>
                        <a:t>14</a:t>
                      </a:r>
                      <a:endParaRPr lang="en-IN" dirty="0"/>
                    </a:p>
                  </a:txBody>
                  <a:tcPr/>
                </a:tc>
                <a:tc>
                  <a:txBody>
                    <a:bodyPr/>
                    <a:lstStyle/>
                    <a:p>
                      <a:pPr algn="ctr"/>
                      <a:r>
                        <a:rPr lang="en-US" dirty="0"/>
                        <a:t>B</a:t>
                      </a:r>
                      <a:endParaRPr lang="en-IN" dirty="0"/>
                    </a:p>
                  </a:txBody>
                  <a:tcPr/>
                </a:tc>
                <a:tc>
                  <a:txBody>
                    <a:bodyPr/>
                    <a:lstStyle/>
                    <a:p>
                      <a:pPr algn="ctr"/>
                      <a:r>
                        <a:rPr lang="en-US" dirty="0"/>
                        <a:t>D</a:t>
                      </a:r>
                      <a:endParaRPr lang="en-IN" dirty="0"/>
                    </a:p>
                  </a:txBody>
                  <a:tcPr/>
                </a:tc>
                <a:tc>
                  <a:txBody>
                    <a:bodyPr/>
                    <a:lstStyle/>
                    <a:p>
                      <a:pPr algn="ctr"/>
                      <a:r>
                        <a:rPr lang="en-US" dirty="0"/>
                        <a:t>E</a:t>
                      </a:r>
                      <a:endParaRPr lang="en-IN" dirty="0"/>
                    </a:p>
                  </a:txBody>
                  <a:tcPr/>
                </a:tc>
                <a:tc>
                  <a:txBody>
                    <a:bodyPr/>
                    <a:lstStyle/>
                    <a:p>
                      <a:pPr algn="ctr"/>
                      <a:r>
                        <a:rPr lang="en-US" dirty="0"/>
                        <a:t>27</a:t>
                      </a:r>
                      <a:endParaRPr lang="en-IN" dirty="0"/>
                    </a:p>
                  </a:txBody>
                  <a:tcPr/>
                </a:tc>
                <a:tc>
                  <a:txBody>
                    <a:bodyPr/>
                    <a:lstStyle/>
                    <a:p>
                      <a:pPr algn="ctr"/>
                      <a:r>
                        <a:rPr lang="en-US" dirty="0"/>
                        <a:t>29</a:t>
                      </a:r>
                      <a:endParaRPr lang="en-IN" dirty="0"/>
                    </a:p>
                  </a:txBody>
                  <a:tcPr/>
                </a:tc>
                <a:tc>
                  <a:txBody>
                    <a:bodyPr/>
                    <a:lstStyle/>
                    <a:p>
                      <a:pPr algn="ctr"/>
                      <a:r>
                        <a:rPr lang="en-US" dirty="0"/>
                        <a:t>28</a:t>
                      </a:r>
                      <a:endParaRPr lang="en-IN" dirty="0"/>
                    </a:p>
                  </a:txBody>
                  <a:tcPr/>
                </a:tc>
                <a:tc>
                  <a:txBody>
                    <a:bodyPr/>
                    <a:lstStyle/>
                    <a:p>
                      <a:pPr algn="ctr"/>
                      <a:r>
                        <a:rPr lang="en-US" dirty="0"/>
                        <a:t>28.00</a:t>
                      </a:r>
                      <a:endParaRPr lang="en-IN" dirty="0"/>
                    </a:p>
                  </a:txBody>
                  <a:tcPr/>
                </a:tc>
                <a:extLst>
                  <a:ext uri="{0D108BD9-81ED-4DB2-BD59-A6C34878D82A}">
                    <a16:rowId xmlns:a16="http://schemas.microsoft.com/office/drawing/2014/main" val="1945169386"/>
                  </a:ext>
                </a:extLst>
              </a:tr>
              <a:tr h="359230">
                <a:tc>
                  <a:txBody>
                    <a:bodyPr/>
                    <a:lstStyle/>
                    <a:p>
                      <a:pPr algn="ctr"/>
                      <a:r>
                        <a:rPr lang="en-US" dirty="0"/>
                        <a:t>15</a:t>
                      </a:r>
                      <a:endParaRPr lang="en-IN" dirty="0"/>
                    </a:p>
                  </a:txBody>
                  <a:tcPr/>
                </a:tc>
                <a:tc>
                  <a:txBody>
                    <a:bodyPr/>
                    <a:lstStyle/>
                    <a:p>
                      <a:pPr algn="ctr"/>
                      <a:r>
                        <a:rPr lang="en-US" dirty="0"/>
                        <a:t>B</a:t>
                      </a:r>
                      <a:endParaRPr lang="en-IN" dirty="0"/>
                    </a:p>
                  </a:txBody>
                  <a:tcPr/>
                </a:tc>
                <a:tc>
                  <a:txBody>
                    <a:bodyPr/>
                    <a:lstStyle/>
                    <a:p>
                      <a:pPr algn="ctr"/>
                      <a:r>
                        <a:rPr lang="en-US" dirty="0"/>
                        <a:t>D</a:t>
                      </a:r>
                      <a:endParaRPr lang="en-IN" dirty="0"/>
                    </a:p>
                  </a:txBody>
                  <a:tcPr/>
                </a:tc>
                <a:tc>
                  <a:txBody>
                    <a:bodyPr/>
                    <a:lstStyle/>
                    <a:p>
                      <a:pPr algn="ctr"/>
                      <a:r>
                        <a:rPr lang="en-US" dirty="0"/>
                        <a:t>F</a:t>
                      </a:r>
                      <a:endParaRPr lang="en-IN" dirty="0"/>
                    </a:p>
                  </a:txBody>
                  <a:tcPr/>
                </a:tc>
                <a:tc>
                  <a:txBody>
                    <a:bodyPr/>
                    <a:lstStyle/>
                    <a:p>
                      <a:pPr algn="ctr"/>
                      <a:r>
                        <a:rPr lang="en-US" dirty="0"/>
                        <a:t>27</a:t>
                      </a:r>
                      <a:endParaRPr lang="en-IN" dirty="0"/>
                    </a:p>
                  </a:txBody>
                  <a:tcPr/>
                </a:tc>
                <a:tc>
                  <a:txBody>
                    <a:bodyPr/>
                    <a:lstStyle/>
                    <a:p>
                      <a:pPr algn="ctr"/>
                      <a:r>
                        <a:rPr lang="en-US" dirty="0"/>
                        <a:t>29</a:t>
                      </a:r>
                      <a:endParaRPr lang="en-IN" dirty="0"/>
                    </a:p>
                  </a:txBody>
                  <a:tcPr/>
                </a:tc>
                <a:tc>
                  <a:txBody>
                    <a:bodyPr/>
                    <a:lstStyle/>
                    <a:p>
                      <a:pPr algn="ctr"/>
                      <a:r>
                        <a:rPr lang="en-US" dirty="0"/>
                        <a:t>30</a:t>
                      </a:r>
                      <a:endParaRPr lang="en-IN" dirty="0"/>
                    </a:p>
                  </a:txBody>
                  <a:tcPr/>
                </a:tc>
                <a:tc>
                  <a:txBody>
                    <a:bodyPr/>
                    <a:lstStyle/>
                    <a:p>
                      <a:pPr algn="ctr"/>
                      <a:r>
                        <a:rPr lang="en-US" dirty="0"/>
                        <a:t>28.67</a:t>
                      </a:r>
                      <a:endParaRPr lang="en-IN" dirty="0"/>
                    </a:p>
                  </a:txBody>
                  <a:tcPr/>
                </a:tc>
                <a:extLst>
                  <a:ext uri="{0D108BD9-81ED-4DB2-BD59-A6C34878D82A}">
                    <a16:rowId xmlns:a16="http://schemas.microsoft.com/office/drawing/2014/main" val="3165841393"/>
                  </a:ext>
                </a:extLst>
              </a:tr>
              <a:tr h="359230">
                <a:tc>
                  <a:txBody>
                    <a:bodyPr/>
                    <a:lstStyle/>
                    <a:p>
                      <a:pPr algn="ctr"/>
                      <a:r>
                        <a:rPr lang="en-US" dirty="0"/>
                        <a:t>16</a:t>
                      </a:r>
                      <a:endParaRPr lang="en-IN" dirty="0"/>
                    </a:p>
                  </a:txBody>
                  <a:tcPr/>
                </a:tc>
                <a:tc>
                  <a:txBody>
                    <a:bodyPr/>
                    <a:lstStyle/>
                    <a:p>
                      <a:pPr algn="ctr"/>
                      <a:r>
                        <a:rPr lang="en-US" dirty="0"/>
                        <a:t>B</a:t>
                      </a:r>
                      <a:endParaRPr lang="en-IN" dirty="0"/>
                    </a:p>
                  </a:txBody>
                  <a:tcPr/>
                </a:tc>
                <a:tc>
                  <a:txBody>
                    <a:bodyPr/>
                    <a:lstStyle/>
                    <a:p>
                      <a:pPr algn="ctr"/>
                      <a:r>
                        <a:rPr lang="en-US" dirty="0"/>
                        <a:t>E</a:t>
                      </a:r>
                      <a:endParaRPr lang="en-IN" dirty="0"/>
                    </a:p>
                  </a:txBody>
                  <a:tcPr/>
                </a:tc>
                <a:tc>
                  <a:txBody>
                    <a:bodyPr/>
                    <a:lstStyle/>
                    <a:p>
                      <a:pPr algn="ctr"/>
                      <a:r>
                        <a:rPr lang="en-US" dirty="0"/>
                        <a:t>F</a:t>
                      </a:r>
                      <a:endParaRPr lang="en-IN" dirty="0"/>
                    </a:p>
                  </a:txBody>
                  <a:tcPr/>
                </a:tc>
                <a:tc>
                  <a:txBody>
                    <a:bodyPr/>
                    <a:lstStyle/>
                    <a:p>
                      <a:pPr algn="ctr"/>
                      <a:r>
                        <a:rPr lang="en-US" dirty="0"/>
                        <a:t>27</a:t>
                      </a:r>
                      <a:endParaRPr lang="en-IN" dirty="0"/>
                    </a:p>
                  </a:txBody>
                  <a:tcPr/>
                </a:tc>
                <a:tc>
                  <a:txBody>
                    <a:bodyPr/>
                    <a:lstStyle/>
                    <a:p>
                      <a:pPr algn="ctr"/>
                      <a:r>
                        <a:rPr lang="en-US" dirty="0"/>
                        <a:t>28</a:t>
                      </a:r>
                      <a:endParaRPr lang="en-IN" dirty="0"/>
                    </a:p>
                  </a:txBody>
                  <a:tcPr/>
                </a:tc>
                <a:tc>
                  <a:txBody>
                    <a:bodyPr/>
                    <a:lstStyle/>
                    <a:p>
                      <a:pPr algn="ctr"/>
                      <a:r>
                        <a:rPr lang="en-US" dirty="0"/>
                        <a:t>30</a:t>
                      </a:r>
                      <a:endParaRPr lang="en-IN" dirty="0"/>
                    </a:p>
                  </a:txBody>
                  <a:tcPr/>
                </a:tc>
                <a:tc>
                  <a:txBody>
                    <a:bodyPr/>
                    <a:lstStyle/>
                    <a:p>
                      <a:pPr algn="ctr"/>
                      <a:r>
                        <a:rPr lang="en-US" dirty="0"/>
                        <a:t>28.33</a:t>
                      </a:r>
                      <a:endParaRPr lang="en-IN" dirty="0"/>
                    </a:p>
                  </a:txBody>
                  <a:tcPr/>
                </a:tc>
                <a:extLst>
                  <a:ext uri="{0D108BD9-81ED-4DB2-BD59-A6C34878D82A}">
                    <a16:rowId xmlns:a16="http://schemas.microsoft.com/office/drawing/2014/main" val="204956448"/>
                  </a:ext>
                </a:extLst>
              </a:tr>
              <a:tr h="359230">
                <a:tc>
                  <a:txBody>
                    <a:bodyPr/>
                    <a:lstStyle/>
                    <a:p>
                      <a:pPr algn="ctr"/>
                      <a:r>
                        <a:rPr lang="en-US" dirty="0"/>
                        <a:t>17</a:t>
                      </a:r>
                      <a:endParaRPr lang="en-IN" dirty="0"/>
                    </a:p>
                  </a:txBody>
                  <a:tcPr/>
                </a:tc>
                <a:tc>
                  <a:txBody>
                    <a:bodyPr/>
                    <a:lstStyle/>
                    <a:p>
                      <a:pPr algn="ctr"/>
                      <a:r>
                        <a:rPr lang="en-US" dirty="0"/>
                        <a:t>C</a:t>
                      </a:r>
                      <a:endParaRPr lang="en-IN" dirty="0"/>
                    </a:p>
                  </a:txBody>
                  <a:tcPr/>
                </a:tc>
                <a:tc>
                  <a:txBody>
                    <a:bodyPr/>
                    <a:lstStyle/>
                    <a:p>
                      <a:pPr algn="ctr"/>
                      <a:r>
                        <a:rPr lang="en-US" dirty="0"/>
                        <a:t>D</a:t>
                      </a:r>
                      <a:endParaRPr lang="en-IN" dirty="0"/>
                    </a:p>
                  </a:txBody>
                  <a:tcPr/>
                </a:tc>
                <a:tc>
                  <a:txBody>
                    <a:bodyPr/>
                    <a:lstStyle/>
                    <a:p>
                      <a:pPr algn="ctr"/>
                      <a:r>
                        <a:rPr lang="en-US" dirty="0"/>
                        <a:t>E</a:t>
                      </a:r>
                      <a:endParaRPr lang="en-IN" dirty="0"/>
                    </a:p>
                  </a:txBody>
                  <a:tcPr/>
                </a:tc>
                <a:tc>
                  <a:txBody>
                    <a:bodyPr/>
                    <a:lstStyle/>
                    <a:p>
                      <a:pPr algn="ctr"/>
                      <a:r>
                        <a:rPr lang="en-US" dirty="0"/>
                        <a:t>40</a:t>
                      </a:r>
                      <a:endParaRPr lang="en-IN" dirty="0"/>
                    </a:p>
                  </a:txBody>
                  <a:tcPr/>
                </a:tc>
                <a:tc>
                  <a:txBody>
                    <a:bodyPr/>
                    <a:lstStyle/>
                    <a:p>
                      <a:pPr algn="ctr"/>
                      <a:r>
                        <a:rPr lang="en-US" dirty="0"/>
                        <a:t>29</a:t>
                      </a:r>
                      <a:endParaRPr lang="en-IN" dirty="0"/>
                    </a:p>
                  </a:txBody>
                  <a:tcPr/>
                </a:tc>
                <a:tc>
                  <a:txBody>
                    <a:bodyPr/>
                    <a:lstStyle/>
                    <a:p>
                      <a:pPr algn="ctr"/>
                      <a:r>
                        <a:rPr lang="en-US" dirty="0"/>
                        <a:t>28</a:t>
                      </a:r>
                      <a:endParaRPr lang="en-IN" dirty="0"/>
                    </a:p>
                  </a:txBody>
                  <a:tcPr/>
                </a:tc>
                <a:tc>
                  <a:txBody>
                    <a:bodyPr/>
                    <a:lstStyle/>
                    <a:p>
                      <a:pPr algn="ctr"/>
                      <a:r>
                        <a:rPr lang="en-US" dirty="0"/>
                        <a:t>32.33</a:t>
                      </a:r>
                      <a:endParaRPr lang="en-IN" dirty="0"/>
                    </a:p>
                  </a:txBody>
                  <a:tcPr/>
                </a:tc>
                <a:extLst>
                  <a:ext uri="{0D108BD9-81ED-4DB2-BD59-A6C34878D82A}">
                    <a16:rowId xmlns:a16="http://schemas.microsoft.com/office/drawing/2014/main" val="311412815"/>
                  </a:ext>
                </a:extLst>
              </a:tr>
              <a:tr h="359230">
                <a:tc>
                  <a:txBody>
                    <a:bodyPr/>
                    <a:lstStyle/>
                    <a:p>
                      <a:pPr algn="ctr"/>
                      <a:r>
                        <a:rPr lang="en-US" dirty="0"/>
                        <a:t>18</a:t>
                      </a:r>
                      <a:endParaRPr lang="en-IN" dirty="0"/>
                    </a:p>
                  </a:txBody>
                  <a:tcPr/>
                </a:tc>
                <a:tc>
                  <a:txBody>
                    <a:bodyPr/>
                    <a:lstStyle/>
                    <a:p>
                      <a:pPr algn="ctr"/>
                      <a:r>
                        <a:rPr lang="en-US" dirty="0"/>
                        <a:t>C</a:t>
                      </a:r>
                      <a:endParaRPr lang="en-IN" dirty="0"/>
                    </a:p>
                  </a:txBody>
                  <a:tcPr/>
                </a:tc>
                <a:tc>
                  <a:txBody>
                    <a:bodyPr/>
                    <a:lstStyle/>
                    <a:p>
                      <a:pPr algn="ctr"/>
                      <a:r>
                        <a:rPr lang="en-US" dirty="0"/>
                        <a:t>D</a:t>
                      </a:r>
                      <a:endParaRPr lang="en-IN" dirty="0"/>
                    </a:p>
                  </a:txBody>
                  <a:tcPr/>
                </a:tc>
                <a:tc>
                  <a:txBody>
                    <a:bodyPr/>
                    <a:lstStyle/>
                    <a:p>
                      <a:pPr algn="ctr"/>
                      <a:r>
                        <a:rPr lang="en-US" dirty="0"/>
                        <a:t>F</a:t>
                      </a:r>
                      <a:endParaRPr lang="en-IN" dirty="0"/>
                    </a:p>
                  </a:txBody>
                  <a:tcPr/>
                </a:tc>
                <a:tc>
                  <a:txBody>
                    <a:bodyPr/>
                    <a:lstStyle/>
                    <a:p>
                      <a:pPr algn="ctr"/>
                      <a:r>
                        <a:rPr lang="en-US" dirty="0"/>
                        <a:t>40</a:t>
                      </a:r>
                      <a:endParaRPr lang="en-IN" dirty="0"/>
                    </a:p>
                  </a:txBody>
                  <a:tcPr/>
                </a:tc>
                <a:tc>
                  <a:txBody>
                    <a:bodyPr/>
                    <a:lstStyle/>
                    <a:p>
                      <a:pPr algn="ctr"/>
                      <a:r>
                        <a:rPr lang="en-US" dirty="0"/>
                        <a:t>29</a:t>
                      </a:r>
                      <a:endParaRPr lang="en-IN" dirty="0"/>
                    </a:p>
                  </a:txBody>
                  <a:tcPr/>
                </a:tc>
                <a:tc>
                  <a:txBody>
                    <a:bodyPr/>
                    <a:lstStyle/>
                    <a:p>
                      <a:pPr algn="ctr"/>
                      <a:r>
                        <a:rPr lang="en-US" dirty="0"/>
                        <a:t>30</a:t>
                      </a:r>
                      <a:endParaRPr lang="en-IN" dirty="0"/>
                    </a:p>
                  </a:txBody>
                  <a:tcPr/>
                </a:tc>
                <a:tc>
                  <a:txBody>
                    <a:bodyPr/>
                    <a:lstStyle/>
                    <a:p>
                      <a:pPr algn="ctr"/>
                      <a:r>
                        <a:rPr lang="en-US" dirty="0"/>
                        <a:t>33.00</a:t>
                      </a:r>
                      <a:endParaRPr lang="en-IN" dirty="0"/>
                    </a:p>
                  </a:txBody>
                  <a:tcPr/>
                </a:tc>
                <a:extLst>
                  <a:ext uri="{0D108BD9-81ED-4DB2-BD59-A6C34878D82A}">
                    <a16:rowId xmlns:a16="http://schemas.microsoft.com/office/drawing/2014/main" val="1792039254"/>
                  </a:ext>
                </a:extLst>
              </a:tr>
              <a:tr h="359230">
                <a:tc>
                  <a:txBody>
                    <a:bodyPr/>
                    <a:lstStyle/>
                    <a:p>
                      <a:pPr algn="ctr"/>
                      <a:r>
                        <a:rPr lang="en-US" dirty="0"/>
                        <a:t>19</a:t>
                      </a:r>
                      <a:endParaRPr lang="en-IN" dirty="0"/>
                    </a:p>
                  </a:txBody>
                  <a:tcPr/>
                </a:tc>
                <a:tc>
                  <a:txBody>
                    <a:bodyPr/>
                    <a:lstStyle/>
                    <a:p>
                      <a:pPr algn="ctr"/>
                      <a:r>
                        <a:rPr lang="en-US" dirty="0"/>
                        <a:t>C</a:t>
                      </a:r>
                      <a:endParaRPr lang="en-IN" dirty="0"/>
                    </a:p>
                  </a:txBody>
                  <a:tcPr/>
                </a:tc>
                <a:tc>
                  <a:txBody>
                    <a:bodyPr/>
                    <a:lstStyle/>
                    <a:p>
                      <a:pPr algn="ctr"/>
                      <a:r>
                        <a:rPr lang="en-US" dirty="0"/>
                        <a:t>E</a:t>
                      </a:r>
                      <a:endParaRPr lang="en-IN" dirty="0"/>
                    </a:p>
                  </a:txBody>
                  <a:tcPr/>
                </a:tc>
                <a:tc>
                  <a:txBody>
                    <a:bodyPr/>
                    <a:lstStyle/>
                    <a:p>
                      <a:pPr algn="ctr"/>
                      <a:r>
                        <a:rPr lang="en-US" dirty="0"/>
                        <a:t>F</a:t>
                      </a:r>
                      <a:endParaRPr lang="en-IN" dirty="0"/>
                    </a:p>
                  </a:txBody>
                  <a:tcPr/>
                </a:tc>
                <a:tc>
                  <a:txBody>
                    <a:bodyPr/>
                    <a:lstStyle/>
                    <a:p>
                      <a:pPr algn="ctr"/>
                      <a:r>
                        <a:rPr lang="en-US" dirty="0"/>
                        <a:t>40</a:t>
                      </a:r>
                      <a:endParaRPr lang="en-IN" dirty="0"/>
                    </a:p>
                  </a:txBody>
                  <a:tcPr/>
                </a:tc>
                <a:tc>
                  <a:txBody>
                    <a:bodyPr/>
                    <a:lstStyle/>
                    <a:p>
                      <a:pPr algn="ctr"/>
                      <a:r>
                        <a:rPr lang="en-US" dirty="0"/>
                        <a:t>28</a:t>
                      </a:r>
                      <a:endParaRPr lang="en-IN" dirty="0"/>
                    </a:p>
                  </a:txBody>
                  <a:tcPr/>
                </a:tc>
                <a:tc>
                  <a:txBody>
                    <a:bodyPr/>
                    <a:lstStyle/>
                    <a:p>
                      <a:pPr algn="ctr"/>
                      <a:r>
                        <a:rPr lang="en-US" dirty="0"/>
                        <a:t>30</a:t>
                      </a:r>
                      <a:endParaRPr lang="en-IN" dirty="0"/>
                    </a:p>
                  </a:txBody>
                  <a:tcPr/>
                </a:tc>
                <a:tc>
                  <a:txBody>
                    <a:bodyPr/>
                    <a:lstStyle/>
                    <a:p>
                      <a:pPr algn="ctr"/>
                      <a:r>
                        <a:rPr lang="en-US" dirty="0"/>
                        <a:t>32.67</a:t>
                      </a:r>
                      <a:endParaRPr lang="en-IN" dirty="0"/>
                    </a:p>
                  </a:txBody>
                  <a:tcPr/>
                </a:tc>
                <a:extLst>
                  <a:ext uri="{0D108BD9-81ED-4DB2-BD59-A6C34878D82A}">
                    <a16:rowId xmlns:a16="http://schemas.microsoft.com/office/drawing/2014/main" val="90075255"/>
                  </a:ext>
                </a:extLst>
              </a:tr>
              <a:tr h="359230">
                <a:tc>
                  <a:txBody>
                    <a:bodyPr/>
                    <a:lstStyle/>
                    <a:p>
                      <a:pPr algn="ctr"/>
                      <a:r>
                        <a:rPr lang="en-US" dirty="0"/>
                        <a:t>20</a:t>
                      </a:r>
                      <a:endParaRPr lang="en-IN" dirty="0"/>
                    </a:p>
                  </a:txBody>
                  <a:tcPr/>
                </a:tc>
                <a:tc>
                  <a:txBody>
                    <a:bodyPr/>
                    <a:lstStyle/>
                    <a:p>
                      <a:pPr algn="ctr"/>
                      <a:r>
                        <a:rPr lang="en-US" dirty="0"/>
                        <a:t>D</a:t>
                      </a:r>
                      <a:endParaRPr lang="en-IN" dirty="0"/>
                    </a:p>
                  </a:txBody>
                  <a:tcPr/>
                </a:tc>
                <a:tc>
                  <a:txBody>
                    <a:bodyPr/>
                    <a:lstStyle/>
                    <a:p>
                      <a:pPr algn="ctr"/>
                      <a:r>
                        <a:rPr lang="en-US" dirty="0"/>
                        <a:t>E</a:t>
                      </a:r>
                      <a:endParaRPr lang="en-IN" dirty="0"/>
                    </a:p>
                  </a:txBody>
                  <a:tcPr/>
                </a:tc>
                <a:tc>
                  <a:txBody>
                    <a:bodyPr/>
                    <a:lstStyle/>
                    <a:p>
                      <a:pPr algn="ctr"/>
                      <a:r>
                        <a:rPr lang="en-US" dirty="0"/>
                        <a:t>F</a:t>
                      </a:r>
                      <a:endParaRPr lang="en-IN" dirty="0"/>
                    </a:p>
                  </a:txBody>
                  <a:tcPr/>
                </a:tc>
                <a:tc>
                  <a:txBody>
                    <a:bodyPr/>
                    <a:lstStyle/>
                    <a:p>
                      <a:pPr algn="ctr"/>
                      <a:r>
                        <a:rPr lang="en-US" dirty="0"/>
                        <a:t>29</a:t>
                      </a:r>
                      <a:endParaRPr lang="en-IN" dirty="0"/>
                    </a:p>
                  </a:txBody>
                  <a:tcPr/>
                </a:tc>
                <a:tc>
                  <a:txBody>
                    <a:bodyPr/>
                    <a:lstStyle/>
                    <a:p>
                      <a:pPr algn="ctr"/>
                      <a:r>
                        <a:rPr lang="en-US" dirty="0"/>
                        <a:t>28</a:t>
                      </a:r>
                      <a:endParaRPr lang="en-IN" dirty="0"/>
                    </a:p>
                  </a:txBody>
                  <a:tcPr/>
                </a:tc>
                <a:tc>
                  <a:txBody>
                    <a:bodyPr/>
                    <a:lstStyle/>
                    <a:p>
                      <a:pPr algn="ctr"/>
                      <a:r>
                        <a:rPr lang="en-US" dirty="0"/>
                        <a:t>30</a:t>
                      </a:r>
                      <a:endParaRPr lang="en-IN" dirty="0"/>
                    </a:p>
                  </a:txBody>
                  <a:tcPr/>
                </a:tc>
                <a:tc>
                  <a:txBody>
                    <a:bodyPr/>
                    <a:lstStyle/>
                    <a:p>
                      <a:pPr algn="ctr"/>
                      <a:r>
                        <a:rPr lang="en-US" dirty="0"/>
                        <a:t>29.00</a:t>
                      </a:r>
                      <a:endParaRPr lang="en-IN" dirty="0"/>
                    </a:p>
                  </a:txBody>
                  <a:tcPr/>
                </a:tc>
                <a:extLst>
                  <a:ext uri="{0D108BD9-81ED-4DB2-BD59-A6C34878D82A}">
                    <a16:rowId xmlns:a16="http://schemas.microsoft.com/office/drawing/2014/main" val="710106981"/>
                  </a:ext>
                </a:extLst>
              </a:tr>
            </a:tbl>
          </a:graphicData>
        </a:graphic>
      </p:graphicFrame>
    </p:spTree>
    <p:extLst>
      <p:ext uri="{BB962C8B-B14F-4D97-AF65-F5344CB8AC3E}">
        <p14:creationId xmlns:p14="http://schemas.microsoft.com/office/powerpoint/2010/main" val="28939057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a:extLst>
              <a:ext uri="{FF2B5EF4-FFF2-40B4-BE49-F238E27FC236}">
                <a16:creationId xmlns:a16="http://schemas.microsoft.com/office/drawing/2014/main" id="{86F035FD-5DEC-A6B9-6AC2-9A75AABF9CFF}"/>
              </a:ext>
            </a:extLst>
          </p:cNvPr>
          <p:cNvSpPr>
            <a:spLocks noGrp="1"/>
          </p:cNvSpPr>
          <p:nvPr>
            <p:ph type="title"/>
          </p:nvPr>
        </p:nvSpPr>
        <p:spPr>
          <a:xfrm>
            <a:off x="457200" y="114887"/>
            <a:ext cx="8229600" cy="914400"/>
          </a:xfrm>
        </p:spPr>
        <p:txBody>
          <a:bodyPr/>
          <a:lstStyle/>
          <a:p>
            <a:r>
              <a:rPr lang="en-US" dirty="0"/>
              <a:t>What is the Variability of </a:t>
            </a:r>
            <a:r>
              <a:rPr lang="en-US" i="1" dirty="0"/>
              <a:t>x</a:t>
            </a:r>
            <a:r>
              <a:rPr lang="en-US" dirty="0"/>
              <a:t> bar? —Slide 7</a:t>
            </a:r>
            <a:endParaRPr lang="en-IN" dirty="0"/>
          </a:p>
        </p:txBody>
      </p:sp>
      <p:sp>
        <p:nvSpPr>
          <p:cNvPr id="3" name="Text Placeholder 2"/>
          <p:cNvSpPr>
            <a:spLocks noGrp="1"/>
          </p:cNvSpPr>
          <p:nvPr>
            <p:ph type="body" sz="quarter" idx="10"/>
          </p:nvPr>
        </p:nvSpPr>
        <p:spPr/>
        <p:txBody>
          <a:bodyPr>
            <a:noAutofit/>
          </a:bodyPr>
          <a:lstStyle/>
          <a:p>
            <a:r>
              <a:rPr lang="en-US" sz="2700" dirty="0"/>
              <a:t>Since both estimators are unbiased and are centered around the population mean, the standard deviation of the estimator is a measure of how close the estimator (in this case the sample mean) is to the population mean. In other words, the lower</a:t>
            </a:r>
          </a:p>
        </p:txBody>
      </p:sp>
      <p:pic>
        <p:nvPicPr>
          <p:cNvPr id="7" name="Picture 6" descr="Sigma subscript x bar">
            <a:extLst>
              <a:ext uri="{FF2B5EF4-FFF2-40B4-BE49-F238E27FC236}">
                <a16:creationId xmlns:a16="http://schemas.microsoft.com/office/drawing/2014/main" id="{C212B1DF-6AE0-8927-BB15-B1C09F4E2D61}"/>
              </a:ext>
            </a:extLst>
          </p:cNvPr>
          <p:cNvPicPr>
            <a:picLocks noChangeAspect="1"/>
          </p:cNvPicPr>
          <p:nvPr/>
        </p:nvPicPr>
        <p:blipFill>
          <a:blip r:embed="rId2"/>
          <a:stretch>
            <a:fillRect/>
          </a:stretch>
        </p:blipFill>
        <p:spPr>
          <a:xfrm>
            <a:off x="3821906" y="2774920"/>
            <a:ext cx="471488" cy="521118"/>
          </a:xfrm>
          <a:prstGeom prst="rect">
            <a:avLst/>
          </a:prstGeom>
        </p:spPr>
      </p:pic>
      <p:sp>
        <p:nvSpPr>
          <p:cNvPr id="8" name="TextBox 7">
            <a:extLst>
              <a:ext uri="{FF2B5EF4-FFF2-40B4-BE49-F238E27FC236}">
                <a16:creationId xmlns:a16="http://schemas.microsoft.com/office/drawing/2014/main" id="{C74A1D8F-7A12-078D-97B4-713FE0ED3BD1}"/>
              </a:ext>
            </a:extLst>
          </p:cNvPr>
          <p:cNvSpPr txBox="1"/>
          <p:nvPr/>
        </p:nvSpPr>
        <p:spPr>
          <a:xfrm>
            <a:off x="4210050" y="2735416"/>
            <a:ext cx="4324350" cy="507831"/>
          </a:xfrm>
          <a:prstGeom prst="rect">
            <a:avLst/>
          </a:prstGeom>
          <a:noFill/>
        </p:spPr>
        <p:txBody>
          <a:bodyPr wrap="square">
            <a:spAutoFit/>
          </a:bodyPr>
          <a:lstStyle/>
          <a:p>
            <a:r>
              <a:rPr kumimoji="0" lang="en-US" sz="2700" b="0" i="0" u="none" strike="noStrike" kern="1200" cap="none" spc="0" normalizeH="0" baseline="0" noProof="0" dirty="0">
                <a:ln>
                  <a:noFill/>
                </a:ln>
                <a:solidFill>
                  <a:srgbClr val="366092"/>
                </a:solidFill>
                <a:effectLst/>
                <a:uLnTx/>
                <a:uFillTx/>
                <a:latin typeface="Calibri"/>
                <a:ea typeface="+mn-ea"/>
                <a:cs typeface="+mn-cs"/>
              </a:rPr>
              <a:t>is, the better the estimator is. </a:t>
            </a:r>
            <a:endParaRPr lang="en-IN" dirty="0"/>
          </a:p>
        </p:txBody>
      </p:sp>
      <p:sp>
        <p:nvSpPr>
          <p:cNvPr id="6" name="TextBox 5">
            <a:extLst>
              <a:ext uri="{FF2B5EF4-FFF2-40B4-BE49-F238E27FC236}">
                <a16:creationId xmlns:a16="http://schemas.microsoft.com/office/drawing/2014/main" id="{C8E24DF7-040E-2106-442B-2ED02CEF09F0}"/>
              </a:ext>
            </a:extLst>
          </p:cNvPr>
          <p:cNvSpPr txBox="1"/>
          <p:nvPr/>
        </p:nvSpPr>
        <p:spPr>
          <a:xfrm>
            <a:off x="476250" y="3156972"/>
            <a:ext cx="8210550" cy="1338828"/>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700" b="0" i="0" u="none" strike="noStrike" kern="1200" cap="none" spc="0" normalizeH="0" baseline="0" noProof="0" dirty="0">
                <a:ln>
                  <a:noFill/>
                </a:ln>
                <a:solidFill>
                  <a:srgbClr val="366092"/>
                </a:solidFill>
                <a:effectLst/>
                <a:uLnTx/>
                <a:uFillTx/>
                <a:latin typeface="Calibri"/>
                <a:ea typeface="+mn-ea"/>
                <a:cs typeface="+mn-cs"/>
              </a:rPr>
              <a:t>Greater accuracy can be achieved by taking a larger sample, but larger samples normally cost more to collect and examine. </a:t>
            </a:r>
          </a:p>
        </p:txBody>
      </p:sp>
    </p:spTree>
    <p:extLst>
      <p:ext uri="{BB962C8B-B14F-4D97-AF65-F5344CB8AC3E}">
        <p14:creationId xmlns:p14="http://schemas.microsoft.com/office/powerpoint/2010/main" val="2831174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63657-EF08-9479-55B3-67BD3C92B3DC}"/>
            </a:ext>
          </a:extLst>
        </p:cNvPr>
        <p:cNvGrpSpPr/>
        <p:nvPr/>
      </p:nvGrpSpPr>
      <p:grpSpPr>
        <a:xfrm>
          <a:off x="0" y="0"/>
          <a:ext cx="0" cy="0"/>
          <a:chOff x="0" y="0"/>
          <a:chExt cx="0" cy="0"/>
        </a:xfrm>
      </p:grpSpPr>
      <p:sp>
        <p:nvSpPr>
          <p:cNvPr id="10" name="Title 7">
            <a:extLst>
              <a:ext uri="{FF2B5EF4-FFF2-40B4-BE49-F238E27FC236}">
                <a16:creationId xmlns:a16="http://schemas.microsoft.com/office/drawing/2014/main" id="{74E80441-087F-1C86-FACF-59AED3AD4F9C}"/>
              </a:ext>
            </a:extLst>
          </p:cNvPr>
          <p:cNvSpPr>
            <a:spLocks noGrp="1"/>
          </p:cNvSpPr>
          <p:nvPr>
            <p:ph type="title"/>
          </p:nvPr>
        </p:nvSpPr>
        <p:spPr>
          <a:xfrm>
            <a:off x="457200" y="114887"/>
            <a:ext cx="8229600" cy="914400"/>
          </a:xfrm>
        </p:spPr>
        <p:txBody>
          <a:bodyPr/>
          <a:lstStyle/>
          <a:p>
            <a:r>
              <a:rPr lang="en-US" dirty="0"/>
              <a:t>What is the Variability of </a:t>
            </a:r>
            <a:r>
              <a:rPr lang="en-US" i="1" dirty="0"/>
              <a:t>x</a:t>
            </a:r>
            <a:r>
              <a:rPr lang="en-US" dirty="0"/>
              <a:t> bar? —Slide 8</a:t>
            </a:r>
            <a:endParaRPr lang="en-IN" dirty="0"/>
          </a:p>
        </p:txBody>
      </p:sp>
      <p:sp>
        <p:nvSpPr>
          <p:cNvPr id="3" name="Text Placeholder 2">
            <a:extLst>
              <a:ext uri="{FF2B5EF4-FFF2-40B4-BE49-F238E27FC236}">
                <a16:creationId xmlns:a16="http://schemas.microsoft.com/office/drawing/2014/main" id="{3CEB96C9-2511-DFE0-0442-053F4591C2CA}"/>
              </a:ext>
            </a:extLst>
          </p:cNvPr>
          <p:cNvSpPr>
            <a:spLocks noGrp="1"/>
          </p:cNvSpPr>
          <p:nvPr>
            <p:ph type="body" sz="quarter" idx="10"/>
          </p:nvPr>
        </p:nvSpPr>
        <p:spPr/>
        <p:txBody>
          <a:bodyPr>
            <a:noAutofit/>
          </a:bodyPr>
          <a:lstStyle/>
          <a:p>
            <a:r>
              <a:rPr lang="en-US" sz="2700" dirty="0"/>
              <a:t>Suppose a population had a mean of 43,660 and a standard deviation of 2500. The distributions in Figure 3 are the distributions of the sample mean for samples of size 25, 100, and 200, respectively, from this population. Based on the graphs in Figure 3, it seems that the estimator shown for </a:t>
            </a:r>
            <a:r>
              <a:rPr lang="en-US" sz="2700" i="1" dirty="0"/>
              <a:t>n</a:t>
            </a:r>
            <a:r>
              <a:rPr lang="en-US" sz="2700" dirty="0"/>
              <a:t> = 200 would be preferred. Because it has less variability, the estimates of </a:t>
            </a:r>
            <a:r>
              <a:rPr lang="el-GR" sz="2700" dirty="0">
                <a:solidFill>
                  <a:srgbClr val="366092"/>
                </a:solidFill>
                <a:latin typeface="Calibri" panose="020F0502020204030204" pitchFamily="34" charset="0"/>
                <a:ea typeface="Calibri" panose="020F0502020204030204" pitchFamily="34" charset="0"/>
                <a:cs typeface="Calibri" panose="020F0502020204030204" pitchFamily="34" charset="0"/>
              </a:rPr>
              <a:t>μ</a:t>
            </a:r>
            <a:endParaRPr lang="en-US" sz="2700" dirty="0"/>
          </a:p>
          <a:p>
            <a:endParaRPr sz="2700" dirty="0"/>
          </a:p>
        </p:txBody>
      </p:sp>
      <p:pic>
        <p:nvPicPr>
          <p:cNvPr id="5" name="Picture 4" descr="open parentheses x bars close parentheses">
            <a:extLst>
              <a:ext uri="{FF2B5EF4-FFF2-40B4-BE49-F238E27FC236}">
                <a16:creationId xmlns:a16="http://schemas.microsoft.com/office/drawing/2014/main" id="{1C68778B-2562-7D33-A25E-E4B5849225C7}"/>
              </a:ext>
            </a:extLst>
          </p:cNvPr>
          <p:cNvPicPr>
            <a:picLocks noChangeAspect="1"/>
          </p:cNvPicPr>
          <p:nvPr/>
        </p:nvPicPr>
        <p:blipFill>
          <a:blip r:embed="rId2"/>
          <a:stretch>
            <a:fillRect/>
          </a:stretch>
        </p:blipFill>
        <p:spPr>
          <a:xfrm>
            <a:off x="6019800" y="3600450"/>
            <a:ext cx="723900" cy="466725"/>
          </a:xfrm>
          <a:prstGeom prst="rect">
            <a:avLst/>
          </a:prstGeom>
        </p:spPr>
      </p:pic>
      <p:sp>
        <p:nvSpPr>
          <p:cNvPr id="9" name="TextBox 8">
            <a:extLst>
              <a:ext uri="{FF2B5EF4-FFF2-40B4-BE49-F238E27FC236}">
                <a16:creationId xmlns:a16="http://schemas.microsoft.com/office/drawing/2014/main" id="{9C0C59CF-1238-36EB-A879-02A58CB49691}"/>
              </a:ext>
            </a:extLst>
          </p:cNvPr>
          <p:cNvSpPr txBox="1"/>
          <p:nvPr/>
        </p:nvSpPr>
        <p:spPr>
          <a:xfrm>
            <a:off x="447674" y="4038600"/>
            <a:ext cx="8229599" cy="923330"/>
          </a:xfrm>
          <a:prstGeom prst="rect">
            <a:avLst/>
          </a:prstGeom>
          <a:noFill/>
        </p:spPr>
        <p:txBody>
          <a:bodyPr wrap="square">
            <a:spAutoFit/>
          </a:bodyPr>
          <a:lstStyle/>
          <a:p>
            <a:r>
              <a:rPr kumimoji="0" lang="en-US" sz="2700" b="0" i="0" u="none" strike="noStrike" kern="1200" cap="none" spc="0" normalizeH="0" baseline="0" noProof="0" dirty="0">
                <a:ln>
                  <a:noFill/>
                </a:ln>
                <a:solidFill>
                  <a:srgbClr val="366092"/>
                </a:solidFill>
                <a:effectLst/>
                <a:uLnTx/>
                <a:uFillTx/>
                <a:latin typeface="Calibri"/>
                <a:ea typeface="+mn-ea"/>
                <a:cs typeface="+mn-cs"/>
              </a:rPr>
              <a:t>from samples of </a:t>
            </a:r>
            <a:r>
              <a:rPr kumimoji="0" lang="en-US" sz="2700" b="0" i="1" u="none" strike="noStrike" kern="1200" cap="none" spc="0" normalizeH="0" baseline="0" noProof="0" dirty="0">
                <a:ln>
                  <a:noFill/>
                </a:ln>
                <a:solidFill>
                  <a:srgbClr val="366092"/>
                </a:solidFill>
                <a:effectLst/>
                <a:uLnTx/>
                <a:uFillTx/>
                <a:latin typeface="Calibri"/>
                <a:ea typeface="+mn-ea"/>
                <a:cs typeface="+mn-cs"/>
              </a:rPr>
              <a:t>n </a:t>
            </a:r>
            <a:r>
              <a:rPr kumimoji="0" lang="en-US" sz="2700" b="0" i="0" u="none" strike="noStrike" kern="1200" cap="none" spc="0" normalizeH="0" baseline="0" noProof="0" dirty="0">
                <a:ln>
                  <a:noFill/>
                </a:ln>
                <a:solidFill>
                  <a:srgbClr val="366092"/>
                </a:solidFill>
                <a:effectLst/>
                <a:uLnTx/>
                <a:uFillTx/>
                <a:latin typeface="Calibri"/>
                <a:ea typeface="+mn-ea"/>
                <a:cs typeface="+mn-cs"/>
              </a:rPr>
              <a:t>= 200 should be closer (on average) to </a:t>
            </a:r>
            <a:r>
              <a:rPr kumimoji="0" lang="el-GR" sz="27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μ</a:t>
            </a:r>
            <a:r>
              <a:rPr kumimoji="0" lang="en-US" sz="27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extLst>
      <p:ext uri="{BB962C8B-B14F-4D97-AF65-F5344CB8AC3E}">
        <p14:creationId xmlns:p14="http://schemas.microsoft.com/office/powerpoint/2010/main" val="6722983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D47E6709-AB4C-6024-34A6-82D70D7B4FBE}"/>
              </a:ext>
            </a:extLst>
          </p:cNvPr>
          <p:cNvSpPr>
            <a:spLocks noGrp="1"/>
          </p:cNvSpPr>
          <p:nvPr>
            <p:ph type="title"/>
          </p:nvPr>
        </p:nvSpPr>
        <p:spPr>
          <a:xfrm>
            <a:off x="457200" y="114887"/>
            <a:ext cx="8229600" cy="914400"/>
          </a:xfrm>
        </p:spPr>
        <p:txBody>
          <a:bodyPr/>
          <a:lstStyle/>
          <a:p>
            <a:r>
              <a:rPr lang="en-US" dirty="0"/>
              <a:t>What is the Variability of </a:t>
            </a:r>
            <a:r>
              <a:rPr lang="en-US" i="1" dirty="0"/>
              <a:t>x</a:t>
            </a:r>
            <a:r>
              <a:rPr lang="en-US" dirty="0"/>
              <a:t> bar? —Slide 9</a:t>
            </a:r>
            <a:endParaRPr lang="en-IN" dirty="0"/>
          </a:p>
        </p:txBody>
      </p:sp>
      <p:pic>
        <p:nvPicPr>
          <p:cNvPr id="5" name="Picture 4" descr="Figure with a header Sampling Distribution of the Sample mean, sigma equals 2500. &#10;Figure showing Three normal curves of Sampling Distributions with a mean of  mu equals 43660 and a standard deviation of sigma equals 2500. The first curve has sample size of n equals 200, the second curve has a sample size of n equals 100, and is shorter and wider than the first, and the third curve has a sample size of n equals 25 and is shorter and wider than both the second and first.">
            <a:extLst>
              <a:ext uri="{FF2B5EF4-FFF2-40B4-BE49-F238E27FC236}">
                <a16:creationId xmlns:a16="http://schemas.microsoft.com/office/drawing/2014/main" id="{424CB44D-5474-4708-BE39-1E3945AE7580}"/>
              </a:ext>
            </a:extLst>
          </p:cNvPr>
          <p:cNvPicPr>
            <a:picLocks noChangeAspect="1"/>
          </p:cNvPicPr>
          <p:nvPr/>
        </p:nvPicPr>
        <p:blipFill>
          <a:blip r:embed="rId2"/>
          <a:srcRect b="10093"/>
          <a:stretch>
            <a:fillRect/>
          </a:stretch>
        </p:blipFill>
        <p:spPr>
          <a:xfrm>
            <a:off x="762000" y="1233181"/>
            <a:ext cx="7363853" cy="3948419"/>
          </a:xfrm>
          <a:prstGeom prst="rect">
            <a:avLst/>
          </a:prstGeom>
        </p:spPr>
      </p:pic>
      <p:sp>
        <p:nvSpPr>
          <p:cNvPr id="4" name="TextBox 3">
            <a:extLst>
              <a:ext uri="{FF2B5EF4-FFF2-40B4-BE49-F238E27FC236}">
                <a16:creationId xmlns:a16="http://schemas.microsoft.com/office/drawing/2014/main" id="{64AB112D-2C56-5FFB-08C8-555CEC6B17A0}"/>
              </a:ext>
            </a:extLst>
          </p:cNvPr>
          <p:cNvSpPr txBox="1"/>
          <p:nvPr/>
        </p:nvSpPr>
        <p:spPr>
          <a:xfrm>
            <a:off x="3886200" y="5347981"/>
            <a:ext cx="1560825" cy="400110"/>
          </a:xfrm>
          <a:prstGeom prst="rect">
            <a:avLst/>
          </a:prstGeom>
          <a:noFill/>
        </p:spPr>
        <p:txBody>
          <a:bodyPr wrap="square">
            <a:spAutoFit/>
          </a:bodyPr>
          <a:lstStyle/>
          <a:p>
            <a:r>
              <a:rPr lang="en-US" sz="2000" dirty="0"/>
              <a:t>Figure 3</a:t>
            </a:r>
            <a:endParaRPr lang="en-IN" sz="2000" dirty="0"/>
          </a:p>
        </p:txBody>
      </p:sp>
    </p:spTree>
    <p:extLst>
      <p:ext uri="{BB962C8B-B14F-4D97-AF65-F5344CB8AC3E}">
        <p14:creationId xmlns:p14="http://schemas.microsoft.com/office/powerpoint/2010/main" val="15554972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Note</a:t>
            </a:r>
          </a:p>
        </p:txBody>
      </p:sp>
      <p:sp>
        <p:nvSpPr>
          <p:cNvPr id="3" name="Text Placeholder 2"/>
          <p:cNvSpPr>
            <a:spLocks noGrp="1"/>
          </p:cNvSpPr>
          <p:nvPr>
            <p:ph type="body" sz="quarter" idx="10"/>
          </p:nvPr>
        </p:nvSpPr>
        <p:spPr/>
        <p:txBody>
          <a:bodyPr>
            <a:normAutofit/>
          </a:bodyPr>
          <a:lstStyle/>
          <a:p>
            <a:r>
              <a:rPr sz="2800"/>
              <a:t>For most of the populations you will encounter, the assumption is made that the population is infinite.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Formula: </a:t>
            </a:r>
            <a:r>
              <a:rPr dirty="0"/>
              <a:t>Standard Deviation of the Sample Mean: Finite Population</a:t>
            </a:r>
          </a:p>
        </p:txBody>
      </p:sp>
      <p:sp>
        <p:nvSpPr>
          <p:cNvPr id="3" name="Text Placeholder 2"/>
          <p:cNvSpPr>
            <a:spLocks noGrp="1"/>
          </p:cNvSpPr>
          <p:nvPr>
            <p:ph type="body" sz="quarter" idx="10"/>
          </p:nvPr>
        </p:nvSpPr>
        <p:spPr>
          <a:xfrm>
            <a:off x="457200" y="1082078"/>
            <a:ext cx="8229600" cy="2575522"/>
          </a:xfrm>
        </p:spPr>
        <p:txBody>
          <a:bodyPr>
            <a:normAutofit/>
          </a:bodyPr>
          <a:lstStyle/>
          <a:p>
            <a:pPr>
              <a:defRPr sz="2800"/>
            </a:pPr>
            <a:r>
              <a:rPr lang="en-IN" sz="2800" dirty="0"/>
              <a:t>For a finite population the standard deviation of</a:t>
            </a:r>
          </a:p>
          <a:p>
            <a:pPr algn="ctr">
              <a:defRPr sz="2800"/>
            </a:pPr>
            <a:r>
              <a:rPr lang="en-IN" sz="2800" i="1" dirty="0"/>
              <a:t> </a:t>
            </a:r>
            <a:endParaRPr sz="2800" dirty="0"/>
          </a:p>
        </p:txBody>
      </p:sp>
      <p:pic>
        <p:nvPicPr>
          <p:cNvPr id="5" name="Picture 4" descr="x bar is ">
            <a:extLst>
              <a:ext uri="{FF2B5EF4-FFF2-40B4-BE49-F238E27FC236}">
                <a16:creationId xmlns:a16="http://schemas.microsoft.com/office/drawing/2014/main" id="{6ABB55E9-ABAA-667F-9F21-1F7CEFAC5433}"/>
              </a:ext>
            </a:extLst>
          </p:cNvPr>
          <p:cNvPicPr>
            <a:picLocks noChangeAspect="1"/>
          </p:cNvPicPr>
          <p:nvPr/>
        </p:nvPicPr>
        <p:blipFill>
          <a:blip r:embed="rId2"/>
          <a:stretch>
            <a:fillRect/>
          </a:stretch>
        </p:blipFill>
        <p:spPr>
          <a:xfrm>
            <a:off x="7543800" y="1219200"/>
            <a:ext cx="495300" cy="371475"/>
          </a:xfrm>
          <a:prstGeom prst="rect">
            <a:avLst/>
          </a:prstGeom>
        </p:spPr>
      </p:pic>
      <p:pic>
        <p:nvPicPr>
          <p:cNvPr id="10" name="Picture 9" descr="sigma subscript x bar equals square root of open parenthesis capital N minus lowercase n divided by capital N minus 1 close parenthesis times sigma divided by square root of lowercase n.">
            <a:extLst>
              <a:ext uri="{FF2B5EF4-FFF2-40B4-BE49-F238E27FC236}">
                <a16:creationId xmlns:a16="http://schemas.microsoft.com/office/drawing/2014/main" id="{2972B262-A252-E32E-3E3B-F0101ADB6F53}"/>
              </a:ext>
            </a:extLst>
          </p:cNvPr>
          <p:cNvPicPr>
            <a:picLocks noChangeAspect="1"/>
          </p:cNvPicPr>
          <p:nvPr/>
        </p:nvPicPr>
        <p:blipFill>
          <a:blip r:embed="rId3"/>
          <a:stretch>
            <a:fillRect/>
          </a:stretch>
        </p:blipFill>
        <p:spPr>
          <a:xfrm>
            <a:off x="3200400" y="1718366"/>
            <a:ext cx="2281300" cy="977700"/>
          </a:xfrm>
          <a:prstGeom prst="rect">
            <a:avLst/>
          </a:prstGeom>
        </p:spPr>
      </p:pic>
      <p:sp>
        <p:nvSpPr>
          <p:cNvPr id="6" name="TextBox 5">
            <a:extLst>
              <a:ext uri="{FF2B5EF4-FFF2-40B4-BE49-F238E27FC236}">
                <a16:creationId xmlns:a16="http://schemas.microsoft.com/office/drawing/2014/main" id="{60C9A23A-76F9-D3BE-3B0E-1B25EFF2F4AD}"/>
              </a:ext>
            </a:extLst>
          </p:cNvPr>
          <p:cNvSpPr txBox="1"/>
          <p:nvPr/>
        </p:nvSpPr>
        <p:spPr>
          <a:xfrm>
            <a:off x="457200" y="2667000"/>
            <a:ext cx="8229600"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0" i="0" u="none" strike="noStrike" kern="1200" cap="none" spc="0" normalizeH="0" baseline="0" noProof="0" dirty="0">
                <a:ln>
                  <a:noFill/>
                </a:ln>
                <a:solidFill>
                  <a:srgbClr val="000000"/>
                </a:solidFill>
                <a:effectLst/>
                <a:uLnTx/>
                <a:uFillTx/>
                <a:latin typeface="Calibri"/>
                <a:ea typeface="+mn-ea"/>
                <a:cs typeface="+mn-cs"/>
              </a:rPr>
              <a:t>where </a:t>
            </a:r>
            <a:r>
              <a:rPr kumimoji="0" lang="en-IN" sz="2800" b="0" i="1" u="none" strike="noStrike" kern="1200" cap="none" spc="0" normalizeH="0" baseline="0" noProof="0" dirty="0">
                <a:ln>
                  <a:noFill/>
                </a:ln>
                <a:solidFill>
                  <a:srgbClr val="000000"/>
                </a:solidFill>
                <a:effectLst/>
                <a:uLnTx/>
                <a:uFillTx/>
                <a:latin typeface="Calibri"/>
                <a:ea typeface="+mn-ea"/>
                <a:cs typeface="+mn-cs"/>
              </a:rPr>
              <a:t>N = </a:t>
            </a:r>
            <a:r>
              <a:rPr kumimoji="0" lang="en-IN" sz="2800" b="0" i="0" u="none" strike="noStrike" kern="1200" cap="none" spc="0" normalizeH="0" baseline="0" noProof="0" dirty="0">
                <a:ln>
                  <a:noFill/>
                </a:ln>
                <a:solidFill>
                  <a:srgbClr val="000000"/>
                </a:solidFill>
                <a:effectLst/>
                <a:uLnTx/>
                <a:uFillTx/>
                <a:latin typeface="Calibri"/>
                <a:ea typeface="+mn-ea"/>
                <a:cs typeface="+mn-cs"/>
              </a:rPr>
              <a:t>the size of the population and </a:t>
            </a:r>
            <a:r>
              <a:rPr kumimoji="0" lang="en-IN" sz="2800" b="0" i="1" u="none" strike="noStrike" kern="1200" cap="none" spc="0" normalizeH="0" baseline="0" noProof="0" dirty="0">
                <a:ln>
                  <a:noFill/>
                </a:ln>
                <a:solidFill>
                  <a:srgbClr val="000000"/>
                </a:solidFill>
                <a:effectLst/>
                <a:uLnTx/>
                <a:uFillTx/>
                <a:latin typeface="Calibri"/>
                <a:ea typeface="+mn-ea"/>
                <a:cs typeface="+mn-cs"/>
              </a:rPr>
              <a:t>n</a:t>
            </a:r>
            <a:r>
              <a:rPr kumimoji="0" lang="en-IN" sz="2800" b="0" i="1" u="none" strike="noStrike" kern="1200" cap="none" spc="0" normalizeH="0" noProof="0" dirty="0">
                <a:ln>
                  <a:noFill/>
                </a:ln>
                <a:solidFill>
                  <a:srgbClr val="000000"/>
                </a:solidFill>
                <a:effectLst/>
                <a:uLnTx/>
                <a:uFillTx/>
                <a:latin typeface="Calibri"/>
                <a:ea typeface="+mn-ea"/>
                <a:cs typeface="+mn-cs"/>
              </a:rPr>
              <a:t> = </a:t>
            </a:r>
            <a:r>
              <a:rPr kumimoji="0" lang="en-IN" sz="2800" b="0" i="0" u="none" strike="noStrike" kern="1200" cap="none" spc="0" normalizeH="0" baseline="0" noProof="0" dirty="0">
                <a:ln>
                  <a:noFill/>
                </a:ln>
                <a:solidFill>
                  <a:srgbClr val="000000"/>
                </a:solidFill>
                <a:effectLst/>
                <a:uLnTx/>
                <a:uFillTx/>
                <a:latin typeface="Calibri"/>
                <a:ea typeface="+mn-ea"/>
                <a:cs typeface="+mn-cs"/>
              </a:rPr>
              <a:t>the size of the sample.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Properties: </a:t>
            </a:r>
            <a:r>
              <a:rPr dirty="0"/>
              <a:t>Characteristics of the Sample Mean</a:t>
            </a:r>
          </a:p>
        </p:txBody>
      </p:sp>
      <p:sp>
        <p:nvSpPr>
          <p:cNvPr id="3" name="Text Placeholder 2"/>
          <p:cNvSpPr>
            <a:spLocks noGrp="1"/>
          </p:cNvSpPr>
          <p:nvPr>
            <p:ph type="body" sz="quarter" idx="10"/>
          </p:nvPr>
        </p:nvSpPr>
        <p:spPr/>
        <p:txBody>
          <a:bodyPr>
            <a:noAutofit/>
          </a:bodyPr>
          <a:lstStyle/>
          <a:p>
            <a:r>
              <a:rPr lang="en-IN" sz="2500" dirty="0"/>
              <a:t>If an estimate of the population mean is required, the sample mean possesses two desirable characteristics.</a:t>
            </a:r>
          </a:p>
          <a:p>
            <a:pPr marL="361950" indent="-361950">
              <a:defRPr sz="2800"/>
            </a:pPr>
            <a:r>
              <a:rPr lang="en-IN" sz="2500" dirty="0"/>
              <a:t>1.	​The mean of the sample means is the population mean. Another way of expressing this concept is to say that the expected value of</a:t>
            </a:r>
            <a:br>
              <a:rPr lang="en-IN" sz="2500" dirty="0"/>
            </a:br>
            <a:r>
              <a:rPr lang="en-IN" sz="2500" dirty="0"/>
              <a:t>​</a:t>
            </a:r>
          </a:p>
        </p:txBody>
      </p:sp>
      <p:graphicFrame>
        <p:nvGraphicFramePr>
          <p:cNvPr id="12" name="Object 11" descr="x bar">
            <a:extLst>
              <a:ext uri="{FF2B5EF4-FFF2-40B4-BE49-F238E27FC236}">
                <a16:creationId xmlns:a16="http://schemas.microsoft.com/office/drawing/2014/main" id="{ECA29A70-8FDE-3671-2C1C-323A1165EF12}"/>
              </a:ext>
            </a:extLst>
          </p:cNvPr>
          <p:cNvGraphicFramePr>
            <a:graphicFrameLocks noChangeAspect="1"/>
          </p:cNvGraphicFramePr>
          <p:nvPr>
            <p:extLst>
              <p:ext uri="{D42A27DB-BD31-4B8C-83A1-F6EECF244321}">
                <p14:modId xmlns:p14="http://schemas.microsoft.com/office/powerpoint/2010/main" val="3278024290"/>
              </p:ext>
            </p:extLst>
          </p:nvPr>
        </p:nvGraphicFramePr>
        <p:xfrm>
          <a:off x="3276600" y="2784580"/>
          <a:ext cx="230187" cy="269875"/>
        </p:xfrm>
        <a:graphic>
          <a:graphicData uri="http://schemas.openxmlformats.org/presentationml/2006/ole">
            <mc:AlternateContent xmlns:mc="http://schemas.openxmlformats.org/markup-compatibility/2006">
              <mc:Choice xmlns:v="urn:schemas-microsoft-com:vml" Requires="v">
                <p:oleObj name="Equation" r:id="rId2" imgW="230137" imgH="270610" progId="Equation.DSMT4">
                  <p:embed/>
                </p:oleObj>
              </mc:Choice>
              <mc:Fallback>
                <p:oleObj name="Equation" r:id="rId2" imgW="230137" imgH="270610" progId="Equation.DSMT4">
                  <p:embed/>
                  <p:pic>
                    <p:nvPicPr>
                      <p:cNvPr id="0" name=""/>
                      <p:cNvPicPr/>
                      <p:nvPr/>
                    </p:nvPicPr>
                    <p:blipFill>
                      <a:blip r:embed="rId3"/>
                      <a:stretch>
                        <a:fillRect/>
                      </a:stretch>
                    </p:blipFill>
                    <p:spPr>
                      <a:xfrm>
                        <a:off x="3276600" y="2784580"/>
                        <a:ext cx="230187" cy="269875"/>
                      </a:xfrm>
                      <a:prstGeom prst="rect">
                        <a:avLst/>
                      </a:prstGeom>
                    </p:spPr>
                  </p:pic>
                </p:oleObj>
              </mc:Fallback>
            </mc:AlternateContent>
          </a:graphicData>
        </a:graphic>
      </p:graphicFrame>
      <p:sp>
        <p:nvSpPr>
          <p:cNvPr id="11" name="TextBox 10">
            <a:extLst>
              <a:ext uri="{FF2B5EF4-FFF2-40B4-BE49-F238E27FC236}">
                <a16:creationId xmlns:a16="http://schemas.microsoft.com/office/drawing/2014/main" id="{9FE3155A-D36B-A515-3548-347BBE15799A}"/>
              </a:ext>
            </a:extLst>
          </p:cNvPr>
          <p:cNvSpPr txBox="1"/>
          <p:nvPr/>
        </p:nvSpPr>
        <p:spPr>
          <a:xfrm>
            <a:off x="3506787" y="2678460"/>
            <a:ext cx="4495800" cy="477054"/>
          </a:xfrm>
          <a:prstGeom prst="rect">
            <a:avLst/>
          </a:prstGeom>
          <a:noFill/>
        </p:spPr>
        <p:txBody>
          <a:bodyPr wrap="square">
            <a:spAutoFit/>
          </a:bodyPr>
          <a:lstStyle/>
          <a:p>
            <a:r>
              <a:rPr kumimoji="0" lang="en-IN" sz="2500" b="0" i="0" u="none" strike="noStrike" kern="1200" cap="none" spc="0" normalizeH="0" baseline="0" noProof="0" dirty="0">
                <a:ln>
                  <a:noFill/>
                </a:ln>
                <a:solidFill>
                  <a:srgbClr val="000000"/>
                </a:solidFill>
                <a:effectLst/>
                <a:uLnTx/>
                <a:uFillTx/>
                <a:latin typeface="Calibri"/>
                <a:ea typeface="+mn-ea"/>
                <a:cs typeface="+mn-cs"/>
              </a:rPr>
              <a:t>is equal to the population mean. </a:t>
            </a:r>
            <a:endParaRPr lang="en-IN" dirty="0"/>
          </a:p>
        </p:txBody>
      </p:sp>
      <p:sp>
        <p:nvSpPr>
          <p:cNvPr id="14" name="TextBox 13">
            <a:extLst>
              <a:ext uri="{FF2B5EF4-FFF2-40B4-BE49-F238E27FC236}">
                <a16:creationId xmlns:a16="http://schemas.microsoft.com/office/drawing/2014/main" id="{60926531-5CEE-A379-A4C0-8EA62C34858A}"/>
              </a:ext>
            </a:extLst>
          </p:cNvPr>
          <p:cNvSpPr txBox="1"/>
          <p:nvPr/>
        </p:nvSpPr>
        <p:spPr>
          <a:xfrm>
            <a:off x="829468" y="3104346"/>
            <a:ext cx="5124450" cy="477054"/>
          </a:xfrm>
          <a:prstGeom prst="rect">
            <a:avLst/>
          </a:prstGeom>
          <a:noFill/>
        </p:spPr>
        <p:txBody>
          <a:bodyPr wrap="square">
            <a:spAutoFit/>
          </a:bodyPr>
          <a:lstStyle/>
          <a:p>
            <a:pPr marL="361950" marR="0" lvl="0" indent="-36195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500" b="0" i="0" u="none" strike="noStrike" kern="1200" cap="none" spc="0" normalizeH="0" baseline="0" noProof="0" dirty="0">
                <a:ln>
                  <a:noFill/>
                </a:ln>
                <a:solidFill>
                  <a:srgbClr val="000000"/>
                </a:solidFill>
                <a:effectLst/>
                <a:uLnTx/>
                <a:uFillTx/>
                <a:latin typeface="Calibri"/>
                <a:ea typeface="+mn-ea"/>
                <a:cs typeface="+mn-cs"/>
              </a:rPr>
              <a:t>Symbolically, this can be expressed as</a:t>
            </a:r>
          </a:p>
        </p:txBody>
      </p:sp>
      <p:pic>
        <p:nvPicPr>
          <p:cNvPr id="13" name="Picture 12" descr="E of x bar equals mu which is unbiasedness">
            <a:extLst>
              <a:ext uri="{FF2B5EF4-FFF2-40B4-BE49-F238E27FC236}">
                <a16:creationId xmlns:a16="http://schemas.microsoft.com/office/drawing/2014/main" id="{6AE65F6C-C920-CA26-8596-6051474EFC44}"/>
              </a:ext>
            </a:extLst>
          </p:cNvPr>
          <p:cNvPicPr>
            <a:picLocks noChangeAspect="1"/>
          </p:cNvPicPr>
          <p:nvPr/>
        </p:nvPicPr>
        <p:blipFill>
          <a:blip r:embed="rId4"/>
          <a:stretch>
            <a:fillRect/>
          </a:stretch>
        </p:blipFill>
        <p:spPr>
          <a:xfrm>
            <a:off x="2978088" y="3538719"/>
            <a:ext cx="3187824" cy="531304"/>
          </a:xfrm>
          <a:prstGeom prst="rect">
            <a:avLst/>
          </a:prstGeom>
        </p:spPr>
      </p:pic>
      <p:sp>
        <p:nvSpPr>
          <p:cNvPr id="7" name="TextBox 6">
            <a:extLst>
              <a:ext uri="{FF2B5EF4-FFF2-40B4-BE49-F238E27FC236}">
                <a16:creationId xmlns:a16="http://schemas.microsoft.com/office/drawing/2014/main" id="{4D828B21-77E5-DA95-CA2F-4A9C66388D5E}"/>
              </a:ext>
            </a:extLst>
          </p:cNvPr>
          <p:cNvSpPr txBox="1"/>
          <p:nvPr/>
        </p:nvSpPr>
        <p:spPr>
          <a:xfrm>
            <a:off x="457200" y="4038600"/>
            <a:ext cx="8229600" cy="1246495"/>
          </a:xfrm>
          <a:prstGeom prst="rect">
            <a:avLst/>
          </a:prstGeom>
          <a:noFill/>
        </p:spPr>
        <p:txBody>
          <a:bodyPr wrap="square">
            <a:spAutoFit/>
          </a:bodyPr>
          <a:lstStyle/>
          <a:p>
            <a:pPr marL="361950" marR="0" lvl="0" indent="-361950" algn="l" defTabSz="914400" rtl="0" eaLnBrk="1" fontAlgn="auto" latinLnBrk="0" hangingPunct="1">
              <a:lnSpc>
                <a:spcPct val="100000"/>
              </a:lnSpc>
              <a:spcBef>
                <a:spcPct val="20000"/>
              </a:spcBef>
              <a:spcAft>
                <a:spcPts val="0"/>
              </a:spcAft>
              <a:buClrTx/>
              <a:buSzTx/>
              <a:tabLst/>
              <a:defRPr sz="2800"/>
            </a:pPr>
            <a:r>
              <a:rPr kumimoji="0" lang="en-IN" sz="2500" b="0" i="0" u="none" strike="noStrike" kern="1200" cap="none" spc="0" normalizeH="0" baseline="0" noProof="0" dirty="0">
                <a:ln>
                  <a:noFill/>
                </a:ln>
                <a:solidFill>
                  <a:srgbClr val="000000"/>
                </a:solidFill>
                <a:effectLst/>
                <a:uLnTx/>
                <a:uFillTx/>
                <a:latin typeface="Calibri"/>
                <a:ea typeface="+mn-ea"/>
                <a:cs typeface="+mn-cs"/>
              </a:rPr>
              <a:t>2.	If the sample size is increased, the standard error of the sample mean decreases. This implies that the quality of the estimator tends to improve as the sample size increases.</a:t>
            </a:r>
          </a:p>
        </p:txBody>
      </p:sp>
      <p:pic>
        <p:nvPicPr>
          <p:cNvPr id="5" name="Picture 4" descr="Sigma subscript x bar equals sigma divided by square root of lowercase n.">
            <a:extLst>
              <a:ext uri="{FF2B5EF4-FFF2-40B4-BE49-F238E27FC236}">
                <a16:creationId xmlns:a16="http://schemas.microsoft.com/office/drawing/2014/main" id="{AD660A53-457D-5FAB-FBA2-B20C5E57018D}"/>
              </a:ext>
            </a:extLst>
          </p:cNvPr>
          <p:cNvPicPr>
            <a:picLocks noChangeAspect="1"/>
          </p:cNvPicPr>
          <p:nvPr/>
        </p:nvPicPr>
        <p:blipFill>
          <a:blip r:embed="rId5"/>
          <a:stretch>
            <a:fillRect/>
          </a:stretch>
        </p:blipFill>
        <p:spPr>
          <a:xfrm>
            <a:off x="4037368" y="5179908"/>
            <a:ext cx="1069262" cy="78138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Distribution of the Sample Mean and the Central Limit Theorem—Slide 2</a:t>
            </a:r>
            <a:endParaRPr dirty="0"/>
          </a:p>
        </p:txBody>
      </p:sp>
      <p:sp>
        <p:nvSpPr>
          <p:cNvPr id="5" name="TextBox 4">
            <a:extLst>
              <a:ext uri="{FF2B5EF4-FFF2-40B4-BE49-F238E27FC236}">
                <a16:creationId xmlns:a16="http://schemas.microsoft.com/office/drawing/2014/main" id="{AF99B0F4-09CB-6481-FBA8-C58318D1DDC5}"/>
              </a:ext>
            </a:extLst>
          </p:cNvPr>
          <p:cNvSpPr txBox="1"/>
          <p:nvPr/>
        </p:nvSpPr>
        <p:spPr>
          <a:xfrm>
            <a:off x="2286000" y="1206128"/>
            <a:ext cx="4572000" cy="400110"/>
          </a:xfrm>
          <a:prstGeom prst="rect">
            <a:avLst/>
          </a:prstGeom>
          <a:noFill/>
        </p:spPr>
        <p:txBody>
          <a:bodyPr wrap="square">
            <a:spAutoFit/>
          </a:bodyPr>
          <a:lstStyle/>
          <a:p>
            <a:pPr algn="ctr"/>
            <a:r>
              <a:rPr lang="en-US" sz="2000" dirty="0"/>
              <a:t>Table 1 – Miles per Gallon</a:t>
            </a:r>
            <a:endParaRPr lang="en-IN" sz="2000" dirty="0"/>
          </a:p>
        </p:txBody>
      </p:sp>
      <p:graphicFrame>
        <p:nvGraphicFramePr>
          <p:cNvPr id="4" name="Table 4" descr="A two-column table labeled with car names and their corresponding fuel efficiency in miles per gallon (MPG).&#10;Row 1: Car A — 25 MPG&#10;Row 2: Car B — 27 MPG&#10;Row 3: Car C — 40 MPG&#10;Row 4: Car D — 29 MPG&#10;Row 5: Car E — 28 MPG&#10;Row 6: Car F — 30 MPG&#10;Below the table, three summary statistics are listed:&#10;Mean = 29.8&#10;Variance = 23.14&#10;Standard Deviation = 4.81">
            <a:extLst>
              <a:ext uri="{FF2B5EF4-FFF2-40B4-BE49-F238E27FC236}">
                <a16:creationId xmlns:a16="http://schemas.microsoft.com/office/drawing/2014/main" id="{8FC5F656-FC3D-4F29-8B0E-5649AE4ACA87}"/>
              </a:ext>
            </a:extLst>
          </p:cNvPr>
          <p:cNvGraphicFramePr>
            <a:graphicFrameLocks noGrp="1"/>
          </p:cNvGraphicFramePr>
          <p:nvPr>
            <p:extLst>
              <p:ext uri="{D42A27DB-BD31-4B8C-83A1-F6EECF244321}">
                <p14:modId xmlns:p14="http://schemas.microsoft.com/office/powerpoint/2010/main" val="216930328"/>
              </p:ext>
            </p:extLst>
          </p:nvPr>
        </p:nvGraphicFramePr>
        <p:xfrm>
          <a:off x="1524000" y="1676400"/>
          <a:ext cx="6096000" cy="3708400"/>
        </p:xfrm>
        <a:graphic>
          <a:graphicData uri="http://schemas.openxmlformats.org/drawingml/2006/table">
            <a:tbl>
              <a:tblPr firstRow="1" bandRow="1">
                <a:tableStyleId>{5940675A-B579-460E-94D1-54222C63F5DA}</a:tableStyleId>
              </a:tblPr>
              <a:tblGrid>
                <a:gridCol w="3048000">
                  <a:extLst>
                    <a:ext uri="{9D8B030D-6E8A-4147-A177-3AD203B41FA5}">
                      <a16:colId xmlns:a16="http://schemas.microsoft.com/office/drawing/2014/main" val="4048322845"/>
                    </a:ext>
                  </a:extLst>
                </a:gridCol>
                <a:gridCol w="3048000">
                  <a:extLst>
                    <a:ext uri="{9D8B030D-6E8A-4147-A177-3AD203B41FA5}">
                      <a16:colId xmlns:a16="http://schemas.microsoft.com/office/drawing/2014/main" val="4063636012"/>
                    </a:ext>
                  </a:extLst>
                </a:gridCol>
              </a:tblGrid>
              <a:tr h="370840">
                <a:tc>
                  <a:txBody>
                    <a:bodyPr/>
                    <a:lstStyle/>
                    <a:p>
                      <a:pPr algn="ctr"/>
                      <a:r>
                        <a:rPr lang="en-US" b="1" dirty="0"/>
                        <a:t>Car</a:t>
                      </a:r>
                      <a:endParaRPr lang="en-IN" b="1" dirty="0"/>
                    </a:p>
                  </a:txBody>
                  <a:tcPr/>
                </a:tc>
                <a:tc>
                  <a:txBody>
                    <a:bodyPr/>
                    <a:lstStyle/>
                    <a:p>
                      <a:pPr algn="ctr"/>
                      <a:r>
                        <a:rPr lang="en-US" b="1" dirty="0"/>
                        <a:t>MPG</a:t>
                      </a:r>
                      <a:endParaRPr lang="en-IN" b="1" dirty="0"/>
                    </a:p>
                  </a:txBody>
                  <a:tcPr/>
                </a:tc>
                <a:extLst>
                  <a:ext uri="{0D108BD9-81ED-4DB2-BD59-A6C34878D82A}">
                    <a16:rowId xmlns:a16="http://schemas.microsoft.com/office/drawing/2014/main" val="11547746"/>
                  </a:ext>
                </a:extLst>
              </a:tr>
              <a:tr h="370840">
                <a:tc>
                  <a:txBody>
                    <a:bodyPr/>
                    <a:lstStyle/>
                    <a:p>
                      <a:pPr algn="ctr"/>
                      <a:r>
                        <a:rPr lang="en-US" dirty="0"/>
                        <a:t>A</a:t>
                      </a:r>
                      <a:endParaRPr lang="en-IN" dirty="0"/>
                    </a:p>
                  </a:txBody>
                  <a:tcPr/>
                </a:tc>
                <a:tc>
                  <a:txBody>
                    <a:bodyPr/>
                    <a:lstStyle/>
                    <a:p>
                      <a:pPr algn="ctr"/>
                      <a:r>
                        <a:rPr lang="en-US" dirty="0"/>
                        <a:t>25</a:t>
                      </a:r>
                      <a:endParaRPr lang="en-IN" dirty="0"/>
                    </a:p>
                  </a:txBody>
                  <a:tcPr/>
                </a:tc>
                <a:extLst>
                  <a:ext uri="{0D108BD9-81ED-4DB2-BD59-A6C34878D82A}">
                    <a16:rowId xmlns:a16="http://schemas.microsoft.com/office/drawing/2014/main" val="3446456973"/>
                  </a:ext>
                </a:extLst>
              </a:tr>
              <a:tr h="370840">
                <a:tc>
                  <a:txBody>
                    <a:bodyPr/>
                    <a:lstStyle/>
                    <a:p>
                      <a:pPr algn="ctr"/>
                      <a:r>
                        <a:rPr lang="en-US" dirty="0"/>
                        <a:t>B</a:t>
                      </a:r>
                      <a:endParaRPr lang="en-IN" dirty="0"/>
                    </a:p>
                  </a:txBody>
                  <a:tcPr/>
                </a:tc>
                <a:tc>
                  <a:txBody>
                    <a:bodyPr/>
                    <a:lstStyle/>
                    <a:p>
                      <a:pPr algn="ctr"/>
                      <a:r>
                        <a:rPr lang="en-US" dirty="0"/>
                        <a:t>27</a:t>
                      </a:r>
                      <a:endParaRPr lang="en-IN" dirty="0"/>
                    </a:p>
                  </a:txBody>
                  <a:tcPr/>
                </a:tc>
                <a:extLst>
                  <a:ext uri="{0D108BD9-81ED-4DB2-BD59-A6C34878D82A}">
                    <a16:rowId xmlns:a16="http://schemas.microsoft.com/office/drawing/2014/main" val="1851090039"/>
                  </a:ext>
                </a:extLst>
              </a:tr>
              <a:tr h="370840">
                <a:tc>
                  <a:txBody>
                    <a:bodyPr/>
                    <a:lstStyle/>
                    <a:p>
                      <a:pPr algn="ctr"/>
                      <a:r>
                        <a:rPr lang="en-US" dirty="0"/>
                        <a:t>C</a:t>
                      </a:r>
                      <a:endParaRPr lang="en-IN" dirty="0"/>
                    </a:p>
                  </a:txBody>
                  <a:tcPr/>
                </a:tc>
                <a:tc>
                  <a:txBody>
                    <a:bodyPr/>
                    <a:lstStyle/>
                    <a:p>
                      <a:pPr algn="ctr"/>
                      <a:r>
                        <a:rPr lang="en-US" dirty="0"/>
                        <a:t>40</a:t>
                      </a:r>
                      <a:endParaRPr lang="en-IN" dirty="0"/>
                    </a:p>
                  </a:txBody>
                  <a:tcPr/>
                </a:tc>
                <a:extLst>
                  <a:ext uri="{0D108BD9-81ED-4DB2-BD59-A6C34878D82A}">
                    <a16:rowId xmlns:a16="http://schemas.microsoft.com/office/drawing/2014/main" val="3608307676"/>
                  </a:ext>
                </a:extLst>
              </a:tr>
              <a:tr h="370840">
                <a:tc>
                  <a:txBody>
                    <a:bodyPr/>
                    <a:lstStyle/>
                    <a:p>
                      <a:pPr algn="ctr"/>
                      <a:r>
                        <a:rPr lang="en-US" dirty="0"/>
                        <a:t>D</a:t>
                      </a:r>
                      <a:endParaRPr lang="en-IN" dirty="0"/>
                    </a:p>
                  </a:txBody>
                  <a:tcPr/>
                </a:tc>
                <a:tc>
                  <a:txBody>
                    <a:bodyPr/>
                    <a:lstStyle/>
                    <a:p>
                      <a:pPr algn="ctr"/>
                      <a:r>
                        <a:rPr lang="en-US" dirty="0"/>
                        <a:t>29</a:t>
                      </a:r>
                      <a:endParaRPr lang="en-IN" dirty="0"/>
                    </a:p>
                  </a:txBody>
                  <a:tcPr/>
                </a:tc>
                <a:extLst>
                  <a:ext uri="{0D108BD9-81ED-4DB2-BD59-A6C34878D82A}">
                    <a16:rowId xmlns:a16="http://schemas.microsoft.com/office/drawing/2014/main" val="1692917691"/>
                  </a:ext>
                </a:extLst>
              </a:tr>
              <a:tr h="370840">
                <a:tc>
                  <a:txBody>
                    <a:bodyPr/>
                    <a:lstStyle/>
                    <a:p>
                      <a:pPr algn="ctr"/>
                      <a:r>
                        <a:rPr lang="en-US" dirty="0"/>
                        <a:t>E</a:t>
                      </a:r>
                      <a:endParaRPr lang="en-IN" dirty="0"/>
                    </a:p>
                  </a:txBody>
                  <a:tcPr/>
                </a:tc>
                <a:tc>
                  <a:txBody>
                    <a:bodyPr/>
                    <a:lstStyle/>
                    <a:p>
                      <a:pPr algn="ctr"/>
                      <a:r>
                        <a:rPr lang="en-US" dirty="0"/>
                        <a:t>28</a:t>
                      </a:r>
                      <a:endParaRPr lang="en-IN" dirty="0"/>
                    </a:p>
                  </a:txBody>
                  <a:tcPr/>
                </a:tc>
                <a:extLst>
                  <a:ext uri="{0D108BD9-81ED-4DB2-BD59-A6C34878D82A}">
                    <a16:rowId xmlns:a16="http://schemas.microsoft.com/office/drawing/2014/main" val="3308182762"/>
                  </a:ext>
                </a:extLst>
              </a:tr>
              <a:tr h="370840">
                <a:tc>
                  <a:txBody>
                    <a:bodyPr/>
                    <a:lstStyle/>
                    <a:p>
                      <a:pPr algn="ctr"/>
                      <a:r>
                        <a:rPr lang="en-US" dirty="0"/>
                        <a:t>F</a:t>
                      </a:r>
                      <a:endParaRPr lang="en-IN" dirty="0"/>
                    </a:p>
                  </a:txBody>
                  <a:tcPr/>
                </a:tc>
                <a:tc>
                  <a:txBody>
                    <a:bodyPr/>
                    <a:lstStyle/>
                    <a:p>
                      <a:pPr algn="ctr"/>
                      <a:r>
                        <a:rPr lang="en-US" dirty="0"/>
                        <a:t>30</a:t>
                      </a:r>
                      <a:endParaRPr lang="en-IN" dirty="0"/>
                    </a:p>
                  </a:txBody>
                  <a:tcPr/>
                </a:tc>
                <a:extLst>
                  <a:ext uri="{0D108BD9-81ED-4DB2-BD59-A6C34878D82A}">
                    <a16:rowId xmlns:a16="http://schemas.microsoft.com/office/drawing/2014/main" val="4018027936"/>
                  </a:ext>
                </a:extLst>
              </a:tr>
              <a:tr h="370840">
                <a:tc>
                  <a:txBody>
                    <a:bodyPr/>
                    <a:lstStyle/>
                    <a:p>
                      <a:pPr algn="l"/>
                      <a:r>
                        <a:rPr lang="en-US" b="1" dirty="0"/>
                        <a:t>Mean</a:t>
                      </a:r>
                      <a:endParaRPr lang="en-IN" b="1" dirty="0"/>
                    </a:p>
                  </a:txBody>
                  <a:tcPr/>
                </a:tc>
                <a:tc>
                  <a:txBody>
                    <a:bodyPr/>
                    <a:lstStyle/>
                    <a:p>
                      <a:pPr algn="ctr"/>
                      <a:r>
                        <a:rPr lang="en-US" b="1" dirty="0"/>
                        <a:t>29.8</a:t>
                      </a:r>
                      <a:endParaRPr lang="en-IN" b="1" dirty="0"/>
                    </a:p>
                  </a:txBody>
                  <a:tcPr/>
                </a:tc>
                <a:extLst>
                  <a:ext uri="{0D108BD9-81ED-4DB2-BD59-A6C34878D82A}">
                    <a16:rowId xmlns:a16="http://schemas.microsoft.com/office/drawing/2014/main" val="1676649859"/>
                  </a:ext>
                </a:extLst>
              </a:tr>
              <a:tr h="370840">
                <a:tc>
                  <a:txBody>
                    <a:bodyPr/>
                    <a:lstStyle/>
                    <a:p>
                      <a:pPr algn="l"/>
                      <a:r>
                        <a:rPr lang="en-US" b="1" dirty="0"/>
                        <a:t>Variance</a:t>
                      </a:r>
                      <a:endParaRPr lang="en-IN" b="1" dirty="0"/>
                    </a:p>
                  </a:txBody>
                  <a:tcPr/>
                </a:tc>
                <a:tc>
                  <a:txBody>
                    <a:bodyPr/>
                    <a:lstStyle/>
                    <a:p>
                      <a:pPr algn="ctr"/>
                      <a:r>
                        <a:rPr lang="en-US" b="1" dirty="0"/>
                        <a:t>23.14</a:t>
                      </a:r>
                      <a:endParaRPr lang="en-IN" b="1" dirty="0"/>
                    </a:p>
                  </a:txBody>
                  <a:tcPr/>
                </a:tc>
                <a:extLst>
                  <a:ext uri="{0D108BD9-81ED-4DB2-BD59-A6C34878D82A}">
                    <a16:rowId xmlns:a16="http://schemas.microsoft.com/office/drawing/2014/main" val="2378291686"/>
                  </a:ext>
                </a:extLst>
              </a:tr>
              <a:tr h="370840">
                <a:tc>
                  <a:txBody>
                    <a:bodyPr/>
                    <a:lstStyle/>
                    <a:p>
                      <a:pPr algn="l"/>
                      <a:r>
                        <a:rPr lang="en-US" b="1" dirty="0"/>
                        <a:t>Standard Deviation</a:t>
                      </a:r>
                      <a:endParaRPr lang="en-IN" b="1" dirty="0"/>
                    </a:p>
                  </a:txBody>
                  <a:tcPr/>
                </a:tc>
                <a:tc>
                  <a:txBody>
                    <a:bodyPr/>
                    <a:lstStyle/>
                    <a:p>
                      <a:pPr algn="ctr"/>
                      <a:r>
                        <a:rPr lang="en-US" b="1" dirty="0"/>
                        <a:t>4.81</a:t>
                      </a:r>
                      <a:endParaRPr lang="en-IN" b="1" dirty="0"/>
                    </a:p>
                  </a:txBody>
                  <a:tcPr/>
                </a:tc>
                <a:extLst>
                  <a:ext uri="{0D108BD9-81ED-4DB2-BD59-A6C34878D82A}">
                    <a16:rowId xmlns:a16="http://schemas.microsoft.com/office/drawing/2014/main" val="321691520"/>
                  </a:ext>
                </a:extLst>
              </a:tr>
            </a:tbl>
          </a:graphicData>
        </a:graphic>
      </p:graphicFrame>
    </p:spTree>
    <p:extLst>
      <p:ext uri="{BB962C8B-B14F-4D97-AF65-F5344CB8AC3E}">
        <p14:creationId xmlns:p14="http://schemas.microsoft.com/office/powerpoint/2010/main" val="42011347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Central Limit Theorem</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500" dirty="0"/>
                  <a:t>If a sufficiently large random sample (i.e., </a:t>
                </a:r>
                <a:r>
                  <a:rPr lang="en-US" sz="2500" i="1" dirty="0"/>
                  <a:t>n</a:t>
                </a:r>
                <a14:m>
                  <m:oMath xmlns:m="http://schemas.openxmlformats.org/officeDocument/2006/math">
                    <m:r>
                      <a:rPr lang="en-US" sz="2500" b="0" i="0" smtClean="0">
                        <a:latin typeface="Cambria Math" panose="02040503050406030204" pitchFamily="18" charset="0"/>
                      </a:rPr>
                      <m:t> </m:t>
                    </m:r>
                    <m:r>
                      <a:rPr lang="en-US" sz="2500">
                        <a:latin typeface="Cambria Math" panose="02040503050406030204" pitchFamily="18" charset="0"/>
                      </a:rPr>
                      <m:t>≥30</m:t>
                    </m:r>
                  </m:oMath>
                </a14:m>
                <a:r>
                  <a:rPr lang="en-US" sz="2500" dirty="0"/>
                  <a:t>) is drawn from a population with mean </a:t>
                </a:r>
                <a:r>
                  <a:rPr lang="el-GR" sz="2500" dirty="0">
                    <a:latin typeface="Calibri" panose="020F0502020204030204" pitchFamily="34" charset="0"/>
                    <a:ea typeface="Calibri" panose="020F0502020204030204" pitchFamily="34" charset="0"/>
                    <a:cs typeface="Calibri" panose="020F0502020204030204" pitchFamily="34" charset="0"/>
                  </a:rPr>
                  <a:t>μ</a:t>
                </a:r>
                <a:r>
                  <a:rPr lang="en-US" sz="2500" dirty="0"/>
                  <a:t> and standard deviation </a:t>
                </a:r>
                <a:r>
                  <a:rPr lang="el-GR" sz="2500" dirty="0">
                    <a:latin typeface="Calibri" panose="020F0502020204030204" pitchFamily="34" charset="0"/>
                    <a:ea typeface="Calibri" panose="020F0502020204030204" pitchFamily="34" charset="0"/>
                    <a:cs typeface="Calibri" panose="020F0502020204030204" pitchFamily="34" charset="0"/>
                  </a:rPr>
                  <a:t>σ</a:t>
                </a:r>
                <a:r>
                  <a:rPr lang="en-US" sz="2500" dirty="0"/>
                  <a:t>, the distribution of the sample mean will have the following characteristics.</a:t>
                </a:r>
              </a:p>
              <a:p>
                <a:pPr marL="447675" indent="-447675">
                  <a:defRPr sz="2800"/>
                </a:pPr>
                <a:r>
                  <a:rPr lang="en-US" sz="2500" dirty="0"/>
                  <a:t>1.	An approximately normal distribution regardless of the distribution of the underlying population.</a:t>
                </a:r>
              </a:p>
              <a:p>
                <a:pPr>
                  <a:defRPr sz="2800"/>
                </a:pPr>
                <a:br>
                  <a:rPr lang="en-US" sz="2500" dirty="0"/>
                </a:br>
                <a:endParaRPr lang="en-US" sz="2500" dirty="0"/>
              </a:p>
              <a:p>
                <a:pPr>
                  <a:defRPr sz="2800"/>
                </a:pPr>
                <a:endParaRPr sz="25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033" t="-740"/>
                </a:stretch>
              </a:blipFill>
            </p:spPr>
            <p:txBody>
              <a:bodyPr/>
              <a:lstStyle/>
              <a:p>
                <a:r>
                  <a:rPr lang="en-IN">
                    <a:noFill/>
                  </a:rPr>
                  <a:t> </a:t>
                </a:r>
              </a:p>
            </p:txBody>
          </p:sp>
        </mc:Fallback>
      </mc:AlternateContent>
      <p:pic>
        <p:nvPicPr>
          <p:cNvPr id="12" name="Picture 11" descr="2. mu subscript x bar equals E of x bar equals to mu.">
            <a:extLst>
              <a:ext uri="{FF2B5EF4-FFF2-40B4-BE49-F238E27FC236}">
                <a16:creationId xmlns:a16="http://schemas.microsoft.com/office/drawing/2014/main" id="{4AAA3B91-053B-46A5-CB00-9EB5503C2D7B}"/>
              </a:ext>
            </a:extLst>
          </p:cNvPr>
          <p:cNvPicPr>
            <a:picLocks noChangeAspect="1"/>
          </p:cNvPicPr>
          <p:nvPr/>
        </p:nvPicPr>
        <p:blipFill>
          <a:blip r:embed="rId3"/>
          <a:stretch>
            <a:fillRect/>
          </a:stretch>
        </p:blipFill>
        <p:spPr>
          <a:xfrm>
            <a:off x="535757" y="3448050"/>
            <a:ext cx="2057400" cy="514350"/>
          </a:xfrm>
          <a:prstGeom prst="rect">
            <a:avLst/>
          </a:prstGeom>
        </p:spPr>
      </p:pic>
      <p:sp>
        <p:nvSpPr>
          <p:cNvPr id="7" name="TextBox 6">
            <a:extLst>
              <a:ext uri="{FF2B5EF4-FFF2-40B4-BE49-F238E27FC236}">
                <a16:creationId xmlns:a16="http://schemas.microsoft.com/office/drawing/2014/main" id="{791655CE-C3FE-E152-4610-ED9641B50E30}"/>
              </a:ext>
            </a:extLst>
          </p:cNvPr>
          <p:cNvSpPr txBox="1"/>
          <p:nvPr/>
        </p:nvSpPr>
        <p:spPr>
          <a:xfrm>
            <a:off x="762000" y="3962400"/>
            <a:ext cx="8061325" cy="492443"/>
          </a:xfrm>
          <a:prstGeom prst="rect">
            <a:avLst/>
          </a:prstGeom>
          <a:noFill/>
        </p:spPr>
        <p:txBody>
          <a:bodyPr wrap="square">
            <a:spAutoFit/>
          </a:bodyPr>
          <a:lstStyle/>
          <a:p>
            <a:r>
              <a:rPr kumimoji="0" lang="en-US" sz="2500" b="0" i="0" u="none" strike="noStrike" kern="1200" cap="none" spc="0" normalizeH="0" baseline="0" noProof="0" dirty="0">
                <a:ln>
                  <a:noFill/>
                </a:ln>
                <a:solidFill>
                  <a:srgbClr val="000000"/>
                </a:solidFill>
                <a:effectLst/>
                <a:uLnTx/>
                <a:uFillTx/>
                <a:latin typeface="Calibri"/>
                <a:ea typeface="+mn-ea"/>
                <a:cs typeface="+mn-cs"/>
              </a:rPr>
              <a:t>The mean of the sample means equals the population mean.</a:t>
            </a:r>
            <a:endParaRPr lang="en-IN" sz="2500" dirty="0"/>
          </a:p>
        </p:txBody>
      </p:sp>
      <p:pic>
        <p:nvPicPr>
          <p:cNvPr id="6" name="Picture 5" descr="3. sigma subscript x bar equals sigma divided by square root of n.">
            <a:extLst>
              <a:ext uri="{FF2B5EF4-FFF2-40B4-BE49-F238E27FC236}">
                <a16:creationId xmlns:a16="http://schemas.microsoft.com/office/drawing/2014/main" id="{807A31DD-F573-AA22-0B91-CC6533D4AA01}"/>
              </a:ext>
            </a:extLst>
          </p:cNvPr>
          <p:cNvPicPr>
            <a:picLocks noChangeAspect="1"/>
          </p:cNvPicPr>
          <p:nvPr/>
        </p:nvPicPr>
        <p:blipFill>
          <a:blip r:embed="rId4"/>
          <a:stretch>
            <a:fillRect/>
          </a:stretch>
        </p:blipFill>
        <p:spPr>
          <a:xfrm>
            <a:off x="535757" y="4348276"/>
            <a:ext cx="1588317" cy="874725"/>
          </a:xfrm>
          <a:prstGeom prst="rect">
            <a:avLst/>
          </a:prstGeom>
        </p:spPr>
      </p:pic>
      <p:sp>
        <p:nvSpPr>
          <p:cNvPr id="11" name="TextBox 10">
            <a:extLst>
              <a:ext uri="{FF2B5EF4-FFF2-40B4-BE49-F238E27FC236}">
                <a16:creationId xmlns:a16="http://schemas.microsoft.com/office/drawing/2014/main" id="{42783F86-B4A0-DAD2-8DD6-9026572F05AE}"/>
              </a:ext>
            </a:extLst>
          </p:cNvPr>
          <p:cNvSpPr txBox="1"/>
          <p:nvPr/>
        </p:nvSpPr>
        <p:spPr>
          <a:xfrm>
            <a:off x="2124075" y="4473893"/>
            <a:ext cx="5953125" cy="477054"/>
          </a:xfrm>
          <a:prstGeom prst="rect">
            <a:avLst/>
          </a:prstGeom>
          <a:noFill/>
        </p:spPr>
        <p:txBody>
          <a:bodyPr wrap="square">
            <a:spAutoFit/>
          </a:bodyPr>
          <a:lstStyle/>
          <a:p>
            <a:r>
              <a:rPr kumimoji="0" lang="en-US" sz="2500" b="0" i="0" u="none" strike="noStrike" kern="1200" cap="none" spc="0" normalizeH="0" baseline="0" noProof="0" dirty="0">
                <a:ln>
                  <a:noFill/>
                </a:ln>
                <a:solidFill>
                  <a:srgbClr val="000000"/>
                </a:solidFill>
                <a:effectLst/>
                <a:uLnTx/>
                <a:uFillTx/>
                <a:latin typeface="Calibri"/>
                <a:ea typeface="+mn-ea"/>
                <a:cs typeface="+mn-cs"/>
              </a:rPr>
              <a:t>The standard deviation of the sample means </a:t>
            </a:r>
          </a:p>
        </p:txBody>
      </p:sp>
      <p:sp>
        <p:nvSpPr>
          <p:cNvPr id="16" name="TextBox 15">
            <a:extLst>
              <a:ext uri="{FF2B5EF4-FFF2-40B4-BE49-F238E27FC236}">
                <a16:creationId xmlns:a16="http://schemas.microsoft.com/office/drawing/2014/main" id="{893D81AB-E263-8909-98DF-549EC705E3A1}"/>
              </a:ext>
            </a:extLst>
          </p:cNvPr>
          <p:cNvSpPr txBox="1"/>
          <p:nvPr/>
        </p:nvSpPr>
        <p:spPr>
          <a:xfrm>
            <a:off x="838200" y="5081826"/>
            <a:ext cx="7848599" cy="861774"/>
          </a:xfrm>
          <a:prstGeom prst="rect">
            <a:avLst/>
          </a:prstGeom>
          <a:noFill/>
        </p:spPr>
        <p:txBody>
          <a:bodyPr wrap="square">
            <a:spAutoFit/>
          </a:bodyPr>
          <a:lstStyle/>
          <a:p>
            <a:r>
              <a:rPr kumimoji="0" lang="en-US" sz="2500" b="0" i="0" u="none" strike="noStrike" kern="1200" cap="none" spc="0" normalizeH="0" baseline="0" noProof="0" dirty="0">
                <a:ln>
                  <a:noFill/>
                </a:ln>
                <a:solidFill>
                  <a:srgbClr val="000000"/>
                </a:solidFill>
                <a:effectLst/>
                <a:uLnTx/>
                <a:uFillTx/>
                <a:latin typeface="Calibri"/>
                <a:ea typeface="+mn-ea"/>
                <a:cs typeface="+mn-cs"/>
              </a:rPr>
              <a:t>equals the standard deviation of the population divided by the square root of the sample size.</a:t>
            </a:r>
            <a:endParaRPr lang="en-IN" sz="25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Is There a Familiar Pattern to the </a:t>
            </a:r>
            <a:br>
              <a:rPr lang="en-US" dirty="0"/>
            </a:br>
            <a:r>
              <a:rPr lang="en-US" dirty="0"/>
              <a:t>Variability?—Slide 1</a:t>
            </a:r>
            <a:endParaRPr dirty="0"/>
          </a:p>
        </p:txBody>
      </p:sp>
      <p:sp>
        <p:nvSpPr>
          <p:cNvPr id="3" name="Text Placeholder 2"/>
          <p:cNvSpPr>
            <a:spLocks noGrp="1"/>
          </p:cNvSpPr>
          <p:nvPr>
            <p:ph type="body" sz="quarter" idx="10"/>
          </p:nvPr>
        </p:nvSpPr>
        <p:spPr/>
        <p:txBody>
          <a:bodyPr>
            <a:normAutofit fontScale="92500" lnSpcReduction="10000"/>
          </a:bodyPr>
          <a:lstStyle/>
          <a:p>
            <a:r>
              <a:rPr lang="en-US" dirty="0"/>
              <a:t>The Central Limit Theorem is a very important theorem that summarizes the distribution of the sample mean. The distribution of the sample mean becomes closer to a normal distribution as the sample size becomes larger, regardless of the distribution of the population from which the sample is drawn.</a:t>
            </a:r>
          </a:p>
          <a:p>
            <a:r>
              <a:rPr lang="en-US" dirty="0"/>
              <a:t>The most important feature of the Central Limit Theorem is that it can be applied to any population. Because the theorem does not have any distributional assumptions, it is widely applicable and is one of the cornerstones of statistical inference. Many of the statistical techniques discussed in subsequent chapters will have their theoretical basis in this theorem. </a:t>
            </a:r>
            <a:endParaRPr dirty="0"/>
          </a:p>
        </p:txBody>
      </p:sp>
    </p:spTree>
    <p:extLst>
      <p:ext uri="{BB962C8B-B14F-4D97-AF65-F5344CB8AC3E}">
        <p14:creationId xmlns:p14="http://schemas.microsoft.com/office/powerpoint/2010/main" val="13862200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Is There a Familiar Pattern to the </a:t>
            </a:r>
            <a:br>
              <a:rPr lang="en-US" dirty="0"/>
            </a:br>
            <a:r>
              <a:rPr lang="en-US" dirty="0"/>
              <a:t>Variability?—Slide 2</a:t>
            </a:r>
            <a:endParaRPr dirty="0"/>
          </a:p>
        </p:txBody>
      </p:sp>
      <p:sp>
        <p:nvSpPr>
          <p:cNvPr id="3" name="Text Placeholder 2"/>
          <p:cNvSpPr>
            <a:spLocks noGrp="1"/>
          </p:cNvSpPr>
          <p:nvPr>
            <p:ph type="body" sz="quarter" idx="10"/>
          </p:nvPr>
        </p:nvSpPr>
        <p:spPr/>
        <p:txBody>
          <a:bodyPr>
            <a:noAutofit/>
          </a:bodyPr>
          <a:lstStyle/>
          <a:p>
            <a:r>
              <a:rPr lang="en-US" sz="2450" dirty="0"/>
              <a:t>The only restrictive feature of the theorem is that the sample size must be sufficiently large for the theorem to be applicable. Even if the distribution of the population deviates substantially from the normal distribution, a sample size of at least 30 will be sufficiently large to produce a sampling distribution for</a:t>
            </a:r>
            <a:br>
              <a:rPr lang="en-US" sz="2450" dirty="0"/>
            </a:br>
            <a:endParaRPr lang="en-US" sz="2450" dirty="0"/>
          </a:p>
          <a:p>
            <a:r>
              <a:rPr lang="en-US" sz="2450" dirty="0"/>
              <a:t> </a:t>
            </a:r>
            <a:endParaRPr sz="2450" dirty="0"/>
          </a:p>
        </p:txBody>
      </p:sp>
      <p:pic>
        <p:nvPicPr>
          <p:cNvPr id="7" name="Picture 6" descr="x bar">
            <a:extLst>
              <a:ext uri="{FF2B5EF4-FFF2-40B4-BE49-F238E27FC236}">
                <a16:creationId xmlns:a16="http://schemas.microsoft.com/office/drawing/2014/main" id="{73FB9390-A1C2-0A46-ED99-0A06D7D572AC}"/>
              </a:ext>
            </a:extLst>
          </p:cNvPr>
          <p:cNvPicPr>
            <a:picLocks noChangeAspect="1"/>
          </p:cNvPicPr>
          <p:nvPr/>
        </p:nvPicPr>
        <p:blipFill>
          <a:blip r:embed="rId2"/>
          <a:stretch>
            <a:fillRect/>
          </a:stretch>
        </p:blipFill>
        <p:spPr>
          <a:xfrm>
            <a:off x="7543800" y="2660650"/>
            <a:ext cx="238125" cy="276225"/>
          </a:xfrm>
          <a:prstGeom prst="rect">
            <a:avLst/>
          </a:prstGeom>
        </p:spPr>
      </p:pic>
      <p:sp>
        <p:nvSpPr>
          <p:cNvPr id="6" name="TextBox 5">
            <a:extLst>
              <a:ext uri="{FF2B5EF4-FFF2-40B4-BE49-F238E27FC236}">
                <a16:creationId xmlns:a16="http://schemas.microsoft.com/office/drawing/2014/main" id="{EB776D15-266D-4D8D-81A8-EB3D32B4113B}"/>
              </a:ext>
            </a:extLst>
          </p:cNvPr>
          <p:cNvSpPr txBox="1"/>
          <p:nvPr/>
        </p:nvSpPr>
        <p:spPr>
          <a:xfrm>
            <a:off x="466725" y="2936875"/>
            <a:ext cx="4991100" cy="469359"/>
          </a:xfrm>
          <a:prstGeom prst="rect">
            <a:avLst/>
          </a:prstGeom>
          <a:noFill/>
        </p:spPr>
        <p:txBody>
          <a:bodyPr wrap="square">
            <a:spAutoFit/>
          </a:bodyPr>
          <a:lstStyle/>
          <a:p>
            <a:r>
              <a:rPr kumimoji="0" lang="en-US" sz="2450" b="0" i="0" u="none" strike="noStrike" kern="1200" cap="none" spc="0" normalizeH="0" baseline="0" noProof="0" dirty="0">
                <a:ln>
                  <a:noFill/>
                </a:ln>
                <a:solidFill>
                  <a:srgbClr val="366092"/>
                </a:solidFill>
                <a:effectLst/>
                <a:uLnTx/>
                <a:uFillTx/>
                <a:latin typeface="Calibri"/>
                <a:ea typeface="+mn-ea"/>
                <a:cs typeface="+mn-cs"/>
              </a:rPr>
              <a:t>that is approximately normal. </a:t>
            </a:r>
            <a:endParaRPr lang="en-IN" dirty="0"/>
          </a:p>
        </p:txBody>
      </p:sp>
      <p:sp>
        <p:nvSpPr>
          <p:cNvPr id="8" name="TextBox 7">
            <a:extLst>
              <a:ext uri="{FF2B5EF4-FFF2-40B4-BE49-F238E27FC236}">
                <a16:creationId xmlns:a16="http://schemas.microsoft.com/office/drawing/2014/main" id="{A6EF7D8C-C696-BD7F-1FFA-D83BBDB4C8B3}"/>
              </a:ext>
            </a:extLst>
          </p:cNvPr>
          <p:cNvSpPr txBox="1"/>
          <p:nvPr/>
        </p:nvSpPr>
        <p:spPr>
          <a:xfrm>
            <a:off x="457200" y="3432736"/>
            <a:ext cx="8229600" cy="1977464"/>
          </a:xfrm>
          <a:prstGeom prst="rect">
            <a:avLst/>
          </a:prstGeom>
          <a:noFill/>
        </p:spPr>
        <p:txBody>
          <a:bodyPr wrap="square">
            <a:spAutoFit/>
          </a:bodyPr>
          <a:lstStyle/>
          <a:p>
            <a:r>
              <a:rPr kumimoji="0" lang="en-US" sz="2450" b="0" i="0" u="none" strike="noStrike" kern="1200" cap="none" spc="0" normalizeH="0" baseline="0" noProof="0" dirty="0">
                <a:ln>
                  <a:noFill/>
                </a:ln>
                <a:solidFill>
                  <a:srgbClr val="366092"/>
                </a:solidFill>
                <a:effectLst/>
                <a:uLnTx/>
                <a:uFillTx/>
                <a:latin typeface="Calibri"/>
                <a:ea typeface="+mn-ea"/>
                <a:cs typeface="+mn-cs"/>
              </a:rPr>
              <a:t>Additionally, points 2. and 3. are true even for small samples when it can be shown that the samples are drawn from a population that is normally distributed. If the population is known to be normally distributed, then the sampling distribution of</a:t>
            </a:r>
            <a:endParaRPr lang="en-IN" dirty="0"/>
          </a:p>
        </p:txBody>
      </p:sp>
      <p:pic>
        <p:nvPicPr>
          <p:cNvPr id="9" name="Picture 8" descr="x bar">
            <a:extLst>
              <a:ext uri="{FF2B5EF4-FFF2-40B4-BE49-F238E27FC236}">
                <a16:creationId xmlns:a16="http://schemas.microsoft.com/office/drawing/2014/main" id="{05AD2419-F103-1AB1-618D-07E8008D2279}"/>
              </a:ext>
            </a:extLst>
          </p:cNvPr>
          <p:cNvPicPr>
            <a:picLocks noChangeAspect="1"/>
          </p:cNvPicPr>
          <p:nvPr/>
        </p:nvPicPr>
        <p:blipFill>
          <a:blip r:embed="rId2"/>
          <a:stretch>
            <a:fillRect/>
          </a:stretch>
        </p:blipFill>
        <p:spPr>
          <a:xfrm>
            <a:off x="2432843" y="5024870"/>
            <a:ext cx="238125" cy="276225"/>
          </a:xfrm>
          <a:prstGeom prst="rect">
            <a:avLst/>
          </a:prstGeom>
        </p:spPr>
      </p:pic>
      <p:sp>
        <p:nvSpPr>
          <p:cNvPr id="10" name="TextBox 9">
            <a:extLst>
              <a:ext uri="{FF2B5EF4-FFF2-40B4-BE49-F238E27FC236}">
                <a16:creationId xmlns:a16="http://schemas.microsoft.com/office/drawing/2014/main" id="{3D11FAE6-1F5E-93A7-7DC3-1B5BB68C903C}"/>
              </a:ext>
            </a:extLst>
          </p:cNvPr>
          <p:cNvSpPr txBox="1"/>
          <p:nvPr/>
        </p:nvSpPr>
        <p:spPr>
          <a:xfrm>
            <a:off x="2551906" y="4928304"/>
            <a:ext cx="6324600" cy="469359"/>
          </a:xfrm>
          <a:prstGeom prst="rect">
            <a:avLst/>
          </a:prstGeom>
          <a:noFill/>
        </p:spPr>
        <p:txBody>
          <a:bodyPr wrap="square">
            <a:spAutoFit/>
          </a:bodyPr>
          <a:lstStyle/>
          <a:p>
            <a:r>
              <a:rPr kumimoji="0" lang="en-US" sz="2450" b="0" i="0" u="none" strike="noStrike" kern="1200" cap="none" spc="0" normalizeH="0" baseline="0" noProof="0" dirty="0">
                <a:ln>
                  <a:noFill/>
                </a:ln>
                <a:solidFill>
                  <a:srgbClr val="366092"/>
                </a:solidFill>
                <a:effectLst/>
                <a:uLnTx/>
                <a:uFillTx/>
                <a:latin typeface="Calibri"/>
                <a:ea typeface="+mn-ea"/>
                <a:cs typeface="+mn-cs"/>
              </a:rPr>
              <a:t>will be normally distributed for any sample size.</a:t>
            </a:r>
            <a:endParaRPr lang="en-IN" dirty="0"/>
          </a:p>
        </p:txBody>
      </p:sp>
    </p:spTree>
    <p:extLst>
      <p:ext uri="{BB962C8B-B14F-4D97-AF65-F5344CB8AC3E}">
        <p14:creationId xmlns:p14="http://schemas.microsoft.com/office/powerpoint/2010/main" val="7632193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Is There a Familiar Pattern to the </a:t>
            </a:r>
            <a:br>
              <a:rPr lang="en-US" dirty="0"/>
            </a:br>
            <a:r>
              <a:rPr lang="en-US" dirty="0"/>
              <a:t>Variability?—Slide 3</a:t>
            </a:r>
            <a:endParaRPr dirty="0"/>
          </a:p>
        </p:txBody>
      </p:sp>
      <p:pic>
        <p:nvPicPr>
          <p:cNvPr id="5" name="Picture 4" descr="Illustration showing a bimodal distribution for the population on the left and a normal distribution for the sample mean for large samples on the right.">
            <a:extLst>
              <a:ext uri="{FF2B5EF4-FFF2-40B4-BE49-F238E27FC236}">
                <a16:creationId xmlns:a16="http://schemas.microsoft.com/office/drawing/2014/main" id="{31F06E4A-03CA-43C9-931F-B3034678C975}"/>
              </a:ext>
            </a:extLst>
          </p:cNvPr>
          <p:cNvPicPr>
            <a:picLocks noChangeAspect="1"/>
          </p:cNvPicPr>
          <p:nvPr/>
        </p:nvPicPr>
        <p:blipFill>
          <a:blip r:embed="rId3"/>
          <a:srcRect b="60109"/>
          <a:stretch>
            <a:fillRect/>
          </a:stretch>
        </p:blipFill>
        <p:spPr>
          <a:xfrm>
            <a:off x="1676400" y="1066800"/>
            <a:ext cx="5472000" cy="1900000"/>
          </a:xfrm>
          <a:prstGeom prst="rect">
            <a:avLst/>
          </a:prstGeom>
        </p:spPr>
      </p:pic>
      <p:sp>
        <p:nvSpPr>
          <p:cNvPr id="4" name="TextBox 3">
            <a:extLst>
              <a:ext uri="{FF2B5EF4-FFF2-40B4-BE49-F238E27FC236}">
                <a16:creationId xmlns:a16="http://schemas.microsoft.com/office/drawing/2014/main" id="{1C0F0128-D396-F7AE-1388-EE1F2D22E881}"/>
              </a:ext>
            </a:extLst>
          </p:cNvPr>
          <p:cNvSpPr txBox="1"/>
          <p:nvPr/>
        </p:nvSpPr>
        <p:spPr>
          <a:xfrm>
            <a:off x="3991292" y="2952690"/>
            <a:ext cx="1161413" cy="400110"/>
          </a:xfrm>
          <a:prstGeom prst="rect">
            <a:avLst/>
          </a:prstGeom>
          <a:noFill/>
        </p:spPr>
        <p:txBody>
          <a:bodyPr wrap="square">
            <a:spAutoFit/>
          </a:bodyPr>
          <a:lstStyle/>
          <a:p>
            <a:r>
              <a:rPr lang="en-US" sz="2000" dirty="0"/>
              <a:t>Figure 4</a:t>
            </a:r>
            <a:endParaRPr lang="en-IN" sz="2000" dirty="0"/>
          </a:p>
        </p:txBody>
      </p:sp>
      <p:pic>
        <p:nvPicPr>
          <p:cNvPr id="3" name="Picture 2" descr="Illustration showing an exponential distribution for the population on the left and a normal distribution for the sample mean for large samples on the right.">
            <a:extLst>
              <a:ext uri="{FF2B5EF4-FFF2-40B4-BE49-F238E27FC236}">
                <a16:creationId xmlns:a16="http://schemas.microsoft.com/office/drawing/2014/main" id="{C55621A1-3247-9EEA-8064-CBFD5AB26D1A}"/>
              </a:ext>
            </a:extLst>
          </p:cNvPr>
          <p:cNvPicPr>
            <a:picLocks noChangeAspect="1"/>
          </p:cNvPicPr>
          <p:nvPr/>
        </p:nvPicPr>
        <p:blipFill>
          <a:blip r:embed="rId3"/>
          <a:srcRect t="46275" b="5856"/>
          <a:stretch>
            <a:fillRect/>
          </a:stretch>
        </p:blipFill>
        <p:spPr>
          <a:xfrm>
            <a:off x="1676400" y="3352800"/>
            <a:ext cx="5472000" cy="2280000"/>
          </a:xfrm>
          <a:prstGeom prst="rect">
            <a:avLst/>
          </a:prstGeom>
        </p:spPr>
      </p:pic>
      <p:sp>
        <p:nvSpPr>
          <p:cNvPr id="6" name="TextBox 5">
            <a:extLst>
              <a:ext uri="{FF2B5EF4-FFF2-40B4-BE49-F238E27FC236}">
                <a16:creationId xmlns:a16="http://schemas.microsoft.com/office/drawing/2014/main" id="{310E6E72-5D37-23DC-27B4-D1DBF6BD9CA4}"/>
              </a:ext>
            </a:extLst>
          </p:cNvPr>
          <p:cNvSpPr txBox="1"/>
          <p:nvPr/>
        </p:nvSpPr>
        <p:spPr>
          <a:xfrm>
            <a:off x="4067492" y="5607750"/>
            <a:ext cx="1085213" cy="400110"/>
          </a:xfrm>
          <a:prstGeom prst="rect">
            <a:avLst/>
          </a:prstGeom>
          <a:noFill/>
        </p:spPr>
        <p:txBody>
          <a:bodyPr wrap="square">
            <a:spAutoFit/>
          </a:bodyPr>
          <a:lstStyle/>
          <a:p>
            <a:r>
              <a:rPr lang="en-US" sz="2000" dirty="0"/>
              <a:t>Figure 5</a:t>
            </a:r>
            <a:endParaRPr lang="en-IN" sz="2000" dirty="0"/>
          </a:p>
        </p:txBody>
      </p:sp>
    </p:spTree>
    <p:extLst>
      <p:ext uri="{BB962C8B-B14F-4D97-AF65-F5344CB8AC3E}">
        <p14:creationId xmlns:p14="http://schemas.microsoft.com/office/powerpoint/2010/main" val="19100700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Is There a Familiar Pattern to the </a:t>
            </a:r>
            <a:br>
              <a:rPr lang="en-US" dirty="0"/>
            </a:br>
            <a:r>
              <a:rPr lang="en-US" dirty="0"/>
              <a:t>Variability?—Slide 4</a:t>
            </a:r>
            <a:endParaRPr dirty="0"/>
          </a:p>
        </p:txBody>
      </p:sp>
      <p:pic>
        <p:nvPicPr>
          <p:cNvPr id="4" name="Picture 3" descr="Illustration showing a normal distribution for the population on the left and a normal distribution with smaller variation for the sample mean for large samples on the right.">
            <a:extLst>
              <a:ext uri="{FF2B5EF4-FFF2-40B4-BE49-F238E27FC236}">
                <a16:creationId xmlns:a16="http://schemas.microsoft.com/office/drawing/2014/main" id="{FF509A73-E6B1-4C56-9C31-0B1A1F683B2A}"/>
              </a:ext>
            </a:extLst>
          </p:cNvPr>
          <p:cNvPicPr>
            <a:picLocks noChangeAspect="1"/>
          </p:cNvPicPr>
          <p:nvPr/>
        </p:nvPicPr>
        <p:blipFill>
          <a:blip r:embed="rId2"/>
          <a:srcRect b="55895"/>
          <a:stretch>
            <a:fillRect/>
          </a:stretch>
        </p:blipFill>
        <p:spPr>
          <a:xfrm>
            <a:off x="1600200" y="1068287"/>
            <a:ext cx="5410668" cy="2132113"/>
          </a:xfrm>
          <a:prstGeom prst="rect">
            <a:avLst/>
          </a:prstGeom>
        </p:spPr>
      </p:pic>
      <p:sp>
        <p:nvSpPr>
          <p:cNvPr id="5" name="TextBox 4">
            <a:extLst>
              <a:ext uri="{FF2B5EF4-FFF2-40B4-BE49-F238E27FC236}">
                <a16:creationId xmlns:a16="http://schemas.microsoft.com/office/drawing/2014/main" id="{EC6DCE3B-D1CF-5C15-70F3-5CBB87D0FC55}"/>
              </a:ext>
            </a:extLst>
          </p:cNvPr>
          <p:cNvSpPr txBox="1"/>
          <p:nvPr/>
        </p:nvSpPr>
        <p:spPr>
          <a:xfrm>
            <a:off x="4114799" y="3247995"/>
            <a:ext cx="1237613" cy="400110"/>
          </a:xfrm>
          <a:prstGeom prst="rect">
            <a:avLst/>
          </a:prstGeom>
          <a:noFill/>
        </p:spPr>
        <p:txBody>
          <a:bodyPr wrap="square">
            <a:spAutoFit/>
          </a:bodyPr>
          <a:lstStyle/>
          <a:p>
            <a:r>
              <a:rPr lang="en-US" sz="2000" dirty="0"/>
              <a:t>Figure 6</a:t>
            </a:r>
            <a:endParaRPr lang="en-IN" sz="2000" dirty="0"/>
          </a:p>
        </p:txBody>
      </p:sp>
      <p:pic>
        <p:nvPicPr>
          <p:cNvPr id="3" name="Picture 2" descr="Illustration showing a uniform distribution for the population on the left and a normal distribution for the sample mean for large samples on the right.">
            <a:extLst>
              <a:ext uri="{FF2B5EF4-FFF2-40B4-BE49-F238E27FC236}">
                <a16:creationId xmlns:a16="http://schemas.microsoft.com/office/drawing/2014/main" id="{08C9D09B-27E9-B5C5-8AA0-E9B1B7E373F2}"/>
              </a:ext>
            </a:extLst>
          </p:cNvPr>
          <p:cNvPicPr>
            <a:picLocks noChangeAspect="1"/>
          </p:cNvPicPr>
          <p:nvPr/>
        </p:nvPicPr>
        <p:blipFill>
          <a:blip r:embed="rId2"/>
          <a:srcRect t="52015" b="5077"/>
          <a:stretch>
            <a:fillRect/>
          </a:stretch>
        </p:blipFill>
        <p:spPr>
          <a:xfrm>
            <a:off x="1600200" y="3657600"/>
            <a:ext cx="5410668" cy="2074223"/>
          </a:xfrm>
          <a:prstGeom prst="rect">
            <a:avLst/>
          </a:prstGeom>
        </p:spPr>
      </p:pic>
      <p:sp>
        <p:nvSpPr>
          <p:cNvPr id="6" name="TextBox 5">
            <a:extLst>
              <a:ext uri="{FF2B5EF4-FFF2-40B4-BE49-F238E27FC236}">
                <a16:creationId xmlns:a16="http://schemas.microsoft.com/office/drawing/2014/main" id="{A6BE7132-CDF0-DF9A-CB9E-C617F5612C5F}"/>
              </a:ext>
            </a:extLst>
          </p:cNvPr>
          <p:cNvSpPr txBox="1"/>
          <p:nvPr/>
        </p:nvSpPr>
        <p:spPr>
          <a:xfrm>
            <a:off x="4276959" y="5589658"/>
            <a:ext cx="1161413" cy="400110"/>
          </a:xfrm>
          <a:prstGeom prst="rect">
            <a:avLst/>
          </a:prstGeom>
          <a:noFill/>
        </p:spPr>
        <p:txBody>
          <a:bodyPr wrap="square">
            <a:spAutoFit/>
          </a:bodyPr>
          <a:lstStyle/>
          <a:p>
            <a:r>
              <a:rPr lang="en-US" sz="2000" dirty="0"/>
              <a:t>Figure 7</a:t>
            </a:r>
            <a:endParaRPr lang="en-IN" sz="2000" dirty="0"/>
          </a:p>
        </p:txBody>
      </p:sp>
    </p:spTree>
    <p:extLst>
      <p:ext uri="{BB962C8B-B14F-4D97-AF65-F5344CB8AC3E}">
        <p14:creationId xmlns:p14="http://schemas.microsoft.com/office/powerpoint/2010/main" val="20865148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Is There a Familiar Pattern to the </a:t>
            </a:r>
            <a:br>
              <a:rPr lang="en-US" dirty="0"/>
            </a:br>
            <a:r>
              <a:rPr lang="en-US" dirty="0"/>
              <a:t>Variability?—Slide 5</a:t>
            </a:r>
            <a:endParaRPr dirty="0"/>
          </a:p>
        </p:txBody>
      </p:sp>
      <p:sp>
        <p:nvSpPr>
          <p:cNvPr id="3" name="Text Placeholder 2"/>
          <p:cNvSpPr>
            <a:spLocks noGrp="1"/>
          </p:cNvSpPr>
          <p:nvPr>
            <p:ph type="body" sz="quarter" idx="10"/>
          </p:nvPr>
        </p:nvSpPr>
        <p:spPr/>
        <p:txBody>
          <a:bodyPr>
            <a:normAutofit/>
          </a:bodyPr>
          <a:lstStyle/>
          <a:p>
            <a:r>
              <a:rPr lang="en-US" sz="2600" dirty="0"/>
              <a:t>If we are dealing with samples that are sufficiently large, once we have determined that the Central Limit Theorem applies and that the sampling distribution of the sample means is approximately normally distributed, we can standardize any sample mean to find probabilities that we are interested in. Thus, we can adapt the </a:t>
            </a:r>
            <a:r>
              <a:rPr lang="en-US" sz="2600" i="1" dirty="0"/>
              <a:t>z</a:t>
            </a:r>
            <a:r>
              <a:rPr lang="en-US" sz="2600" dirty="0"/>
              <a:t>-score formula as follows. </a:t>
            </a:r>
          </a:p>
          <a:p>
            <a:r>
              <a:rPr lang="en-US" sz="2400" dirty="0"/>
              <a:t> 	</a:t>
            </a:r>
            <a:endParaRPr lang="en-US" dirty="0"/>
          </a:p>
          <a:p>
            <a:endParaRPr lang="en-US" sz="2600" dirty="0"/>
          </a:p>
        </p:txBody>
      </p:sp>
      <p:pic>
        <p:nvPicPr>
          <p:cNvPr id="5" name="Picture 4" descr="Z equals open parenthesis x bar minus mu subscript x bar close parenthesis divided by sigma subscript x bar, equals open parenthesis x bar minus mu close parenthesis divided by open parenthesis sigma divided by square root of lowercase n close parenthesis.">
            <a:extLst>
              <a:ext uri="{FF2B5EF4-FFF2-40B4-BE49-F238E27FC236}">
                <a16:creationId xmlns:a16="http://schemas.microsoft.com/office/drawing/2014/main" id="{6025A470-2DF4-FD16-896E-E1A0BA79E20D}"/>
              </a:ext>
            </a:extLst>
          </p:cNvPr>
          <p:cNvPicPr>
            <a:picLocks noChangeAspect="1"/>
          </p:cNvPicPr>
          <p:nvPr/>
        </p:nvPicPr>
        <p:blipFill>
          <a:blip r:embed="rId2"/>
          <a:stretch>
            <a:fillRect/>
          </a:stretch>
        </p:blipFill>
        <p:spPr>
          <a:xfrm>
            <a:off x="3314700" y="3962400"/>
            <a:ext cx="2514600" cy="1329836"/>
          </a:xfrm>
          <a:prstGeom prst="rect">
            <a:avLst/>
          </a:prstGeom>
        </p:spPr>
      </p:pic>
    </p:spTree>
    <p:extLst>
      <p:ext uri="{BB962C8B-B14F-4D97-AF65-F5344CB8AC3E}">
        <p14:creationId xmlns:p14="http://schemas.microsoft.com/office/powerpoint/2010/main" val="41785474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Calculating a Probability Using the Central Limit Theorem</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A recycling plant compresses aluminum cans into bales. The weights of the resulting bales are known to have a mean of </a:t>
            </a:r>
            <a:r>
              <a:rPr sz="2800" dirty="0">
                <a:latin typeface="Cambria Math"/>
              </a:rPr>
              <a:t>100</a:t>
            </a:r>
            <a:r>
              <a:rPr sz="2800" dirty="0"/>
              <a:t> pounds and a standard deviation of </a:t>
            </a:r>
            <a:r>
              <a:rPr sz="2800" dirty="0">
                <a:latin typeface="Cambria Math"/>
              </a:rPr>
              <a:t>8</a:t>
            </a:r>
            <a:r>
              <a:rPr sz="2800" dirty="0"/>
              <a:t> pounds. A simple random sample of </a:t>
            </a:r>
            <a:r>
              <a:rPr sz="2800" dirty="0">
                <a:latin typeface="Cambria Math"/>
              </a:rPr>
              <a:t>50</a:t>
            </a:r>
            <a:r>
              <a:rPr sz="2800" dirty="0"/>
              <a:t> bales is taken. What is the probability that the bales will weigh, on average, less than </a:t>
            </a:r>
            <a:r>
              <a:rPr sz="2800" dirty="0">
                <a:latin typeface="Cambria Math"/>
              </a:rPr>
              <a:t>104</a:t>
            </a:r>
            <a:r>
              <a:rPr sz="2800" dirty="0"/>
              <a:t> pounds?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a Probability Using the Central Limit Theore</a:t>
            </a:r>
            <a:r>
              <a:rPr lang="en-US" dirty="0"/>
              <a:t>m—Slide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800" b="1" dirty="0"/>
                  <a:t>Solution</a:t>
                </a:r>
              </a:p>
              <a:p>
                <a:r>
                  <a:rPr lang="en-IN" sz="2800" dirty="0"/>
                  <a:t>The information provided in the problem is as follows:</a:t>
                </a:r>
              </a:p>
              <a:p>
                <a:pPr algn="ctr">
                  <a:defRPr sz="2800"/>
                </a:pPr>
                <a:r>
                  <a:rPr lang="el-GR" dirty="0">
                    <a:latin typeface="Calibri" panose="020F0502020204030204" pitchFamily="34" charset="0"/>
                    <a:ea typeface="Calibri" panose="020F0502020204030204" pitchFamily="34" charset="0"/>
                    <a:cs typeface="Calibri" panose="020F0502020204030204" pitchFamily="34" charset="0"/>
                  </a:rPr>
                  <a:t>μ </a:t>
                </a:r>
                <a14:m>
                  <m:oMath xmlns:m="http://schemas.openxmlformats.org/officeDocument/2006/math">
                    <m:r>
                      <a:rPr lang="el-GR">
                        <a:latin typeface="Cambria Math" panose="02040503050406030204" pitchFamily="18" charset="0"/>
                      </a:rPr>
                      <m:t>=100</m:t>
                    </m:r>
                  </m:oMath>
                </a14:m>
                <a:r>
                  <a:rPr lang="el-GR" sz="2800" dirty="0"/>
                  <a:t> </a:t>
                </a:r>
                <a:r>
                  <a:rPr lang="en-IN" sz="2800" dirty="0"/>
                  <a:t>pounds, </a:t>
                </a:r>
                <a:r>
                  <a:rPr lang="el-GR" sz="2800" dirty="0">
                    <a:latin typeface="Calibri" panose="020F0502020204030204" pitchFamily="34" charset="0"/>
                    <a:ea typeface="Calibri" panose="020F0502020204030204" pitchFamily="34" charset="0"/>
                    <a:cs typeface="Calibri" panose="020F0502020204030204" pitchFamily="34" charset="0"/>
                  </a:rPr>
                  <a:t>σ</a:t>
                </a:r>
                <a:r>
                  <a:rPr lang="en-US" sz="2800"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lang="el-GR">
                        <a:latin typeface="Cambria Math" panose="02040503050406030204" pitchFamily="18" charset="0"/>
                      </a:rPr>
                      <m:t>=8</m:t>
                    </m:r>
                  </m:oMath>
                </a14:m>
                <a:r>
                  <a:rPr lang="el-GR" sz="2800" dirty="0"/>
                  <a:t> </a:t>
                </a:r>
                <a:r>
                  <a:rPr lang="en-IN" sz="2800" dirty="0"/>
                  <a:t>pounds, and </a:t>
                </a:r>
                <a:r>
                  <a:rPr lang="en-IN" sz="2800" i="1" dirty="0"/>
                  <a:t>n</a:t>
                </a:r>
                <a:r>
                  <a:rPr lang="en-IN" sz="2800" dirty="0"/>
                  <a:t> </a:t>
                </a:r>
                <a14:m>
                  <m:oMath xmlns:m="http://schemas.openxmlformats.org/officeDocument/2006/math">
                    <m:r>
                      <a:rPr lang="en-IN">
                        <a:latin typeface="Cambria Math" panose="02040503050406030204" pitchFamily="18" charset="0"/>
                      </a:rPr>
                      <m:t>=50</m:t>
                    </m:r>
                  </m:oMath>
                </a14:m>
                <a:r>
                  <a:rPr lang="en-IN" sz="2800" dirty="0"/>
                  <a:t> bales.</a:t>
                </a:r>
              </a:p>
              <a:p>
                <a:pPr>
                  <a:defRPr sz="2800"/>
                </a:pPr>
                <a:r>
                  <a:rPr lang="en-IN" sz="2800" dirty="0"/>
                  <a:t>Let </a:t>
                </a:r>
                <a:r>
                  <a:rPr lang="en-IN" sz="2800" i="1" dirty="0"/>
                  <a:t>X</a:t>
                </a:r>
                <a:r>
                  <a:rPr lang="en-IN" sz="2800" dirty="0"/>
                  <a:t> be a random variable that represents the weight of a bale.</a:t>
                </a:r>
              </a:p>
              <a:p>
                <a:pPr>
                  <a:defRPr sz="2800"/>
                </a:pPr>
                <a:r>
                  <a:rPr lang="en-IN" sz="2800" dirty="0"/>
                  <a:t>By the Central Limit Theorem (since </a:t>
                </a:r>
                <a:r>
                  <a:rPr lang="en-IN" sz="2800" i="1" dirty="0"/>
                  <a:t>n</a:t>
                </a:r>
                <a:r>
                  <a:rPr lang="en-IN" sz="2800" dirty="0"/>
                  <a:t> </a:t>
                </a:r>
                <a14:m>
                  <m:oMath xmlns:m="http://schemas.openxmlformats.org/officeDocument/2006/math">
                    <m:r>
                      <a:rPr lang="en-IN">
                        <a:latin typeface="Cambria Math" panose="02040503050406030204" pitchFamily="18" charset="0"/>
                      </a:rPr>
                      <m:t>≥30</m:t>
                    </m:r>
                  </m:oMath>
                </a14:m>
                <a:r>
                  <a:rPr lang="en-IN" sz="2800" dirty="0"/>
                  <a:t>), the distribution of</a:t>
                </a:r>
                <a:endParaRPr lang="ar-AE"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11" name="Picture 10" descr="x bar">
            <a:extLst>
              <a:ext uri="{FF2B5EF4-FFF2-40B4-BE49-F238E27FC236}">
                <a16:creationId xmlns:a16="http://schemas.microsoft.com/office/drawing/2014/main" id="{4BFC1929-0EB5-26CE-1DB8-7C3F3F944408}"/>
              </a:ext>
            </a:extLst>
          </p:cNvPr>
          <p:cNvPicPr>
            <a:picLocks noChangeAspect="1"/>
          </p:cNvPicPr>
          <p:nvPr/>
        </p:nvPicPr>
        <p:blipFill>
          <a:blip r:embed="rId3"/>
          <a:stretch>
            <a:fillRect/>
          </a:stretch>
        </p:blipFill>
        <p:spPr>
          <a:xfrm>
            <a:off x="2700338" y="4051080"/>
            <a:ext cx="252000" cy="292320"/>
          </a:xfrm>
          <a:prstGeom prst="rect">
            <a:avLst/>
          </a:prstGeom>
        </p:spPr>
      </p:pic>
      <p:sp>
        <p:nvSpPr>
          <p:cNvPr id="9" name="TextBox 8">
            <a:extLst>
              <a:ext uri="{FF2B5EF4-FFF2-40B4-BE49-F238E27FC236}">
                <a16:creationId xmlns:a16="http://schemas.microsoft.com/office/drawing/2014/main" id="{0C983ACE-7C83-D028-5907-2E08F78A1ABF}"/>
              </a:ext>
            </a:extLst>
          </p:cNvPr>
          <p:cNvSpPr txBox="1"/>
          <p:nvPr/>
        </p:nvSpPr>
        <p:spPr>
          <a:xfrm>
            <a:off x="2952338" y="3935630"/>
            <a:ext cx="5438773"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will be approximately normal with a</a:t>
            </a:r>
            <a:endParaRPr lang="en-IN" dirty="0"/>
          </a:p>
        </p:txBody>
      </p:sp>
      <p:sp>
        <p:nvSpPr>
          <p:cNvPr id="7" name="TextBox 6">
            <a:extLst>
              <a:ext uri="{FF2B5EF4-FFF2-40B4-BE49-F238E27FC236}">
                <a16:creationId xmlns:a16="http://schemas.microsoft.com/office/drawing/2014/main" id="{FC695A85-1AD5-9A85-52F5-B2933E649279}"/>
              </a:ext>
            </a:extLst>
          </p:cNvPr>
          <p:cNvSpPr txBox="1"/>
          <p:nvPr/>
        </p:nvSpPr>
        <p:spPr>
          <a:xfrm>
            <a:off x="447674" y="4379893"/>
            <a:ext cx="8229599" cy="1318181"/>
          </a:xfrm>
          <a:prstGeom prst="rect">
            <a:avLst/>
          </a:prstGeom>
          <a:noFill/>
        </p:spPr>
        <p:txBody>
          <a:bodyPr wrap="square">
            <a:spAutoFit/>
          </a:bodyPr>
          <a:lstStyle/>
          <a:p>
            <a:pPr>
              <a:lnSpc>
                <a:spcPct val="150000"/>
              </a:lnSpc>
            </a:pPr>
            <a:r>
              <a:rPr kumimoji="0" lang="en-IN" sz="2800" b="0" i="0" u="none" strike="noStrike" kern="1200" cap="none" spc="0" normalizeH="0" baseline="0" noProof="0" dirty="0">
                <a:ln>
                  <a:noFill/>
                </a:ln>
                <a:solidFill>
                  <a:srgbClr val="366092"/>
                </a:solidFill>
                <a:effectLst/>
                <a:uLnTx/>
                <a:uFillTx/>
                <a:latin typeface="Calibri"/>
                <a:ea typeface="+mn-ea"/>
                <a:cs typeface="+mn-cs"/>
              </a:rPr>
              <a:t>mean equal to the population mean,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100</a:t>
            </a:r>
            <a:r>
              <a:rPr kumimoji="0" lang="en-IN" sz="2800" b="0" i="0" u="none" strike="noStrike" kern="1200" cap="none" spc="0" normalizeH="0" baseline="0" noProof="0" dirty="0">
                <a:ln>
                  <a:noFill/>
                </a:ln>
                <a:solidFill>
                  <a:srgbClr val="366092"/>
                </a:solidFill>
                <a:effectLst/>
                <a:uLnTx/>
                <a:uFillTx/>
                <a:latin typeface="Calibri"/>
                <a:ea typeface="+mn-ea"/>
                <a:cs typeface="+mn-cs"/>
              </a:rPr>
              <a:t>, and a </a:t>
            </a:r>
          </a:p>
          <a:p>
            <a:pPr>
              <a:lnSpc>
                <a:spcPct val="150000"/>
              </a:lnSpc>
            </a:pPr>
            <a:r>
              <a:rPr kumimoji="0" lang="en-IN" sz="2800" b="0" i="0" u="none" strike="noStrike" kern="1200" cap="none" spc="0" normalizeH="0" baseline="0" noProof="0" dirty="0">
                <a:ln>
                  <a:noFill/>
                </a:ln>
                <a:solidFill>
                  <a:srgbClr val="366092"/>
                </a:solidFill>
                <a:effectLst/>
                <a:uLnTx/>
                <a:uFillTx/>
                <a:latin typeface="Calibri"/>
                <a:ea typeface="+mn-ea"/>
                <a:cs typeface="+mn-cs"/>
              </a:rPr>
              <a:t>standard error given by</a:t>
            </a:r>
            <a:endParaRPr lang="en-IN" dirty="0"/>
          </a:p>
        </p:txBody>
      </p:sp>
      <p:pic>
        <p:nvPicPr>
          <p:cNvPr id="5" name="Picture 4" descr="Sigma subscript x bar equals sigma divided by square root of lowercase n, equals 8 divided by square root of 50.">
            <a:extLst>
              <a:ext uri="{FF2B5EF4-FFF2-40B4-BE49-F238E27FC236}">
                <a16:creationId xmlns:a16="http://schemas.microsoft.com/office/drawing/2014/main" id="{57529784-E7A5-ACFE-0390-86CA9F75BB8D}"/>
              </a:ext>
            </a:extLst>
          </p:cNvPr>
          <p:cNvPicPr>
            <a:picLocks noChangeAspect="1"/>
          </p:cNvPicPr>
          <p:nvPr/>
        </p:nvPicPr>
        <p:blipFill>
          <a:blip r:embed="rId4"/>
          <a:stretch>
            <a:fillRect/>
          </a:stretch>
        </p:blipFill>
        <p:spPr>
          <a:xfrm>
            <a:off x="3962400" y="5038983"/>
            <a:ext cx="2111083" cy="891347"/>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3FF74-D498-C958-8068-D8BF40C131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D72372-2B95-E8E6-F1B5-BC9D157891AF}"/>
              </a:ext>
            </a:extLst>
          </p:cNvPr>
          <p:cNvSpPr>
            <a:spLocks noGrp="1"/>
          </p:cNvSpPr>
          <p:nvPr>
            <p:ph type="title"/>
          </p:nvPr>
        </p:nvSpPr>
        <p:spPr/>
        <p:txBody>
          <a:bodyPr>
            <a:normAutofit/>
          </a:bodyPr>
          <a:lstStyle/>
          <a:p>
            <a:pPr>
              <a:defRPr sz="3200"/>
            </a:pPr>
            <a:r>
              <a:rPr dirty="0"/>
              <a:t>Example 1: Calculating a Probability Using the Central Limit Theore</a:t>
            </a:r>
            <a:r>
              <a:rPr lang="en-US" dirty="0"/>
              <a:t>m—Slide 3</a:t>
            </a:r>
            <a:endParaRPr dirty="0"/>
          </a:p>
        </p:txBody>
      </p:sp>
      <p:sp>
        <p:nvSpPr>
          <p:cNvPr id="3" name="Text Placeholder 2">
            <a:extLst>
              <a:ext uri="{FF2B5EF4-FFF2-40B4-BE49-F238E27FC236}">
                <a16:creationId xmlns:a16="http://schemas.microsoft.com/office/drawing/2014/main" id="{38E8D5E3-3F43-AFD4-6AA5-CCD5A279BE8E}"/>
              </a:ext>
            </a:extLst>
          </p:cNvPr>
          <p:cNvSpPr>
            <a:spLocks noGrp="1"/>
          </p:cNvSpPr>
          <p:nvPr>
            <p:ph type="body" sz="quarter" idx="10"/>
          </p:nvPr>
        </p:nvSpPr>
        <p:spPr/>
        <p:txBody>
          <a:bodyPr>
            <a:normAutofit/>
          </a:bodyPr>
          <a:lstStyle/>
          <a:p>
            <a:r>
              <a:rPr lang="en-IN" sz="2800" dirty="0"/>
              <a:t>Thus, to find the probability that the bales weigh, on average, less than </a:t>
            </a:r>
            <a:r>
              <a:rPr lang="en-IN" sz="2800" dirty="0">
                <a:latin typeface="Cambria Math"/>
              </a:rPr>
              <a:t>104</a:t>
            </a:r>
            <a:r>
              <a:rPr lang="en-IN" sz="2800" dirty="0"/>
              <a:t> pounds, we are interested in the following probability.</a:t>
            </a:r>
          </a:p>
          <a:p>
            <a:pPr algn="ctr">
              <a:defRPr sz="2800"/>
            </a:pPr>
            <a:endParaRPr sz="2800" dirty="0"/>
          </a:p>
        </p:txBody>
      </p:sp>
      <p:pic>
        <p:nvPicPr>
          <p:cNvPr id="7" name="Picture 6" descr="P of open parenthesis x bar less than 104 close parenthesis equals question mark.">
            <a:extLst>
              <a:ext uri="{FF2B5EF4-FFF2-40B4-BE49-F238E27FC236}">
                <a16:creationId xmlns:a16="http://schemas.microsoft.com/office/drawing/2014/main" id="{FA2B2041-B955-B63E-0018-5E03ED940194}"/>
              </a:ext>
            </a:extLst>
          </p:cNvPr>
          <p:cNvPicPr>
            <a:picLocks noChangeAspect="1"/>
          </p:cNvPicPr>
          <p:nvPr/>
        </p:nvPicPr>
        <p:blipFill>
          <a:blip r:embed="rId2"/>
          <a:stretch>
            <a:fillRect/>
          </a:stretch>
        </p:blipFill>
        <p:spPr>
          <a:xfrm>
            <a:off x="3276600" y="2629692"/>
            <a:ext cx="2124000" cy="520380"/>
          </a:xfrm>
          <a:prstGeom prst="rect">
            <a:avLst/>
          </a:prstGeom>
        </p:spPr>
      </p:pic>
    </p:spTree>
    <p:extLst>
      <p:ext uri="{BB962C8B-B14F-4D97-AF65-F5344CB8AC3E}">
        <p14:creationId xmlns:p14="http://schemas.microsoft.com/office/powerpoint/2010/main" val="5161143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a Probability Using the Central Limit Theorem</a:t>
            </a:r>
            <a:r>
              <a:rPr lang="en-US" dirty="0"/>
              <a:t>—Slide 4</a:t>
            </a:r>
            <a:endParaRPr dirty="0"/>
          </a:p>
        </p:txBody>
      </p:sp>
      <p:pic>
        <p:nvPicPr>
          <p:cNvPr id="7" name="Picture 6" descr="A visual comparison of two bell-shaped curves.&#10;On the left is the “Sampling Distribution of x bar with a red curve centered around a mean of 100. The horizontal axis is labeled from 96 to 104. A shaded region shows the area to the left of 104, labeled as P of open parenthesis x bar is less than 104 close parenthesis.&#10;On the right is the “Standard Normal Distribution” with a blue curve centered at 0. The horizontal axis is labeled with a z-score of 3.54 on the far right. A shaded region shows the area to the left of 3.54, labeled as P of open parenthesis z is less than 3.54 close parenthesis.&#10;An arrow points from the left graph to the right, indicating the conversion from the sampling distribution to the standard normal distribution.">
            <a:extLst>
              <a:ext uri="{FF2B5EF4-FFF2-40B4-BE49-F238E27FC236}">
                <a16:creationId xmlns:a16="http://schemas.microsoft.com/office/drawing/2014/main" id="{860CCBA9-E4D8-4591-9918-D3CA396BDD29}"/>
              </a:ext>
            </a:extLst>
          </p:cNvPr>
          <p:cNvPicPr>
            <a:picLocks noChangeAspect="1"/>
          </p:cNvPicPr>
          <p:nvPr/>
        </p:nvPicPr>
        <p:blipFill>
          <a:blip r:embed="rId2"/>
          <a:srcRect b="13698"/>
          <a:stretch>
            <a:fillRect/>
          </a:stretch>
        </p:blipFill>
        <p:spPr>
          <a:xfrm>
            <a:off x="1166336" y="1704734"/>
            <a:ext cx="6910863" cy="3019666"/>
          </a:xfrm>
          <a:prstGeom prst="rect">
            <a:avLst/>
          </a:prstGeom>
        </p:spPr>
      </p:pic>
      <p:sp>
        <p:nvSpPr>
          <p:cNvPr id="3" name="TextBox 2">
            <a:extLst>
              <a:ext uri="{FF2B5EF4-FFF2-40B4-BE49-F238E27FC236}">
                <a16:creationId xmlns:a16="http://schemas.microsoft.com/office/drawing/2014/main" id="{C8984A2D-548B-E399-D4D4-A05697779530}"/>
              </a:ext>
            </a:extLst>
          </p:cNvPr>
          <p:cNvSpPr txBox="1"/>
          <p:nvPr/>
        </p:nvSpPr>
        <p:spPr>
          <a:xfrm>
            <a:off x="4069954" y="4753156"/>
            <a:ext cx="1111646" cy="400110"/>
          </a:xfrm>
          <a:prstGeom prst="rect">
            <a:avLst/>
          </a:prstGeom>
          <a:noFill/>
        </p:spPr>
        <p:txBody>
          <a:bodyPr wrap="square">
            <a:spAutoFit/>
          </a:bodyPr>
          <a:lstStyle/>
          <a:p>
            <a:r>
              <a:rPr lang="en-US" sz="2000" dirty="0"/>
              <a:t>Figure 8</a:t>
            </a:r>
            <a:endParaRPr lang="en-IN"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Distribution of the Sample Mean and the Central Limit Theorem—Slide 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r>
                  <a:rPr lang="en-US" dirty="0"/>
                  <a:t>It is important to realize that we are assuming the above set of data constitutes a population. </a:t>
                </a:r>
              </a:p>
              <a:p>
                <a:pPr algn="just"/>
                <a:r>
                  <a:rPr lang="en-US" dirty="0"/>
                  <a:t>			</a:t>
                </a:r>
                <a:r>
                  <a:rPr lang="el-GR" i="1" dirty="0">
                    <a:latin typeface="Calibri" panose="020F0502020204030204" pitchFamily="34" charset="0"/>
                    <a:ea typeface="Calibri" panose="020F0502020204030204" pitchFamily="34" charset="0"/>
                    <a:cs typeface="Calibri" panose="020F0502020204030204" pitchFamily="34" charset="0"/>
                  </a:rPr>
                  <a:t>μ</a:t>
                </a:r>
                <a:r>
                  <a:rPr lang="en-US" dirty="0"/>
                  <a:t> </a:t>
                </a:r>
                <a14:m>
                  <m:oMath xmlns:m="http://schemas.openxmlformats.org/officeDocument/2006/math">
                    <m:r>
                      <a:rPr lang="en-US" i="1" smtClean="0">
                        <a:latin typeface="Cambria Math" panose="02040503050406030204" pitchFamily="18" charset="0"/>
                        <a:ea typeface="Cambria Math" panose="02040503050406030204" pitchFamily="18" charset="0"/>
                      </a:rPr>
                      <m:t>≈</m:t>
                    </m:r>
                  </m:oMath>
                </a14:m>
                <a:r>
                  <a:rPr lang="en-US" dirty="0"/>
                  <a:t>29.8  </a:t>
                </a:r>
              </a:p>
              <a:p>
                <a:pPr algn="just"/>
                <a:r>
                  <a:rPr lang="en-US" dirty="0"/>
                  <a:t>			</a:t>
                </a:r>
                <a:r>
                  <a:rPr lang="el-GR" i="1" dirty="0">
                    <a:latin typeface="Calibri" panose="020F0502020204030204" pitchFamily="34" charset="0"/>
                    <a:ea typeface="Calibri" panose="020F0502020204030204" pitchFamily="34" charset="0"/>
                    <a:cs typeface="Calibri" panose="020F0502020204030204" pitchFamily="34" charset="0"/>
                  </a:rPr>
                  <a:t>σ</a:t>
                </a:r>
                <a:r>
                  <a:rPr lang="en-US" dirty="0"/>
                  <a:t> </a:t>
                </a:r>
                <a14:m>
                  <m:oMath xmlns:m="http://schemas.openxmlformats.org/officeDocument/2006/math">
                    <m:r>
                      <a:rPr lang="en-US" i="1">
                        <a:latin typeface="Cambria Math" panose="02040503050406030204" pitchFamily="18" charset="0"/>
                        <a:ea typeface="Cambria Math" panose="02040503050406030204" pitchFamily="18" charset="0"/>
                      </a:rPr>
                      <m:t>≈</m:t>
                    </m:r>
                  </m:oMath>
                </a14:m>
                <a:r>
                  <a:rPr lang="en-US" i="1" dirty="0"/>
                  <a:t> </a:t>
                </a:r>
                <a:r>
                  <a:rPr lang="en-US" dirty="0"/>
                  <a:t>4.81</a:t>
                </a:r>
              </a:p>
              <a:p>
                <a:pPr algn="just"/>
                <a:r>
                  <a:rPr lang="en-US" dirty="0"/>
                  <a:t>Both of these measures are considered population parameters. The mpg ratings given in Table 1 are not known by the manufacturer when the shipment arrives. The manufacturer’s job is to estimate the population mean using a sample estimate, in this case using the sample mean from a sample of size two. </a:t>
                </a:r>
                <a:endParaRPr lang="en-US"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98" r="-1255"/>
                </a:stretch>
              </a:blipFill>
            </p:spPr>
            <p:txBody>
              <a:bodyPr/>
              <a:lstStyle/>
              <a:p>
                <a:r>
                  <a:rPr lang="en-IN">
                    <a:noFill/>
                  </a:rPr>
                  <a:t> </a:t>
                </a:r>
              </a:p>
            </p:txBody>
          </p:sp>
        </mc:Fallback>
      </mc:AlternateContent>
    </p:spTree>
    <p:extLst>
      <p:ext uri="{BB962C8B-B14F-4D97-AF65-F5344CB8AC3E}">
        <p14:creationId xmlns:p14="http://schemas.microsoft.com/office/powerpoint/2010/main" val="12784670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a Probability Using the Central Limit Theorem</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lang="en-IN" sz="2600" dirty="0"/>
              <a:t>Since</a:t>
            </a:r>
          </a:p>
          <a:p>
            <a:pPr>
              <a:defRPr sz="2800"/>
            </a:pPr>
            <a:endParaRPr lang="en-US" sz="2600" dirty="0"/>
          </a:p>
        </p:txBody>
      </p:sp>
      <p:pic>
        <p:nvPicPr>
          <p:cNvPr id="6" name="Picture 5" descr="x bar">
            <a:extLst>
              <a:ext uri="{FF2B5EF4-FFF2-40B4-BE49-F238E27FC236}">
                <a16:creationId xmlns:a16="http://schemas.microsoft.com/office/drawing/2014/main" id="{3B9EFA9D-25DB-76D4-E424-7479EE0133AA}"/>
              </a:ext>
            </a:extLst>
          </p:cNvPr>
          <p:cNvPicPr>
            <a:picLocks noChangeAspect="1"/>
          </p:cNvPicPr>
          <p:nvPr/>
        </p:nvPicPr>
        <p:blipFill>
          <a:blip r:embed="rId2"/>
          <a:stretch>
            <a:fillRect/>
          </a:stretch>
        </p:blipFill>
        <p:spPr>
          <a:xfrm>
            <a:off x="1309687" y="1149455"/>
            <a:ext cx="238125" cy="276225"/>
          </a:xfrm>
          <a:prstGeom prst="rect">
            <a:avLst/>
          </a:prstGeom>
        </p:spPr>
      </p:pic>
      <p:sp>
        <p:nvSpPr>
          <p:cNvPr id="14" name="TextBox 13">
            <a:extLst>
              <a:ext uri="{FF2B5EF4-FFF2-40B4-BE49-F238E27FC236}">
                <a16:creationId xmlns:a16="http://schemas.microsoft.com/office/drawing/2014/main" id="{B23DFE82-5DB6-110F-B444-DCF58B5A4916}"/>
              </a:ext>
            </a:extLst>
          </p:cNvPr>
          <p:cNvSpPr txBox="1"/>
          <p:nvPr/>
        </p:nvSpPr>
        <p:spPr>
          <a:xfrm>
            <a:off x="1528762" y="1068333"/>
            <a:ext cx="69342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is a normal random variable, the probability that</a:t>
            </a:r>
            <a:endParaRPr lang="en-IN" dirty="0"/>
          </a:p>
        </p:txBody>
      </p:sp>
      <p:pic>
        <p:nvPicPr>
          <p:cNvPr id="8" name="Picture 7" descr="x bar">
            <a:extLst>
              <a:ext uri="{FF2B5EF4-FFF2-40B4-BE49-F238E27FC236}">
                <a16:creationId xmlns:a16="http://schemas.microsoft.com/office/drawing/2014/main" id="{660A882D-F3C6-0CE6-B4CC-05CB2AEB1420}"/>
              </a:ext>
            </a:extLst>
          </p:cNvPr>
          <p:cNvPicPr>
            <a:picLocks noChangeAspect="1"/>
          </p:cNvPicPr>
          <p:nvPr/>
        </p:nvPicPr>
        <p:blipFill>
          <a:blip r:embed="rId2"/>
          <a:stretch>
            <a:fillRect/>
          </a:stretch>
        </p:blipFill>
        <p:spPr>
          <a:xfrm>
            <a:off x="8189118" y="1176990"/>
            <a:ext cx="238125" cy="276225"/>
          </a:xfrm>
          <a:prstGeom prst="rect">
            <a:avLst/>
          </a:prstGeom>
        </p:spPr>
      </p:pic>
      <p:sp>
        <p:nvSpPr>
          <p:cNvPr id="12" name="TextBox 11">
            <a:extLst>
              <a:ext uri="{FF2B5EF4-FFF2-40B4-BE49-F238E27FC236}">
                <a16:creationId xmlns:a16="http://schemas.microsoft.com/office/drawing/2014/main" id="{AF4379D2-E115-0795-0A5A-9C55BE166A85}"/>
              </a:ext>
            </a:extLst>
          </p:cNvPr>
          <p:cNvSpPr txBox="1"/>
          <p:nvPr/>
        </p:nvSpPr>
        <p:spPr>
          <a:xfrm>
            <a:off x="457199" y="1469648"/>
            <a:ext cx="8229599" cy="892552"/>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is less than </a:t>
            </a:r>
            <a:r>
              <a:rPr kumimoji="0" lang="en-IN" sz="2600" b="0" i="0" u="none" strike="noStrike" kern="1200" cap="none" spc="0" normalizeH="0" baseline="0" noProof="0" dirty="0">
                <a:ln>
                  <a:noFill/>
                </a:ln>
                <a:solidFill>
                  <a:srgbClr val="366092"/>
                </a:solidFill>
                <a:effectLst/>
                <a:uLnTx/>
                <a:uFillTx/>
                <a:latin typeface="Cambria Math"/>
                <a:ea typeface="+mn-ea"/>
                <a:cs typeface="+mn-cs"/>
              </a:rPr>
              <a:t>104</a:t>
            </a:r>
            <a:r>
              <a:rPr kumimoji="0" lang="en-IN" sz="2600" b="0" i="0" u="none" strike="noStrike" kern="1200" cap="none" spc="0" normalizeH="0" baseline="0" noProof="0" dirty="0">
                <a:ln>
                  <a:noFill/>
                </a:ln>
                <a:solidFill>
                  <a:srgbClr val="366092"/>
                </a:solidFill>
                <a:effectLst/>
                <a:uLnTx/>
                <a:uFillTx/>
                <a:latin typeface="Calibri"/>
                <a:ea typeface="+mn-ea"/>
                <a:cs typeface="+mn-cs"/>
              </a:rPr>
              <a:t> pounds is determined using a </a:t>
            </a:r>
            <a:br>
              <a:rPr kumimoji="0" lang="en-IN" sz="2600" b="0" i="0" u="none" strike="noStrike" kern="1200" cap="none" spc="0" normalizeH="0" baseline="0" noProof="0" dirty="0">
                <a:ln>
                  <a:noFill/>
                </a:ln>
                <a:solidFill>
                  <a:srgbClr val="366092"/>
                </a:solidFill>
                <a:effectLst/>
                <a:uLnTx/>
                <a:uFillTx/>
                <a:latin typeface="Calibri"/>
                <a:ea typeface="+mn-ea"/>
                <a:cs typeface="+mn-cs"/>
              </a:rPr>
            </a:br>
            <a:r>
              <a:rPr kumimoji="0" lang="en-IN" sz="2600" b="0" i="1" u="none" strike="noStrike" kern="1200" cap="none" spc="0" normalizeH="0" baseline="0" noProof="0" dirty="0">
                <a:ln>
                  <a:noFill/>
                </a:ln>
                <a:solidFill>
                  <a:srgbClr val="366092"/>
                </a:solidFill>
                <a:effectLst/>
                <a:uLnTx/>
                <a:uFillTx/>
                <a:latin typeface="Calibri"/>
                <a:ea typeface="+mn-ea"/>
                <a:cs typeface="+mn-cs"/>
              </a:rPr>
              <a:t>z</a:t>
            </a:r>
            <a:r>
              <a:rPr kumimoji="0" lang="en-IN" sz="2600" b="0" i="0" u="none" strike="noStrike" kern="1200" cap="none" spc="0" normalizeH="0" baseline="0" noProof="0" dirty="0">
                <a:ln>
                  <a:noFill/>
                </a:ln>
                <a:solidFill>
                  <a:srgbClr val="366092"/>
                </a:solidFill>
                <a:effectLst/>
                <a:uLnTx/>
                <a:uFillTx/>
                <a:latin typeface="Calibri"/>
                <a:ea typeface="+mn-ea"/>
                <a:cs typeface="+mn-cs"/>
              </a:rPr>
              <a:t>-transformation.</a:t>
            </a:r>
            <a:endParaRPr lang="en-IN" dirty="0"/>
          </a:p>
        </p:txBody>
      </p:sp>
      <p:pic>
        <p:nvPicPr>
          <p:cNvPr id="5" name="Picture 4" descr="P of open parenthesis x bar less than 104 close parenthesis equals P of open parenthesis z less than open parenthesis x bar minus mu close parenthesis divided by open parenthesis sigma divided by square root of n close parenthesis close parenthesis equals P of open parenthesis z less than open parenthesis 104 minus 100 close parenthesis divided by open parenthesis 8 divided by square root of 50 close parenthesis close parenthesis equals P of open parenthesis z less than 3.54 close parenthesis, approximately equal to 1.">
            <a:extLst>
              <a:ext uri="{FF2B5EF4-FFF2-40B4-BE49-F238E27FC236}">
                <a16:creationId xmlns:a16="http://schemas.microsoft.com/office/drawing/2014/main" id="{02DBF675-A7B9-9CF8-FC10-F9B037FF1038}"/>
              </a:ext>
            </a:extLst>
          </p:cNvPr>
          <p:cNvPicPr>
            <a:picLocks noChangeAspect="1"/>
          </p:cNvPicPr>
          <p:nvPr/>
        </p:nvPicPr>
        <p:blipFill>
          <a:blip r:embed="rId3"/>
          <a:stretch>
            <a:fillRect/>
          </a:stretch>
        </p:blipFill>
        <p:spPr>
          <a:xfrm>
            <a:off x="2944459" y="1915924"/>
            <a:ext cx="3245553" cy="3286123"/>
          </a:xfrm>
          <a:prstGeom prst="rect">
            <a:avLst/>
          </a:prstGeom>
        </p:spPr>
      </p:pic>
      <p:sp>
        <p:nvSpPr>
          <p:cNvPr id="10" name="TextBox 9">
            <a:extLst>
              <a:ext uri="{FF2B5EF4-FFF2-40B4-BE49-F238E27FC236}">
                <a16:creationId xmlns:a16="http://schemas.microsoft.com/office/drawing/2014/main" id="{7B6FE94D-573D-8ED7-9825-C81E76B4265E}"/>
              </a:ext>
            </a:extLst>
          </p:cNvPr>
          <p:cNvSpPr txBox="1"/>
          <p:nvPr/>
        </p:nvSpPr>
        <p:spPr>
          <a:xfrm>
            <a:off x="447674" y="5164905"/>
            <a:ext cx="8239125" cy="89255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Since Table B’s largest value is 3.49, yielding a probability of 0.9998, we say that the probability is approximately 1.</a:t>
            </a:r>
            <a:endParaRPr lang="en-IN" sz="26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Error of Estimation</a:t>
            </a:r>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dirty="0"/>
              <a:t>In general, the </a:t>
            </a:r>
            <a:r>
              <a:rPr sz="2800" b="1" dirty="0"/>
              <a:t>error of estimation</a:t>
            </a:r>
            <a:r>
              <a:rPr sz="2800" dirty="0"/>
              <a:t> is the difference between a sample statistic and the parameter that it is estimating.</a:t>
            </a:r>
          </a:p>
          <a:p>
            <a:endParaRPr sz="28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Using the Error of Estimation to Calculate a Probability</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Suppose that a population has an unknown mean and a standard deviation of </a:t>
            </a:r>
            <a:r>
              <a:rPr sz="2800" dirty="0">
                <a:latin typeface="Cambria Math"/>
              </a:rPr>
              <a:t>5</a:t>
            </a:r>
            <a:r>
              <a:rPr sz="2800" dirty="0"/>
              <a:t>. A sample of size </a:t>
            </a:r>
            <a:r>
              <a:rPr sz="2800" dirty="0">
                <a:latin typeface="Cambria Math"/>
              </a:rPr>
              <a:t>100</a:t>
            </a:r>
            <a:r>
              <a:rPr sz="2800" dirty="0"/>
              <a:t> is drawn from the population. If the sample mean is used as an estimate of the population mean, what is the probability that the sample mean will be within one unit of the true mean?</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the Error of Estimation to Calculate a Probability</a:t>
            </a:r>
            <a:r>
              <a:rPr lang="en-US" dirty="0"/>
              <a:t>—Slide 2</a:t>
            </a:r>
            <a:endParaRPr dirty="0"/>
          </a:p>
        </p:txBody>
      </p:sp>
      <p:sp>
        <p:nvSpPr>
          <p:cNvPr id="3" name="Text Placeholder 2"/>
          <p:cNvSpPr>
            <a:spLocks noGrp="1"/>
          </p:cNvSpPr>
          <p:nvPr>
            <p:ph type="body" sz="quarter" idx="10"/>
          </p:nvPr>
        </p:nvSpPr>
        <p:spPr/>
        <p:txBody>
          <a:bodyPr>
            <a:noAutofit/>
          </a:bodyPr>
          <a:lstStyle/>
          <a:p>
            <a:r>
              <a:rPr sz="2400" b="1" dirty="0"/>
              <a:t>Solution</a:t>
            </a:r>
          </a:p>
          <a:p>
            <a:pPr>
              <a:defRPr sz="2800"/>
            </a:pPr>
            <a:r>
              <a:rPr sz="2400" dirty="0"/>
              <a:t>Since the error of estimation is defined to be the difference between the sample statistic and the parameter that it is estimating, for this problem the error of estimation is one. In the problem at hand, the error is given by</a:t>
            </a:r>
          </a:p>
          <a:p>
            <a:endParaRPr sz="2400" dirty="0"/>
          </a:p>
          <a:p>
            <a:pPr algn="ctr"/>
            <a:r>
              <a:rPr sz="2400" dirty="0"/>
              <a:t>​</a:t>
            </a:r>
          </a:p>
          <a:p>
            <a:pPr algn="l"/>
            <a:endParaRPr sz="2400" dirty="0"/>
          </a:p>
        </p:txBody>
      </p:sp>
      <p:pic>
        <p:nvPicPr>
          <p:cNvPr id="6" name="Picture 5" descr="mu minus x bar">
            <a:extLst>
              <a:ext uri="{FF2B5EF4-FFF2-40B4-BE49-F238E27FC236}">
                <a16:creationId xmlns:a16="http://schemas.microsoft.com/office/drawing/2014/main" id="{91F48BBA-172E-985F-9CB3-2E853BC89AA8}"/>
              </a:ext>
            </a:extLst>
          </p:cNvPr>
          <p:cNvPicPr>
            <a:picLocks noChangeAspect="1"/>
          </p:cNvPicPr>
          <p:nvPr/>
        </p:nvPicPr>
        <p:blipFill>
          <a:blip r:embed="rId2"/>
          <a:stretch>
            <a:fillRect/>
          </a:stretch>
        </p:blipFill>
        <p:spPr>
          <a:xfrm>
            <a:off x="5257800" y="2652182"/>
            <a:ext cx="714375" cy="378199"/>
          </a:xfrm>
          <a:prstGeom prst="rect">
            <a:avLst/>
          </a:prstGeom>
        </p:spPr>
      </p:pic>
      <p:sp>
        <p:nvSpPr>
          <p:cNvPr id="17" name="TextBox 16">
            <a:extLst>
              <a:ext uri="{FF2B5EF4-FFF2-40B4-BE49-F238E27FC236}">
                <a16:creationId xmlns:a16="http://schemas.microsoft.com/office/drawing/2014/main" id="{3680DFAC-23F4-728C-6382-1A655A19C368}"/>
              </a:ext>
            </a:extLst>
          </p:cNvPr>
          <p:cNvSpPr txBox="1"/>
          <p:nvPr/>
        </p:nvSpPr>
        <p:spPr>
          <a:xfrm>
            <a:off x="457200" y="2981058"/>
            <a:ext cx="2983706"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since we will be using </a:t>
            </a:r>
            <a:endParaRPr lang="en-IN" dirty="0"/>
          </a:p>
        </p:txBody>
      </p:sp>
      <p:pic>
        <p:nvPicPr>
          <p:cNvPr id="15" name="Picture 14" descr="x bar">
            <a:extLst>
              <a:ext uri="{FF2B5EF4-FFF2-40B4-BE49-F238E27FC236}">
                <a16:creationId xmlns:a16="http://schemas.microsoft.com/office/drawing/2014/main" id="{BCFD8402-F290-5D5C-2F4B-F7729D22FF66}"/>
              </a:ext>
            </a:extLst>
          </p:cNvPr>
          <p:cNvPicPr>
            <a:picLocks noChangeAspect="1"/>
          </p:cNvPicPr>
          <p:nvPr/>
        </p:nvPicPr>
        <p:blipFill>
          <a:blip r:embed="rId3"/>
          <a:stretch>
            <a:fillRect/>
          </a:stretch>
        </p:blipFill>
        <p:spPr>
          <a:xfrm>
            <a:off x="3276600" y="3111045"/>
            <a:ext cx="238125" cy="276225"/>
          </a:xfrm>
          <a:prstGeom prst="rect">
            <a:avLst/>
          </a:prstGeom>
        </p:spPr>
      </p:pic>
      <p:sp>
        <p:nvSpPr>
          <p:cNvPr id="19" name="TextBox 18">
            <a:extLst>
              <a:ext uri="{FF2B5EF4-FFF2-40B4-BE49-F238E27FC236}">
                <a16:creationId xmlns:a16="http://schemas.microsoft.com/office/drawing/2014/main" id="{5C2F9845-36AB-D084-8CF8-D3AB0679B580}"/>
              </a:ext>
            </a:extLst>
          </p:cNvPr>
          <p:cNvSpPr txBox="1"/>
          <p:nvPr/>
        </p:nvSpPr>
        <p:spPr>
          <a:xfrm>
            <a:off x="3514725" y="2997875"/>
            <a:ext cx="1966911" cy="46166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400" b="0" i="0" u="none" strike="noStrike" kern="1200" cap="none" spc="0" normalizeH="0" baseline="0" noProof="0" dirty="0">
                <a:ln>
                  <a:noFill/>
                </a:ln>
                <a:solidFill>
                  <a:srgbClr val="366092"/>
                </a:solidFill>
                <a:effectLst/>
                <a:uLnTx/>
                <a:uFillTx/>
                <a:latin typeface="Calibri"/>
                <a:ea typeface="+mn-ea"/>
                <a:cs typeface="+mn-cs"/>
              </a:rPr>
              <a:t>to estimate </a:t>
            </a:r>
            <a:r>
              <a:rPr kumimoji="0" lang="el-GR" sz="24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rPr>
              <a:t>μ</a:t>
            </a:r>
            <a:r>
              <a:rPr kumimoji="0" lang="en-IN" sz="2400" b="0" i="0" u="none" strike="noStrike" kern="1200" cap="none" spc="0" normalizeH="0" baseline="0" noProof="0" dirty="0">
                <a:ln>
                  <a:noFill/>
                </a:ln>
                <a:solidFill>
                  <a:srgbClr val="366092"/>
                </a:solidFill>
                <a:effectLst/>
                <a:uLnTx/>
                <a:uFillTx/>
                <a:latin typeface="Calibri"/>
                <a:ea typeface="+mn-ea"/>
                <a:cs typeface="+mn-cs"/>
              </a:rPr>
              <a:t>.</a:t>
            </a:r>
          </a:p>
        </p:txBody>
      </p:sp>
      <p:sp>
        <p:nvSpPr>
          <p:cNvPr id="11" name="TextBox 10">
            <a:extLst>
              <a:ext uri="{FF2B5EF4-FFF2-40B4-BE49-F238E27FC236}">
                <a16:creationId xmlns:a16="http://schemas.microsoft.com/office/drawing/2014/main" id="{D9BEE023-DF52-27E3-26D5-958638671233}"/>
              </a:ext>
            </a:extLst>
          </p:cNvPr>
          <p:cNvSpPr txBox="1"/>
          <p:nvPr/>
        </p:nvSpPr>
        <p:spPr>
          <a:xfrm>
            <a:off x="457200" y="3459540"/>
            <a:ext cx="8229600" cy="1569660"/>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However, we are just as interested in negative errors as positive errors. Thus, to satisfy the condition that an error of less than one unit has been made, we are interested in the following probability.</a:t>
            </a:r>
            <a:endParaRPr lang="en-IN" dirty="0"/>
          </a:p>
        </p:txBody>
      </p:sp>
      <p:pic>
        <p:nvPicPr>
          <p:cNvPr id="8" name="Picture 7" descr="P of open parenthesis mu minus 1 less than x bar less than mu plus 1 close parenthesis.">
            <a:extLst>
              <a:ext uri="{FF2B5EF4-FFF2-40B4-BE49-F238E27FC236}">
                <a16:creationId xmlns:a16="http://schemas.microsoft.com/office/drawing/2014/main" id="{55DE9077-D592-ADBE-CFA8-F3DC69B35479}"/>
              </a:ext>
            </a:extLst>
          </p:cNvPr>
          <p:cNvPicPr>
            <a:picLocks noChangeAspect="1"/>
          </p:cNvPicPr>
          <p:nvPr/>
        </p:nvPicPr>
        <p:blipFill>
          <a:blip r:embed="rId4"/>
          <a:stretch>
            <a:fillRect/>
          </a:stretch>
        </p:blipFill>
        <p:spPr>
          <a:xfrm>
            <a:off x="3251881" y="4794891"/>
            <a:ext cx="2640237" cy="570862"/>
          </a:xfrm>
          <a:prstGeom prst="rect">
            <a:avLst/>
          </a:prstGeom>
        </p:spPr>
      </p:pic>
      <p:sp>
        <p:nvSpPr>
          <p:cNvPr id="5" name="TextBox 4">
            <a:extLst>
              <a:ext uri="{FF2B5EF4-FFF2-40B4-BE49-F238E27FC236}">
                <a16:creationId xmlns:a16="http://schemas.microsoft.com/office/drawing/2014/main" id="{9EE15CB8-D717-D42F-1A6E-8034304A5553}"/>
              </a:ext>
            </a:extLst>
          </p:cNvPr>
          <p:cNvSpPr txBox="1"/>
          <p:nvPr/>
        </p:nvSpPr>
        <p:spPr>
          <a:xfrm>
            <a:off x="457200" y="5405735"/>
            <a:ext cx="62484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Standardizing, we obtain the following.</a:t>
            </a:r>
            <a:endParaRPr lang="en-IN"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2: Using the Error of Estimation to Calculate a Probability—Slide 3</a:t>
            </a:r>
            <a:endParaRPr dirty="0"/>
          </a:p>
        </p:txBody>
      </p:sp>
      <p:pic>
        <p:nvPicPr>
          <p:cNvPr id="5" name="Picture 4" descr="P of open parenthesis open parenthesis mu minus 1 close parenthesis minus mu whole divided by open parenthesis 5 divided by square root of 100 close parathesis is less than z is less than open parenthesis mu plus 1 close parenthesis minus mu divided by 5 divided by square root of 100 close parenthesis close parenthesis equals P of open parenthesis negative 2 less than z less than 2 close parenthesis.&#10;&#10;P of open parenthesis negative 2 less than z less than 2 close parenthesis equals P of open parenthesis z less than 2 close parenthesis minus P of open parenthesis z less than negative 2 close parenthesis equals 0.9772 minus 0.0228 equals 0.9544.">
            <a:extLst>
              <a:ext uri="{FF2B5EF4-FFF2-40B4-BE49-F238E27FC236}">
                <a16:creationId xmlns:a16="http://schemas.microsoft.com/office/drawing/2014/main" id="{CA8294C2-E855-6FD2-35AC-BD29F4A86E2E}"/>
              </a:ext>
            </a:extLst>
          </p:cNvPr>
          <p:cNvPicPr>
            <a:picLocks noChangeAspect="1"/>
          </p:cNvPicPr>
          <p:nvPr/>
        </p:nvPicPr>
        <p:blipFill>
          <a:blip r:embed="rId2"/>
          <a:stretch>
            <a:fillRect/>
          </a:stretch>
        </p:blipFill>
        <p:spPr>
          <a:xfrm>
            <a:off x="457200" y="1143000"/>
            <a:ext cx="8229600" cy="2027583"/>
          </a:xfrm>
          <a:prstGeom prst="rect">
            <a:avLst/>
          </a:prstGeom>
        </p:spPr>
      </p:pic>
      <p:pic>
        <p:nvPicPr>
          <p:cNvPr id="6" name="Picture 5" descr="Figure shows A normal distribution with a mean of x bar and labels at mu minus 2, mu minus 1, mu plus 1, and mu + 2.The area between mu minus 1 and mu + 1 is shaded and labeled as &quot;The probability that the error of estimation of x bar is less than  1&quot;.">
            <a:extLst>
              <a:ext uri="{FF2B5EF4-FFF2-40B4-BE49-F238E27FC236}">
                <a16:creationId xmlns:a16="http://schemas.microsoft.com/office/drawing/2014/main" id="{187CB867-6341-4033-BA64-B9B72DB0DD5C}"/>
              </a:ext>
            </a:extLst>
          </p:cNvPr>
          <p:cNvPicPr>
            <a:picLocks noChangeAspect="1"/>
          </p:cNvPicPr>
          <p:nvPr/>
        </p:nvPicPr>
        <p:blipFill>
          <a:blip r:embed="rId3"/>
          <a:srcRect b="8544"/>
          <a:stretch>
            <a:fillRect/>
          </a:stretch>
        </p:blipFill>
        <p:spPr>
          <a:xfrm>
            <a:off x="1632750" y="3124200"/>
            <a:ext cx="5292000" cy="2863002"/>
          </a:xfrm>
          <a:prstGeom prst="rect">
            <a:avLst/>
          </a:prstGeom>
        </p:spPr>
      </p:pic>
      <p:sp>
        <p:nvSpPr>
          <p:cNvPr id="4" name="TextBox 3">
            <a:extLst>
              <a:ext uri="{FF2B5EF4-FFF2-40B4-BE49-F238E27FC236}">
                <a16:creationId xmlns:a16="http://schemas.microsoft.com/office/drawing/2014/main" id="{16C79F89-87B6-2BF3-BF0C-998E88002DBE}"/>
              </a:ext>
            </a:extLst>
          </p:cNvPr>
          <p:cNvSpPr txBox="1"/>
          <p:nvPr/>
        </p:nvSpPr>
        <p:spPr>
          <a:xfrm>
            <a:off x="7320750" y="5426980"/>
            <a:ext cx="1560825" cy="400110"/>
          </a:xfrm>
          <a:prstGeom prst="rect">
            <a:avLst/>
          </a:prstGeom>
          <a:noFill/>
        </p:spPr>
        <p:txBody>
          <a:bodyPr wrap="square">
            <a:spAutoFit/>
          </a:bodyPr>
          <a:lstStyle/>
          <a:p>
            <a:r>
              <a:rPr lang="en-US" sz="2000" dirty="0"/>
              <a:t>Figure 9</a:t>
            </a:r>
            <a:endParaRPr lang="en-IN" sz="2000" dirty="0"/>
          </a:p>
        </p:txBody>
      </p:sp>
    </p:spTree>
    <p:extLst>
      <p:ext uri="{BB962C8B-B14F-4D97-AF65-F5344CB8AC3E}">
        <p14:creationId xmlns:p14="http://schemas.microsoft.com/office/powerpoint/2010/main" val="7370475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2: Using the Error of Estimation to Calculate a Probability—Slide 4</a:t>
            </a:r>
            <a:endParaRPr dirty="0"/>
          </a:p>
        </p:txBody>
      </p:sp>
      <p:pic>
        <p:nvPicPr>
          <p:cNvPr id="5" name="Picture 4" descr="Figure shows A standard normal distribution with a mean 0, shaded between the values of negative 2 and 2 with the shaded area indicated as 0.9544">
            <a:extLst>
              <a:ext uri="{FF2B5EF4-FFF2-40B4-BE49-F238E27FC236}">
                <a16:creationId xmlns:a16="http://schemas.microsoft.com/office/drawing/2014/main" id="{F8B037FB-2DF6-4779-83BF-99C4980676A9}"/>
              </a:ext>
            </a:extLst>
          </p:cNvPr>
          <p:cNvPicPr>
            <a:picLocks noChangeAspect="1"/>
          </p:cNvPicPr>
          <p:nvPr/>
        </p:nvPicPr>
        <p:blipFill>
          <a:blip r:embed="rId2"/>
          <a:srcRect b="11737"/>
          <a:stretch>
            <a:fillRect/>
          </a:stretch>
        </p:blipFill>
        <p:spPr>
          <a:xfrm>
            <a:off x="1137758" y="1337971"/>
            <a:ext cx="6868484" cy="3691230"/>
          </a:xfrm>
          <a:prstGeom prst="rect">
            <a:avLst/>
          </a:prstGeom>
        </p:spPr>
      </p:pic>
      <p:sp>
        <p:nvSpPr>
          <p:cNvPr id="3" name="TextBox 2">
            <a:extLst>
              <a:ext uri="{FF2B5EF4-FFF2-40B4-BE49-F238E27FC236}">
                <a16:creationId xmlns:a16="http://schemas.microsoft.com/office/drawing/2014/main" id="{B47D51BD-0FBC-779B-867E-096A4666F7B6}"/>
              </a:ext>
            </a:extLst>
          </p:cNvPr>
          <p:cNvSpPr txBox="1"/>
          <p:nvPr/>
        </p:nvSpPr>
        <p:spPr>
          <a:xfrm>
            <a:off x="4038600" y="5137830"/>
            <a:ext cx="1560825" cy="400110"/>
          </a:xfrm>
          <a:prstGeom prst="rect">
            <a:avLst/>
          </a:prstGeom>
          <a:noFill/>
        </p:spPr>
        <p:txBody>
          <a:bodyPr wrap="square">
            <a:spAutoFit/>
          </a:bodyPr>
          <a:lstStyle/>
          <a:p>
            <a:r>
              <a:rPr lang="en-US" sz="2000" dirty="0"/>
              <a:t>Figure 10</a:t>
            </a:r>
            <a:endParaRPr lang="en-IN" sz="2000" dirty="0"/>
          </a:p>
        </p:txBody>
      </p:sp>
    </p:spTree>
    <p:extLst>
      <p:ext uri="{BB962C8B-B14F-4D97-AF65-F5344CB8AC3E}">
        <p14:creationId xmlns:p14="http://schemas.microsoft.com/office/powerpoint/2010/main" val="386952636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the Error of Estimation to Calculate a Probability</a:t>
            </a:r>
            <a:r>
              <a:rPr lang="en-US" dirty="0"/>
              <a:t>—Slide 5</a:t>
            </a:r>
            <a:endParaRPr dirty="0"/>
          </a:p>
        </p:txBody>
      </p:sp>
      <p:sp>
        <p:nvSpPr>
          <p:cNvPr id="3" name="Text Placeholder 2"/>
          <p:cNvSpPr>
            <a:spLocks noGrp="1"/>
          </p:cNvSpPr>
          <p:nvPr>
            <p:ph type="body" sz="quarter" idx="10"/>
          </p:nvPr>
        </p:nvSpPr>
        <p:spPr/>
        <p:txBody>
          <a:bodyPr>
            <a:normAutofit/>
          </a:bodyPr>
          <a:lstStyle/>
          <a:p>
            <a:r>
              <a:rPr lang="en-US" sz="2700" dirty="0"/>
              <a:t>Thus, if a sample size of 100 is drawn from the population given, the probability that the sample mean will be within one unit of the population mean is 0.9544. </a:t>
            </a:r>
          </a:p>
          <a:p>
            <a:r>
              <a:rPr lang="en-US" sz="2700" dirty="0"/>
              <a:t>In this problem, we were able to determine the probability of making an error of less than one unit without knowing the mean of the population. This probability (0.9544) tells us a lot about the quality of the estimate</a:t>
            </a:r>
            <a:br>
              <a:rPr lang="en-US" sz="2700" dirty="0"/>
            </a:br>
            <a:endParaRPr sz="2700" dirty="0"/>
          </a:p>
        </p:txBody>
      </p:sp>
      <p:pic>
        <p:nvPicPr>
          <p:cNvPr id="8" name="Picture 7" descr="x bar">
            <a:extLst>
              <a:ext uri="{FF2B5EF4-FFF2-40B4-BE49-F238E27FC236}">
                <a16:creationId xmlns:a16="http://schemas.microsoft.com/office/drawing/2014/main" id="{FAA2A5B6-9602-08E9-086E-EEA9C8D06376}"/>
              </a:ext>
            </a:extLst>
          </p:cNvPr>
          <p:cNvPicPr>
            <a:picLocks noChangeAspect="1"/>
          </p:cNvPicPr>
          <p:nvPr/>
        </p:nvPicPr>
        <p:blipFill>
          <a:blip r:embed="rId2"/>
          <a:stretch>
            <a:fillRect/>
          </a:stretch>
        </p:blipFill>
        <p:spPr>
          <a:xfrm>
            <a:off x="1828800" y="4123393"/>
            <a:ext cx="304800" cy="276225"/>
          </a:xfrm>
          <a:prstGeom prst="rect">
            <a:avLst/>
          </a:prstGeom>
        </p:spPr>
      </p:pic>
      <p:sp>
        <p:nvSpPr>
          <p:cNvPr id="5" name="TextBox 4">
            <a:extLst>
              <a:ext uri="{FF2B5EF4-FFF2-40B4-BE49-F238E27FC236}">
                <a16:creationId xmlns:a16="http://schemas.microsoft.com/office/drawing/2014/main" id="{851ABC07-C84F-8998-F432-F19EEF59E986}"/>
              </a:ext>
            </a:extLst>
          </p:cNvPr>
          <p:cNvSpPr txBox="1"/>
          <p:nvPr/>
        </p:nvSpPr>
        <p:spPr>
          <a:xfrm>
            <a:off x="457200" y="4528572"/>
            <a:ext cx="8305800" cy="1338828"/>
          </a:xfrm>
          <a:prstGeom prst="rect">
            <a:avLst/>
          </a:prstGeom>
          <a:noFill/>
        </p:spPr>
        <p:txBody>
          <a:bodyPr wrap="square">
            <a:spAutoFit/>
          </a:bodyPr>
          <a:lstStyle/>
          <a:p>
            <a:r>
              <a:rPr kumimoji="0" lang="en-US" sz="2700" b="0" i="0" u="none" strike="noStrike" kern="1200" cap="none" spc="0" normalizeH="0" baseline="0" noProof="0" dirty="0">
                <a:ln>
                  <a:noFill/>
                </a:ln>
                <a:solidFill>
                  <a:srgbClr val="366092"/>
                </a:solidFill>
                <a:effectLst/>
                <a:uLnTx/>
                <a:uFillTx/>
                <a:latin typeface="Calibri"/>
                <a:ea typeface="+mn-ea"/>
                <a:cs typeface="+mn-cs"/>
              </a:rPr>
              <a:t>The estimate of </a:t>
            </a:r>
            <a:r>
              <a:rPr kumimoji="0" lang="el-GR" sz="27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rPr>
              <a:t>μ</a:t>
            </a:r>
            <a:r>
              <a:rPr kumimoji="0" lang="en-US" sz="2700" b="0" i="1" u="none" strike="noStrike" kern="1200" cap="none" spc="0" normalizeH="0" baseline="0" noProof="0" dirty="0">
                <a:ln>
                  <a:noFill/>
                </a:ln>
                <a:solidFill>
                  <a:srgbClr val="366092"/>
                </a:solidFill>
                <a:effectLst/>
                <a:uLnTx/>
                <a:uFillTx/>
                <a:latin typeface="Calibri"/>
                <a:ea typeface="+mn-ea"/>
                <a:cs typeface="+mn-cs"/>
              </a:rPr>
              <a:t> </a:t>
            </a:r>
            <a:r>
              <a:rPr kumimoji="0" lang="en-US" sz="2700" b="0" i="0" u="none" strike="noStrike" kern="1200" cap="none" spc="0" normalizeH="0" baseline="0" noProof="0" dirty="0">
                <a:ln>
                  <a:noFill/>
                </a:ln>
                <a:solidFill>
                  <a:srgbClr val="366092"/>
                </a:solidFill>
                <a:effectLst/>
                <a:uLnTx/>
                <a:uFillTx/>
                <a:latin typeface="Calibri"/>
                <a:ea typeface="+mn-ea"/>
                <a:cs typeface="+mn-cs"/>
              </a:rPr>
              <a:t>obtained from a sample of size 100 is more than just an estimate now, it is an estimate with a “level of confidence” in its quality. </a:t>
            </a:r>
            <a:endParaRPr lang="en-IN" dirty="0"/>
          </a:p>
        </p:txBody>
      </p:sp>
    </p:spTree>
    <p:extLst>
      <p:ext uri="{BB962C8B-B14F-4D97-AF65-F5344CB8AC3E}">
        <p14:creationId xmlns:p14="http://schemas.microsoft.com/office/powerpoint/2010/main" val="6157116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the Standard Deviation Given a Probability</a:t>
            </a:r>
            <a:r>
              <a:rPr lang="en-US" dirty="0"/>
              <a:t>—Slide 1</a:t>
            </a:r>
            <a:endParaRPr dirty="0"/>
          </a:p>
        </p:txBody>
      </p:sp>
      <p:sp>
        <p:nvSpPr>
          <p:cNvPr id="3" name="Text Placeholder 2"/>
          <p:cNvSpPr>
            <a:spLocks noGrp="1"/>
          </p:cNvSpPr>
          <p:nvPr>
            <p:ph type="body" sz="quarter" idx="10"/>
          </p:nvPr>
        </p:nvSpPr>
        <p:spPr/>
        <p:txBody>
          <a:bodyPr>
            <a:normAutofit/>
          </a:bodyPr>
          <a:lstStyle/>
          <a:p>
            <a:r>
              <a:rPr sz="2800"/>
              <a:t>The lifetime of a certain type of micro transistor is normally distributed with a mean of </a:t>
            </a:r>
            <a:r>
              <a:rPr sz="2800">
                <a:latin typeface="Cambria Math"/>
              </a:rPr>
              <a:t>156</a:t>
            </a:r>
            <a:r>
              <a:rPr sz="2800"/>
              <a:t> hours. It is known that </a:t>
            </a:r>
            <a:r>
              <a:rPr sz="2800">
                <a:latin typeface="Cambria Math"/>
              </a:rPr>
              <a:t>1.5</a:t>
            </a:r>
            <a:r>
              <a:rPr sz="2800"/>
              <a:t> percent of the transistors have a lifetime greater than </a:t>
            </a:r>
            <a:r>
              <a:rPr sz="2800">
                <a:latin typeface="Cambria Math"/>
              </a:rPr>
              <a:t>167</a:t>
            </a:r>
            <a:r>
              <a:rPr sz="2800"/>
              <a:t> hours.</a:t>
            </a:r>
          </a:p>
          <a:p>
            <a:pPr marL="514350" indent="-514350">
              <a:buFont typeface="+mj-lt"/>
              <a:buAutoNum type="alphaLcPeriod"/>
              <a:defRPr sz="2800"/>
            </a:pPr>
            <a:r>
              <a:t>​</a:t>
            </a:r>
            <a:r>
              <a:rPr sz="2800"/>
              <a:t>What is the standard deviation of the distribution of the lifetimes of the transistors?</a:t>
            </a:r>
          </a:p>
          <a:p>
            <a:pPr marL="514350" indent="-514350">
              <a:buFont typeface="+mj-lt"/>
              <a:buAutoNum type="alphaLcPeriod" startAt="2"/>
              <a:defRPr sz="2800"/>
            </a:pPr>
            <a:r>
              <a:t>​</a:t>
            </a:r>
            <a:r>
              <a:rPr sz="2800"/>
              <a:t>Using the standard deviation calculated in part </a:t>
            </a:r>
            <a:r>
              <a:rPr sz="2800" b="1"/>
              <a:t>a.</a:t>
            </a:r>
            <a:r>
              <a:rPr sz="2800"/>
              <a:t>, what is the probability that the average lifetime of a sample of </a:t>
            </a:r>
            <a:r>
              <a:rPr sz="2800">
                <a:latin typeface="Cambria Math"/>
              </a:rPr>
              <a:t>25</a:t>
            </a:r>
            <a:r>
              <a:rPr sz="2800"/>
              <a:t> transistors is at least </a:t>
            </a:r>
            <a:r>
              <a:rPr sz="2800">
                <a:latin typeface="Cambria Math"/>
              </a:rPr>
              <a:t>155</a:t>
            </a:r>
            <a:r>
              <a:rPr sz="2800"/>
              <a:t> hours?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the Standard Deviation Given a Probability</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Autofit/>
              </a:bodyPr>
              <a:lstStyle/>
              <a:p>
                <a:r>
                  <a:rPr lang="en-US" sz="2600" b="1" dirty="0"/>
                  <a:t>Solution</a:t>
                </a:r>
              </a:p>
              <a:p>
                <a:pPr>
                  <a:tabLst>
                    <a:tab pos="361950" algn="l"/>
                  </a:tabLst>
                  <a:defRPr sz="2800"/>
                </a:pPr>
                <a:r>
                  <a:rPr lang="en-US" sz="2600" dirty="0"/>
                  <a:t>a.	Let </a:t>
                </a:r>
                <a:r>
                  <a:rPr lang="en-US" sz="2600" i="1" dirty="0"/>
                  <a:t>X</a:t>
                </a:r>
                <a14:m>
                  <m:oMath xmlns:m="http://schemas.openxmlformats.org/officeDocument/2006/math">
                    <m:r>
                      <a:rPr lang="en-US" sz="2600" b="0" i="0" smtClean="0">
                        <a:latin typeface="Cambria Math" panose="02040503050406030204" pitchFamily="18" charset="0"/>
                      </a:rPr>
                      <m:t> </m:t>
                    </m:r>
                    <m:r>
                      <a:rPr lang="en-US" sz="2600">
                        <a:latin typeface="Cambria Math" panose="02040503050406030204" pitchFamily="18" charset="0"/>
                      </a:rPr>
                      <m:t>=</m:t>
                    </m:r>
                  </m:oMath>
                </a14:m>
                <a:r>
                  <a:rPr lang="en-US" sz="2600" dirty="0"/>
                  <a:t> lifetime of a micro transistor.</a:t>
                </a:r>
              </a:p>
              <a:p>
                <a:pPr>
                  <a:defRPr sz="2800"/>
                </a:pPr>
                <a:r>
                  <a:rPr lang="en-US" sz="2600" i="1" dirty="0"/>
                  <a:t>X </a:t>
                </a:r>
                <a:r>
                  <a:rPr lang="en-US" sz="2600" dirty="0"/>
                  <a:t>is normally distributed with a mean of </a:t>
                </a:r>
                <a:r>
                  <a:rPr lang="en-US" sz="2600" dirty="0">
                    <a:latin typeface="Cambria Math"/>
                  </a:rPr>
                  <a:t>156</a:t>
                </a:r>
                <a:r>
                  <a:rPr lang="en-US" sz="2600" dirty="0"/>
                  <a:t> hours. (Note that even though </a:t>
                </a:r>
                <a:r>
                  <a:rPr lang="en-US" sz="2600" i="1" dirty="0"/>
                  <a:t>n</a:t>
                </a:r>
                <a:r>
                  <a:rPr lang="en-US" sz="2600" dirty="0"/>
                  <a:t> </a:t>
                </a:r>
                <a14:m>
                  <m:oMath xmlns:m="http://schemas.openxmlformats.org/officeDocument/2006/math">
                    <m:r>
                      <a:rPr lang="en-US" sz="2600">
                        <a:latin typeface="Cambria Math" panose="02040503050406030204" pitchFamily="18" charset="0"/>
                      </a:rPr>
                      <m:t>&lt;30</m:t>
                    </m:r>
                  </m:oMath>
                </a14:m>
                <a:r>
                  <a:rPr lang="en-US" sz="2600" dirty="0"/>
                  <a:t> we can still use the methods presented because we are told the underlying population is normal.) We also know that </a:t>
                </a:r>
                <a14:m>
                  <m:oMath xmlns:m="http://schemas.openxmlformats.org/officeDocument/2006/math">
                    <m:r>
                      <a:rPr lang="en-US" sz="2600">
                        <a:latin typeface="Cambria Math" panose="02040503050406030204" pitchFamily="18" charset="0"/>
                      </a:rPr>
                      <m:t>1.5%</m:t>
                    </m:r>
                  </m:oMath>
                </a14:m>
                <a:r>
                  <a:rPr lang="en-US" sz="2600" dirty="0"/>
                  <a:t> of the transistors have a lifetime greater than </a:t>
                </a:r>
                <a:r>
                  <a:rPr lang="en-US" sz="2600" dirty="0">
                    <a:latin typeface="Cambria Math"/>
                  </a:rPr>
                  <a:t>167</a:t>
                </a:r>
                <a:r>
                  <a:rPr lang="en-US" sz="2600" dirty="0"/>
                  <a:t> hours. This can be written as</a:t>
                </a:r>
              </a:p>
              <a:p>
                <a:pPr algn="ctr">
                  <a:defRPr sz="2800"/>
                </a:pPr>
                <a:r>
                  <a:rPr lang="en-US" sz="2600" dirty="0"/>
                  <a:t>​​</a:t>
                </a:r>
                <a:endParaRPr sz="26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r="-1111"/>
                </a:stretch>
              </a:blipFill>
            </p:spPr>
            <p:txBody>
              <a:bodyPr/>
              <a:lstStyle/>
              <a:p>
                <a:r>
                  <a:rPr lang="en-IN">
                    <a:noFill/>
                  </a:rPr>
                  <a:t> </a:t>
                </a:r>
              </a:p>
            </p:txBody>
          </p:sp>
        </mc:Fallback>
      </mc:AlternateContent>
      <p:pic>
        <p:nvPicPr>
          <p:cNvPr id="10" name="Picture 9" descr="P of open parenthesis capital X greater than 167 close parenthesis equals 0.015 times open parenthesis 1 close parenthesis.">
            <a:extLst>
              <a:ext uri="{FF2B5EF4-FFF2-40B4-BE49-F238E27FC236}">
                <a16:creationId xmlns:a16="http://schemas.microsoft.com/office/drawing/2014/main" id="{753D1F56-35A8-FB2C-0226-527B67C2D972}"/>
              </a:ext>
            </a:extLst>
          </p:cNvPr>
          <p:cNvPicPr>
            <a:picLocks noChangeAspect="1"/>
          </p:cNvPicPr>
          <p:nvPr/>
        </p:nvPicPr>
        <p:blipFill>
          <a:blip r:embed="rId3"/>
          <a:stretch>
            <a:fillRect/>
          </a:stretch>
        </p:blipFill>
        <p:spPr>
          <a:xfrm>
            <a:off x="3048000" y="4114800"/>
            <a:ext cx="3240000" cy="517134"/>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A293CBAF-9B00-F0BA-8B6B-3029CACAC544}"/>
                  </a:ext>
                </a:extLst>
              </p:cNvPr>
              <p:cNvSpPr txBox="1"/>
              <p:nvPr/>
            </p:nvSpPr>
            <p:spPr>
              <a:xfrm>
                <a:off x="496050" y="4534867"/>
                <a:ext cx="8343900" cy="49244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600" b="0" i="0" u="none" strike="noStrike" kern="1200" cap="none" spc="0" normalizeH="0" baseline="0" noProof="0" dirty="0">
                    <a:ln>
                      <a:noFill/>
                    </a:ln>
                    <a:solidFill>
                      <a:srgbClr val="366092"/>
                    </a:solidFill>
                    <a:effectLst/>
                    <a:uLnTx/>
                    <a:uFillTx/>
                    <a:latin typeface="Calibri"/>
                  </a:rPr>
                  <a:t>​Since is </a:t>
                </a:r>
                <a:r>
                  <a:rPr kumimoji="0" lang="el-GR" sz="26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σ</a:t>
                </a:r>
                <a:r>
                  <a:rPr kumimoji="0" lang="el-GR" sz="2600" b="0" i="0" u="none" strike="noStrike" kern="1200" cap="none" spc="0" normalizeH="0" baseline="0" noProof="0" dirty="0">
                    <a:ln>
                      <a:noFill/>
                    </a:ln>
                    <a:solidFill>
                      <a:srgbClr val="366092"/>
                    </a:solidFill>
                    <a:effectLst/>
                    <a:uLnTx/>
                    <a:uFillTx/>
                    <a:latin typeface="Calibri"/>
                  </a:rPr>
                  <a:t> </a:t>
                </a:r>
                <a:r>
                  <a:rPr kumimoji="0" lang="en-IN" sz="2600" b="0" i="0" u="none" strike="noStrike" kern="1200" cap="none" spc="0" normalizeH="0" baseline="0" noProof="0" dirty="0">
                    <a:ln>
                      <a:noFill/>
                    </a:ln>
                    <a:solidFill>
                      <a:srgbClr val="366092"/>
                    </a:solidFill>
                    <a:effectLst/>
                    <a:uLnTx/>
                    <a:uFillTx/>
                    <a:latin typeface="Calibri"/>
                  </a:rPr>
                  <a:t>is unknown, we can find </a:t>
                </a:r>
                <a:r>
                  <a:rPr kumimoji="0" lang="el-GR" sz="26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σ </a:t>
                </a:r>
                <a:r>
                  <a:rPr kumimoji="0" lang="en-IN" sz="2600" b="0" i="0" u="none" strike="noStrike" kern="1200" cap="none" spc="0" normalizeH="0" baseline="0" noProof="0" dirty="0">
                    <a:ln>
                      <a:noFill/>
                    </a:ln>
                    <a:solidFill>
                      <a:srgbClr val="366092"/>
                    </a:solidFill>
                    <a:effectLst/>
                    <a:uLnTx/>
                    <a:uFillTx/>
                    <a:latin typeface="Calibri"/>
                  </a:rPr>
                  <a:t>using </a:t>
                </a:r>
                <a14:m>
                  <m:oMath xmlns:m="http://schemas.openxmlformats.org/officeDocument/2006/math">
                    <m:d>
                      <m:dPr>
                        <m:ctrlPr>
                          <a:rPr kumimoji="0" lang="ar-AE" sz="2600" b="0" i="1" u="none" strike="noStrike" kern="1200" cap="none" spc="0" normalizeH="0" baseline="0" noProof="0">
                            <a:ln>
                              <a:noFill/>
                            </a:ln>
                            <a:solidFill>
                              <a:srgbClr val="366092"/>
                            </a:solidFill>
                            <a:effectLst/>
                            <a:uLnTx/>
                            <a:uFillTx/>
                            <a:latin typeface="Cambria Math" panose="02040503050406030204" pitchFamily="18" charset="0"/>
                          </a:rPr>
                        </m:ctrlPr>
                      </m:dPr>
                      <m:e>
                        <m:r>
                          <a:rPr kumimoji="0" lang="ar-AE" sz="2600" b="0" i="0" u="none" strike="noStrike" kern="1200" cap="none" spc="0" normalizeH="0" baseline="0" noProof="0">
                            <a:ln>
                              <a:noFill/>
                            </a:ln>
                            <a:solidFill>
                              <a:srgbClr val="366092"/>
                            </a:solidFill>
                            <a:effectLst/>
                            <a:uLnTx/>
                            <a:uFillTx/>
                            <a:latin typeface="Cambria Math" panose="02040503050406030204" pitchFamily="18" charset="0"/>
                          </a:rPr>
                          <m:t>1</m:t>
                        </m:r>
                      </m:e>
                    </m:d>
                  </m:oMath>
                </a14:m>
                <a:r>
                  <a:rPr kumimoji="0" lang="ar-AE" sz="2600" b="0" i="0" u="none" strike="noStrike" kern="1200" cap="none" spc="0" normalizeH="0" baseline="0" noProof="0" dirty="0">
                    <a:ln>
                      <a:noFill/>
                    </a:ln>
                    <a:solidFill>
                      <a:srgbClr val="366092"/>
                    </a:solidFill>
                    <a:effectLst/>
                    <a:uLnTx/>
                    <a:uFillTx/>
                    <a:latin typeface="Calibri"/>
                  </a:rPr>
                  <a:t> </a:t>
                </a:r>
                <a:r>
                  <a:rPr kumimoji="0" lang="en-IN" sz="2600" b="0" i="0" u="none" strike="noStrike" kern="1200" cap="none" spc="0" normalizeH="0" baseline="0" noProof="0" dirty="0">
                    <a:ln>
                      <a:noFill/>
                    </a:ln>
                    <a:solidFill>
                      <a:srgbClr val="366092"/>
                    </a:solidFill>
                    <a:effectLst/>
                    <a:uLnTx/>
                    <a:uFillTx/>
                    <a:latin typeface="Calibri"/>
                  </a:rPr>
                  <a:t>such that</a:t>
                </a:r>
              </a:p>
            </p:txBody>
          </p:sp>
        </mc:Choice>
        <mc:Fallback xmlns="">
          <p:sp>
            <p:nvSpPr>
              <p:cNvPr id="5" name="TextBox 4">
                <a:extLst>
                  <a:ext uri="{FF2B5EF4-FFF2-40B4-BE49-F238E27FC236}">
                    <a16:creationId xmlns:a16="http://schemas.microsoft.com/office/drawing/2014/main" id="{A293CBAF-9B00-F0BA-8B6B-3029CACAC544}"/>
                  </a:ext>
                </a:extLst>
              </p:cNvPr>
              <p:cNvSpPr txBox="1">
                <a:spLocks noRot="1" noChangeAspect="1" noMove="1" noResize="1" noEditPoints="1" noAdjustHandles="1" noChangeArrowheads="1" noChangeShapeType="1" noTextEdit="1"/>
              </p:cNvSpPr>
              <p:nvPr/>
            </p:nvSpPr>
            <p:spPr>
              <a:xfrm>
                <a:off x="496050" y="4534867"/>
                <a:ext cx="8343900" cy="492443"/>
              </a:xfrm>
              <a:prstGeom prst="rect">
                <a:avLst/>
              </a:prstGeom>
              <a:blipFill>
                <a:blip r:embed="rId4"/>
                <a:stretch>
                  <a:fillRect l="-1315" t="-13580" b="-30864"/>
                </a:stretch>
              </a:blipFill>
            </p:spPr>
            <p:txBody>
              <a:bodyPr/>
              <a:lstStyle/>
              <a:p>
                <a:r>
                  <a:rPr lang="en-IN">
                    <a:noFill/>
                  </a:rPr>
                  <a:t> </a:t>
                </a:r>
              </a:p>
            </p:txBody>
          </p:sp>
        </mc:Fallback>
      </mc:AlternateContent>
      <p:pic>
        <p:nvPicPr>
          <p:cNvPr id="6" name="Picture 5" descr="P of open parenthesis z greater than open parenthesis 167 minus 156 close parenthesis divided by sigma close parenthesis equals 0.015.">
            <a:extLst>
              <a:ext uri="{FF2B5EF4-FFF2-40B4-BE49-F238E27FC236}">
                <a16:creationId xmlns:a16="http://schemas.microsoft.com/office/drawing/2014/main" id="{D148E845-8D1F-3B41-DB74-E79B7912E707}"/>
              </a:ext>
            </a:extLst>
          </p:cNvPr>
          <p:cNvPicPr>
            <a:picLocks noChangeAspect="1"/>
          </p:cNvPicPr>
          <p:nvPr/>
        </p:nvPicPr>
        <p:blipFill>
          <a:blip r:embed="rId5"/>
          <a:stretch>
            <a:fillRect/>
          </a:stretch>
        </p:blipFill>
        <p:spPr>
          <a:xfrm>
            <a:off x="2979420" y="5027310"/>
            <a:ext cx="3268980" cy="914400"/>
          </a:xfrm>
          <a:prstGeom prst="rect">
            <a:avLst/>
          </a:prstGeom>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the Standard Deviation Given a Probability</a:t>
            </a:r>
            <a:r>
              <a:rPr lang="en-US" dirty="0"/>
              <a:t>—Slide 3</a:t>
            </a:r>
            <a:endParaRPr dirty="0"/>
          </a:p>
        </p:txBody>
      </p:sp>
      <p:pic>
        <p:nvPicPr>
          <p:cNvPr id="9" name="Picture 8" descr="Figure shows A normal distribution with a mean 0,  shaded to the left of  z sub 0, which is marked toward the right tail, with shaded area indicated as  0.9850">
            <a:extLst>
              <a:ext uri="{FF2B5EF4-FFF2-40B4-BE49-F238E27FC236}">
                <a16:creationId xmlns:a16="http://schemas.microsoft.com/office/drawing/2014/main" id="{30B32255-DB0A-4330-BBBD-4A8B50BD524B}"/>
              </a:ext>
            </a:extLst>
          </p:cNvPr>
          <p:cNvPicPr>
            <a:picLocks noChangeAspect="1"/>
          </p:cNvPicPr>
          <p:nvPr/>
        </p:nvPicPr>
        <p:blipFill>
          <a:blip r:embed="rId2"/>
          <a:srcRect b="13149"/>
          <a:stretch>
            <a:fillRect/>
          </a:stretch>
        </p:blipFill>
        <p:spPr>
          <a:xfrm>
            <a:off x="1394969" y="1671392"/>
            <a:ext cx="6354062" cy="3053008"/>
          </a:xfrm>
          <a:prstGeom prst="rect">
            <a:avLst/>
          </a:prstGeom>
        </p:spPr>
      </p:pic>
      <p:sp>
        <p:nvSpPr>
          <p:cNvPr id="3" name="TextBox 2">
            <a:extLst>
              <a:ext uri="{FF2B5EF4-FFF2-40B4-BE49-F238E27FC236}">
                <a16:creationId xmlns:a16="http://schemas.microsoft.com/office/drawing/2014/main" id="{433215B3-E882-2AF0-20D8-BEF4C1DDB072}"/>
              </a:ext>
            </a:extLst>
          </p:cNvPr>
          <p:cNvSpPr txBox="1"/>
          <p:nvPr/>
        </p:nvSpPr>
        <p:spPr>
          <a:xfrm>
            <a:off x="3953193" y="4986553"/>
            <a:ext cx="1237613" cy="400110"/>
          </a:xfrm>
          <a:prstGeom prst="rect">
            <a:avLst/>
          </a:prstGeom>
          <a:noFill/>
        </p:spPr>
        <p:txBody>
          <a:bodyPr wrap="square">
            <a:spAutoFit/>
          </a:bodyPr>
          <a:lstStyle/>
          <a:p>
            <a:r>
              <a:rPr lang="en-US" sz="2000" dirty="0"/>
              <a:t>Figure 11</a:t>
            </a:r>
            <a:endParaRPr lang="en-IN"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Distribution of the Sample Mean and the Central Limit Theorem—Slide 4</a:t>
            </a:r>
            <a:endParaRPr dirty="0"/>
          </a:p>
        </p:txBody>
      </p:sp>
      <p:sp>
        <p:nvSpPr>
          <p:cNvPr id="3" name="Text Placeholder 2"/>
          <p:cNvSpPr>
            <a:spLocks noGrp="1"/>
          </p:cNvSpPr>
          <p:nvPr>
            <p:ph type="body" sz="quarter" idx="10"/>
          </p:nvPr>
        </p:nvSpPr>
        <p:spPr/>
        <p:txBody>
          <a:bodyPr>
            <a:normAutofit/>
          </a:bodyPr>
          <a:lstStyle/>
          <a:p>
            <a:pPr algn="just"/>
            <a:r>
              <a:rPr lang="en-US" dirty="0"/>
              <a:t>How many different samples of size two can be drawn? Assuming no replacement, there would be 15 possible samples of size two if order does not matter. A list of all possible samples and the resulting sample means is given in Table 2.</a:t>
            </a:r>
            <a:endParaRPr lang="en-US" sz="2800" dirty="0"/>
          </a:p>
        </p:txBody>
      </p:sp>
    </p:spTree>
    <p:extLst>
      <p:ext uri="{BB962C8B-B14F-4D97-AF65-F5344CB8AC3E}">
        <p14:creationId xmlns:p14="http://schemas.microsoft.com/office/powerpoint/2010/main" val="22824681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the Standard Deviation Given a Probability</a:t>
            </a:r>
            <a:r>
              <a:rPr lang="en-US" dirty="0"/>
              <a:t>—Slide 4</a:t>
            </a:r>
            <a:endParaRPr dirty="0"/>
          </a:p>
        </p:txBody>
      </p:sp>
      <p:pic>
        <p:nvPicPr>
          <p:cNvPr id="19" name="Picture 18" descr="P of open parenthesis z greater than z subscript zero close parenthesis equals 0.0150.">
            <a:extLst>
              <a:ext uri="{FF2B5EF4-FFF2-40B4-BE49-F238E27FC236}">
                <a16:creationId xmlns:a16="http://schemas.microsoft.com/office/drawing/2014/main" id="{CD23F67D-2CE0-EB57-7343-8B23D70AD090}"/>
              </a:ext>
            </a:extLst>
          </p:cNvPr>
          <p:cNvPicPr>
            <a:picLocks noChangeAspect="1"/>
          </p:cNvPicPr>
          <p:nvPr/>
        </p:nvPicPr>
        <p:blipFill>
          <a:blip r:embed="rId2"/>
          <a:stretch>
            <a:fillRect/>
          </a:stretch>
        </p:blipFill>
        <p:spPr>
          <a:xfrm>
            <a:off x="476250" y="1227147"/>
            <a:ext cx="2520000" cy="486142"/>
          </a:xfrm>
          <a:prstGeom prst="rect">
            <a:avLst/>
          </a:prstGeom>
        </p:spPr>
      </p:pic>
      <p:sp>
        <p:nvSpPr>
          <p:cNvPr id="21" name="TextBox 20">
            <a:extLst>
              <a:ext uri="{FF2B5EF4-FFF2-40B4-BE49-F238E27FC236}">
                <a16:creationId xmlns:a16="http://schemas.microsoft.com/office/drawing/2014/main" id="{789B5E0B-A7BD-75B7-988F-0A88356628F0}"/>
              </a:ext>
            </a:extLst>
          </p:cNvPr>
          <p:cNvSpPr txBox="1"/>
          <p:nvPr/>
        </p:nvSpPr>
        <p:spPr>
          <a:xfrm>
            <a:off x="2982600" y="1132226"/>
            <a:ext cx="802481"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and</a:t>
            </a:r>
            <a:endParaRPr lang="en-IN" dirty="0"/>
          </a:p>
        </p:txBody>
      </p:sp>
      <p:pic>
        <p:nvPicPr>
          <p:cNvPr id="23" name="Picture 22" descr="P of open parenthesis z less than z subscript zero close parenthesis equals 0.9850.">
            <a:extLst>
              <a:ext uri="{FF2B5EF4-FFF2-40B4-BE49-F238E27FC236}">
                <a16:creationId xmlns:a16="http://schemas.microsoft.com/office/drawing/2014/main" id="{DF6F3B24-2D29-4E6E-4940-A01466FF8A95}"/>
              </a:ext>
            </a:extLst>
          </p:cNvPr>
          <p:cNvPicPr>
            <a:picLocks noChangeAspect="1"/>
          </p:cNvPicPr>
          <p:nvPr/>
        </p:nvPicPr>
        <p:blipFill>
          <a:blip r:embed="rId3"/>
          <a:stretch>
            <a:fillRect/>
          </a:stretch>
        </p:blipFill>
        <p:spPr>
          <a:xfrm>
            <a:off x="3737926" y="1217641"/>
            <a:ext cx="2448000" cy="474118"/>
          </a:xfrm>
          <a:prstGeom prst="rect">
            <a:avLst/>
          </a:prstGeom>
        </p:spPr>
      </p:pic>
      <p:sp>
        <p:nvSpPr>
          <p:cNvPr id="25" name="TextBox 24">
            <a:extLst>
              <a:ext uri="{FF2B5EF4-FFF2-40B4-BE49-F238E27FC236}">
                <a16:creationId xmlns:a16="http://schemas.microsoft.com/office/drawing/2014/main" id="{405FEED1-1097-4755-C877-633EB0813EFA}"/>
              </a:ext>
            </a:extLst>
          </p:cNvPr>
          <p:cNvSpPr txBox="1"/>
          <p:nvPr/>
        </p:nvSpPr>
        <p:spPr>
          <a:xfrm>
            <a:off x="6195451" y="1162310"/>
            <a:ext cx="1350169"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where</a:t>
            </a:r>
            <a:endParaRPr lang="en-IN" dirty="0"/>
          </a:p>
        </p:txBody>
      </p:sp>
      <p:pic>
        <p:nvPicPr>
          <p:cNvPr id="4" name="Picture 3" descr="Z subscript zero equals open parenthesis 167 minus 156 close parenthesis divided by sigma.">
            <a:extLst>
              <a:ext uri="{FF2B5EF4-FFF2-40B4-BE49-F238E27FC236}">
                <a16:creationId xmlns:a16="http://schemas.microsoft.com/office/drawing/2014/main" id="{4FCDA6AA-4DF5-7B7C-367A-03927DC2D89C}"/>
              </a:ext>
            </a:extLst>
          </p:cNvPr>
          <p:cNvPicPr>
            <a:picLocks noChangeAspect="1"/>
          </p:cNvPicPr>
          <p:nvPr/>
        </p:nvPicPr>
        <p:blipFill>
          <a:blip r:embed="rId4"/>
          <a:stretch>
            <a:fillRect/>
          </a:stretch>
        </p:blipFill>
        <p:spPr>
          <a:xfrm>
            <a:off x="3623944" y="1832985"/>
            <a:ext cx="1991362" cy="863723"/>
          </a:xfrm>
          <a:prstGeom prst="rect">
            <a:avLst/>
          </a:prstGeom>
        </p:spPr>
      </p:pic>
      <p:sp>
        <p:nvSpPr>
          <p:cNvPr id="5" name="TextBox 4">
            <a:extLst>
              <a:ext uri="{FF2B5EF4-FFF2-40B4-BE49-F238E27FC236}">
                <a16:creationId xmlns:a16="http://schemas.microsoft.com/office/drawing/2014/main" id="{42F0F4A9-BE1A-F0AD-0E91-88E7BE5F06B2}"/>
              </a:ext>
            </a:extLst>
          </p:cNvPr>
          <p:cNvSpPr txBox="1"/>
          <p:nvPr/>
        </p:nvSpPr>
        <p:spPr>
          <a:xfrm>
            <a:off x="476250" y="2753380"/>
            <a:ext cx="828675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Finding the value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0.9850</a:t>
            </a:r>
            <a:r>
              <a:rPr kumimoji="0" lang="en-US" sz="2800" b="0" i="0" u="none" strike="noStrike" kern="1200" cap="none" spc="0" normalizeH="0" baseline="0" noProof="0" dirty="0">
                <a:ln>
                  <a:noFill/>
                </a:ln>
                <a:solidFill>
                  <a:srgbClr val="366092"/>
                </a:solidFill>
                <a:effectLst/>
                <a:uLnTx/>
                <a:uFillTx/>
                <a:latin typeface="Calibri"/>
                <a:ea typeface="+mn-ea"/>
                <a:cs typeface="+mn-cs"/>
              </a:rPr>
              <a:t> in Table B, we see that</a:t>
            </a:r>
            <a:endParaRPr lang="en-IN" dirty="0"/>
          </a:p>
        </p:txBody>
      </p:sp>
      <p:pic>
        <p:nvPicPr>
          <p:cNvPr id="7" name="Picture 6" descr="z subscript 0 equals 2.17.">
            <a:extLst>
              <a:ext uri="{FF2B5EF4-FFF2-40B4-BE49-F238E27FC236}">
                <a16:creationId xmlns:a16="http://schemas.microsoft.com/office/drawing/2014/main" id="{86C254A7-ADEC-047A-C64B-CFF1D125037B}"/>
              </a:ext>
            </a:extLst>
          </p:cNvPr>
          <p:cNvPicPr>
            <a:picLocks noChangeAspect="1"/>
          </p:cNvPicPr>
          <p:nvPr/>
        </p:nvPicPr>
        <p:blipFill>
          <a:blip r:embed="rId5"/>
          <a:stretch>
            <a:fillRect/>
          </a:stretch>
        </p:blipFill>
        <p:spPr>
          <a:xfrm>
            <a:off x="7545620" y="2847975"/>
            <a:ext cx="1257300" cy="419100"/>
          </a:xfrm>
          <a:prstGeom prst="rect">
            <a:avLst/>
          </a:prstGeom>
        </p:spPr>
      </p:pic>
      <p:sp>
        <p:nvSpPr>
          <p:cNvPr id="9" name="TextBox 8">
            <a:extLst>
              <a:ext uri="{FF2B5EF4-FFF2-40B4-BE49-F238E27FC236}">
                <a16:creationId xmlns:a16="http://schemas.microsoft.com/office/drawing/2014/main" id="{07B2B291-7000-A60A-D515-A2DD4C8B6F12}"/>
              </a:ext>
            </a:extLst>
          </p:cNvPr>
          <p:cNvSpPr txBox="1"/>
          <p:nvPr/>
        </p:nvSpPr>
        <p:spPr>
          <a:xfrm>
            <a:off x="485775" y="3509376"/>
            <a:ext cx="990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Thus, </a:t>
            </a:r>
            <a:endParaRPr lang="en-IN" dirty="0"/>
          </a:p>
        </p:txBody>
      </p:sp>
      <p:pic>
        <p:nvPicPr>
          <p:cNvPr id="8" name="Picture 7" descr="Open parenthesis 167 minus 156 close parenthesis divided by sigma equals 2.17.">
            <a:extLst>
              <a:ext uri="{FF2B5EF4-FFF2-40B4-BE49-F238E27FC236}">
                <a16:creationId xmlns:a16="http://schemas.microsoft.com/office/drawing/2014/main" id="{58E868F2-FD13-3AD2-B5D9-7AF8E99D82BA}"/>
              </a:ext>
            </a:extLst>
          </p:cNvPr>
          <p:cNvPicPr>
            <a:picLocks noChangeAspect="1"/>
          </p:cNvPicPr>
          <p:nvPr/>
        </p:nvPicPr>
        <p:blipFill>
          <a:blip r:embed="rId6"/>
          <a:stretch>
            <a:fillRect/>
          </a:stretch>
        </p:blipFill>
        <p:spPr>
          <a:xfrm>
            <a:off x="1476375" y="3352800"/>
            <a:ext cx="2349257" cy="871890"/>
          </a:xfrm>
          <a:prstGeom prst="rect">
            <a:avLst/>
          </a:prstGeom>
        </p:spPr>
      </p:pic>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267B48EA-3A2C-8F2C-24F0-DF8838E2E38C}"/>
                  </a:ext>
                </a:extLst>
              </p:cNvPr>
              <p:cNvSpPr txBox="1"/>
              <p:nvPr/>
            </p:nvSpPr>
            <p:spPr>
              <a:xfrm>
                <a:off x="3737926" y="3512204"/>
                <a:ext cx="45720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and solving for </a:t>
                </a:r>
                <a14:m>
                  <m:oMath xmlns:m="http://schemas.openxmlformats.org/officeDocument/2006/math">
                    <m:r>
                      <a:rPr kumimoji="0" lang="en-US" sz="2800" b="0" i="1" u="none" strike="noStrike" kern="1200" cap="none" spc="0" normalizeH="0" baseline="0" noProof="0">
                        <a:ln>
                          <a:noFill/>
                        </a:ln>
                        <a:solidFill>
                          <a:srgbClr val="366092"/>
                        </a:solidFill>
                        <a:effectLst/>
                        <a:uLnTx/>
                        <a:uFillTx/>
                        <a:latin typeface="Cambria Math" panose="02040503050406030204" pitchFamily="18" charset="0"/>
                        <a:ea typeface="+mn-ea"/>
                        <a:cs typeface="+mn-cs"/>
                      </a:rPr>
                      <m:t>𝜎</m:t>
                    </m:r>
                  </m:oMath>
                </a14:m>
                <a:r>
                  <a:rPr kumimoji="0" lang="en-US" sz="2800" b="0" i="0" u="none" strike="noStrike" kern="1200" cap="none" spc="0" normalizeH="0" baseline="0" noProof="0" dirty="0">
                    <a:ln>
                      <a:noFill/>
                    </a:ln>
                    <a:solidFill>
                      <a:srgbClr val="366092"/>
                    </a:solidFill>
                    <a:effectLst/>
                    <a:uLnTx/>
                    <a:uFillTx/>
                    <a:latin typeface="Calibri"/>
                    <a:ea typeface="+mn-ea"/>
                    <a:cs typeface="+mn-cs"/>
                  </a:rPr>
                  <a:t>, we get </a:t>
                </a:r>
                <a:endParaRPr lang="en-IN" dirty="0"/>
              </a:p>
            </p:txBody>
          </p:sp>
        </mc:Choice>
        <mc:Fallback xmlns="">
          <p:sp>
            <p:nvSpPr>
              <p:cNvPr id="15" name="TextBox 14">
                <a:extLst>
                  <a:ext uri="{FF2B5EF4-FFF2-40B4-BE49-F238E27FC236}">
                    <a16:creationId xmlns:a16="http://schemas.microsoft.com/office/drawing/2014/main" id="{267B48EA-3A2C-8F2C-24F0-DF8838E2E38C}"/>
                  </a:ext>
                </a:extLst>
              </p:cNvPr>
              <p:cNvSpPr txBox="1">
                <a:spLocks noRot="1" noChangeAspect="1" noMove="1" noResize="1" noEditPoints="1" noAdjustHandles="1" noChangeArrowheads="1" noChangeShapeType="1" noTextEdit="1"/>
              </p:cNvSpPr>
              <p:nvPr/>
            </p:nvSpPr>
            <p:spPr>
              <a:xfrm>
                <a:off x="3737926" y="3512204"/>
                <a:ext cx="4572000" cy="523220"/>
              </a:xfrm>
              <a:prstGeom prst="rect">
                <a:avLst/>
              </a:prstGeom>
              <a:blipFill>
                <a:blip r:embed="rId7"/>
                <a:stretch>
                  <a:fillRect l="-2667" t="-10465" b="-32558"/>
                </a:stretch>
              </a:blipFill>
            </p:spPr>
            <p:txBody>
              <a:bodyPr/>
              <a:lstStyle/>
              <a:p>
                <a:r>
                  <a:rPr lang="en-US">
                    <a:noFill/>
                  </a:rPr>
                  <a:t> </a:t>
                </a:r>
              </a:p>
            </p:txBody>
          </p:sp>
        </mc:Fallback>
      </mc:AlternateContent>
      <p:pic>
        <p:nvPicPr>
          <p:cNvPr id="11" name="Picture 10" descr="sigma is approximately equals 5.0691">
            <a:extLst>
              <a:ext uri="{FF2B5EF4-FFF2-40B4-BE49-F238E27FC236}">
                <a16:creationId xmlns:a16="http://schemas.microsoft.com/office/drawing/2014/main" id="{3B385E17-D197-4D34-21E8-61CF9F753981}"/>
              </a:ext>
            </a:extLst>
          </p:cNvPr>
          <p:cNvPicPr>
            <a:picLocks noChangeAspect="1"/>
          </p:cNvPicPr>
          <p:nvPr/>
        </p:nvPicPr>
        <p:blipFill>
          <a:blip r:embed="rId8"/>
          <a:stretch>
            <a:fillRect/>
          </a:stretch>
        </p:blipFill>
        <p:spPr>
          <a:xfrm>
            <a:off x="3784628" y="4394306"/>
            <a:ext cx="1574743" cy="393686"/>
          </a:xfrm>
          <a:prstGeom prst="rect">
            <a:avLst/>
          </a:prstGeom>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the Standard Deviation Given a Probability</a:t>
            </a:r>
            <a:r>
              <a:rPr lang="en-US" dirty="0"/>
              <a:t>—Slide 5</a:t>
            </a:r>
            <a:endParaRPr dirty="0"/>
          </a:p>
        </p:txBody>
      </p:sp>
      <p:pic>
        <p:nvPicPr>
          <p:cNvPr id="7" name="Picture 6" descr="b. P of open parenthesis x bar greater than or equal to 155 close parenthesis equals question mark.">
            <a:extLst>
              <a:ext uri="{FF2B5EF4-FFF2-40B4-BE49-F238E27FC236}">
                <a16:creationId xmlns:a16="http://schemas.microsoft.com/office/drawing/2014/main" id="{154EAD3C-1684-C917-25C1-A2BADB9A0EA8}"/>
              </a:ext>
            </a:extLst>
          </p:cNvPr>
          <p:cNvPicPr>
            <a:picLocks noChangeAspect="1"/>
          </p:cNvPicPr>
          <p:nvPr/>
        </p:nvPicPr>
        <p:blipFill>
          <a:blip r:embed="rId2"/>
          <a:stretch>
            <a:fillRect/>
          </a:stretch>
        </p:blipFill>
        <p:spPr>
          <a:xfrm>
            <a:off x="580218" y="1194696"/>
            <a:ext cx="2340000" cy="485848"/>
          </a:xfrm>
          <a:prstGeom prst="rect">
            <a:avLst/>
          </a:prstGeom>
        </p:spPr>
      </p:pic>
      <p:sp>
        <p:nvSpPr>
          <p:cNvPr id="13" name="TextBox 12">
            <a:extLst>
              <a:ext uri="{FF2B5EF4-FFF2-40B4-BE49-F238E27FC236}">
                <a16:creationId xmlns:a16="http://schemas.microsoft.com/office/drawing/2014/main" id="{D0F11770-445C-63D3-5320-E6156A3BC8FB}"/>
              </a:ext>
            </a:extLst>
          </p:cNvPr>
          <p:cNvSpPr txBox="1"/>
          <p:nvPr/>
        </p:nvSpPr>
        <p:spPr>
          <a:xfrm>
            <a:off x="914400" y="1651969"/>
            <a:ext cx="54864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Since </a:t>
            </a:r>
            <a:r>
              <a:rPr kumimoji="0" lang="en-IN" sz="2800" b="0" i="1" u="none" strike="noStrike" kern="1200" cap="none" spc="0" normalizeH="0" baseline="0" noProof="0" dirty="0">
                <a:ln>
                  <a:noFill/>
                </a:ln>
                <a:solidFill>
                  <a:srgbClr val="366092"/>
                </a:solidFill>
                <a:effectLst/>
                <a:uLnTx/>
                <a:uFillTx/>
                <a:latin typeface="Calibri"/>
                <a:ea typeface="+mn-ea"/>
                <a:cs typeface="+mn-cs"/>
              </a:rPr>
              <a:t>X</a:t>
            </a:r>
            <a:r>
              <a:rPr kumimoji="0" lang="en-IN" sz="2800" b="0" i="0" u="none" strike="noStrike" kern="1200" cap="none" spc="0" normalizeH="0" baseline="0" noProof="0" dirty="0">
                <a:ln>
                  <a:noFill/>
                </a:ln>
                <a:solidFill>
                  <a:srgbClr val="366092"/>
                </a:solidFill>
                <a:effectLst/>
                <a:uLnTx/>
                <a:uFillTx/>
                <a:latin typeface="Calibri"/>
                <a:ea typeface="+mn-ea"/>
                <a:cs typeface="+mn-cs"/>
              </a:rPr>
              <a:t> is normally distributed, then</a:t>
            </a:r>
            <a:endParaRPr lang="en-IN" dirty="0"/>
          </a:p>
        </p:txBody>
      </p:sp>
      <p:pic>
        <p:nvPicPr>
          <p:cNvPr id="15" name="Picture 14" descr="x bar">
            <a:extLst>
              <a:ext uri="{FF2B5EF4-FFF2-40B4-BE49-F238E27FC236}">
                <a16:creationId xmlns:a16="http://schemas.microsoft.com/office/drawing/2014/main" id="{7B83C7BA-0FD3-3B5D-A2B1-2FCACD9A0716}"/>
              </a:ext>
            </a:extLst>
          </p:cNvPr>
          <p:cNvPicPr>
            <a:picLocks noChangeAspect="1"/>
          </p:cNvPicPr>
          <p:nvPr/>
        </p:nvPicPr>
        <p:blipFill>
          <a:blip r:embed="rId3"/>
          <a:stretch>
            <a:fillRect/>
          </a:stretch>
        </p:blipFill>
        <p:spPr>
          <a:xfrm>
            <a:off x="6248400" y="1781174"/>
            <a:ext cx="252000" cy="292320"/>
          </a:xfrm>
          <a:prstGeom prst="rect">
            <a:avLst/>
          </a:prstGeom>
        </p:spPr>
      </p:pic>
      <p:sp>
        <p:nvSpPr>
          <p:cNvPr id="9" name="TextBox 8">
            <a:extLst>
              <a:ext uri="{FF2B5EF4-FFF2-40B4-BE49-F238E27FC236}">
                <a16:creationId xmlns:a16="http://schemas.microsoft.com/office/drawing/2014/main" id="{9623F9FC-B171-3D01-F21D-7E576A215532}"/>
              </a:ext>
            </a:extLst>
          </p:cNvPr>
          <p:cNvSpPr txBox="1"/>
          <p:nvPr/>
        </p:nvSpPr>
        <p:spPr>
          <a:xfrm>
            <a:off x="895350" y="2133600"/>
            <a:ext cx="5938836"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0" i="0" u="none" strike="noStrike" kern="1200" cap="none" spc="0" normalizeH="0" baseline="0" noProof="0" dirty="0">
                <a:ln>
                  <a:noFill/>
                </a:ln>
                <a:solidFill>
                  <a:srgbClr val="366092"/>
                </a:solidFill>
                <a:effectLst/>
                <a:uLnTx/>
                <a:uFillTx/>
                <a:latin typeface="Calibri"/>
                <a:ea typeface="+mn-ea"/>
                <a:cs typeface="+mn-cs"/>
              </a:rPr>
              <a:t>is also normally distributed. Thus,</a:t>
            </a:r>
          </a:p>
        </p:txBody>
      </p:sp>
      <p:pic>
        <p:nvPicPr>
          <p:cNvPr id="5" name="Picture 4" descr="P of open parenthesis x-bar greater than or equal to 155 close parenthesis equals P of open parenthesis z greater than or equal to open parenthesis 155 minus 156 close parenthesis divided by 5.0691 divided by square root of 25 close parenthesis close parenthesis, equals P of open parenthesis z greater than or equal to negative 0.99 close parenthesis, equals 1 minus P of open parenthesis z less than negative 0.99 close parenthesis, equals 1 minus 0.1611, equals 0.8389.">
            <a:extLst>
              <a:ext uri="{FF2B5EF4-FFF2-40B4-BE49-F238E27FC236}">
                <a16:creationId xmlns:a16="http://schemas.microsoft.com/office/drawing/2014/main" id="{87ADA4CA-06E6-9A77-2FB1-412BFA20118F}"/>
              </a:ext>
            </a:extLst>
          </p:cNvPr>
          <p:cNvPicPr>
            <a:picLocks noChangeAspect="1"/>
          </p:cNvPicPr>
          <p:nvPr/>
        </p:nvPicPr>
        <p:blipFill>
          <a:blip r:embed="rId4"/>
          <a:stretch>
            <a:fillRect/>
          </a:stretch>
        </p:blipFill>
        <p:spPr>
          <a:xfrm>
            <a:off x="2133600" y="2667000"/>
            <a:ext cx="4486275" cy="3371850"/>
          </a:xfrm>
          <a:prstGeom prst="rect">
            <a:avLst/>
          </a:prstGeom>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the Standard Deviation Given a Probability</a:t>
            </a:r>
            <a:r>
              <a:rPr lang="en-US" dirty="0"/>
              <a:t>—Slide 6</a:t>
            </a:r>
            <a:endParaRPr dirty="0"/>
          </a:p>
        </p:txBody>
      </p:sp>
      <p:pic>
        <p:nvPicPr>
          <p:cNvPr id="7" name="Picture 6" descr="Figure shows A normal distribution with a mean of 0, shaded to the right of  z equals negative 0.99 with an area indicated as  0.8389">
            <a:extLst>
              <a:ext uri="{FF2B5EF4-FFF2-40B4-BE49-F238E27FC236}">
                <a16:creationId xmlns:a16="http://schemas.microsoft.com/office/drawing/2014/main" id="{3B2716CB-8A24-4178-AB30-8579C80EEBBD}"/>
              </a:ext>
            </a:extLst>
          </p:cNvPr>
          <p:cNvPicPr>
            <a:picLocks noChangeAspect="1"/>
          </p:cNvPicPr>
          <p:nvPr/>
        </p:nvPicPr>
        <p:blipFill>
          <a:blip r:embed="rId2"/>
          <a:srcRect b="11840"/>
          <a:stretch>
            <a:fillRect/>
          </a:stretch>
        </p:blipFill>
        <p:spPr>
          <a:xfrm>
            <a:off x="1447800" y="1143001"/>
            <a:ext cx="6468378" cy="3124200"/>
          </a:xfrm>
          <a:prstGeom prst="rect">
            <a:avLst/>
          </a:prstGeom>
        </p:spPr>
      </p:pic>
      <p:sp>
        <p:nvSpPr>
          <p:cNvPr id="3" name="TextBox 2">
            <a:extLst>
              <a:ext uri="{FF2B5EF4-FFF2-40B4-BE49-F238E27FC236}">
                <a16:creationId xmlns:a16="http://schemas.microsoft.com/office/drawing/2014/main" id="{FA8126A3-5CC0-D4AA-01F5-F56BDC75DD50}"/>
              </a:ext>
            </a:extLst>
          </p:cNvPr>
          <p:cNvSpPr txBox="1"/>
          <p:nvPr/>
        </p:nvSpPr>
        <p:spPr>
          <a:xfrm>
            <a:off x="3901576" y="4350569"/>
            <a:ext cx="1560825" cy="400110"/>
          </a:xfrm>
          <a:prstGeom prst="rect">
            <a:avLst/>
          </a:prstGeom>
          <a:noFill/>
        </p:spPr>
        <p:txBody>
          <a:bodyPr wrap="square">
            <a:spAutoFit/>
          </a:bodyPr>
          <a:lstStyle/>
          <a:p>
            <a:r>
              <a:rPr lang="en-US" sz="2000" dirty="0"/>
              <a:t>Figure 12</a:t>
            </a:r>
            <a:endParaRPr lang="en-IN" sz="2000" dirty="0"/>
          </a:p>
        </p:txBody>
      </p:sp>
      <p:sp>
        <p:nvSpPr>
          <p:cNvPr id="9" name="TextBox 8">
            <a:extLst>
              <a:ext uri="{FF2B5EF4-FFF2-40B4-BE49-F238E27FC236}">
                <a16:creationId xmlns:a16="http://schemas.microsoft.com/office/drawing/2014/main" id="{E798EDF4-BF17-48A8-BFD4-F98C6CB579F5}"/>
              </a:ext>
            </a:extLst>
          </p:cNvPr>
          <p:cNvSpPr txBox="1"/>
          <p:nvPr/>
        </p:nvSpPr>
        <p:spPr>
          <a:xfrm>
            <a:off x="685800" y="4769729"/>
            <a:ext cx="7848600" cy="892552"/>
          </a:xfrm>
          <a:prstGeom prst="rect">
            <a:avLst/>
          </a:prstGeom>
          <a:noFill/>
        </p:spPr>
        <p:txBody>
          <a:bodyPr wrap="square">
            <a:spAutoFit/>
          </a:bodyPr>
          <a:lstStyle/>
          <a:p>
            <a:r>
              <a:rPr lang="en-US" sz="2600" dirty="0"/>
              <a:t>Thus, the probability that the average lifetime of a sample of 25 transistors is at least 155 hours is 0.8389.</a:t>
            </a:r>
            <a:endParaRPr lang="en-IN" sz="2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Distribution of the Sample Mean and the Central Limit Theorem—Slide 5</a:t>
            </a:r>
            <a:endParaRPr dirty="0"/>
          </a:p>
        </p:txBody>
      </p:sp>
      <p:sp>
        <p:nvSpPr>
          <p:cNvPr id="7" name="TextBox 6">
            <a:extLst>
              <a:ext uri="{FF2B5EF4-FFF2-40B4-BE49-F238E27FC236}">
                <a16:creationId xmlns:a16="http://schemas.microsoft.com/office/drawing/2014/main" id="{B24AF981-9A05-2C00-F385-599C6D4D28F2}"/>
              </a:ext>
            </a:extLst>
          </p:cNvPr>
          <p:cNvSpPr txBox="1"/>
          <p:nvPr/>
        </p:nvSpPr>
        <p:spPr>
          <a:xfrm>
            <a:off x="1902311" y="1057862"/>
            <a:ext cx="5334000" cy="400110"/>
          </a:xfrm>
          <a:prstGeom prst="rect">
            <a:avLst/>
          </a:prstGeom>
          <a:noFill/>
        </p:spPr>
        <p:txBody>
          <a:bodyPr wrap="square">
            <a:spAutoFit/>
          </a:bodyPr>
          <a:lstStyle/>
          <a:p>
            <a:r>
              <a:rPr lang="en-US" sz="2000" dirty="0"/>
              <a:t>Table 2 -  MPG Sample Measurements (</a:t>
            </a:r>
            <a:r>
              <a:rPr lang="en-US" sz="2000" i="1" dirty="0"/>
              <a:t>n</a:t>
            </a:r>
            <a:r>
              <a:rPr lang="en-US" sz="2000" dirty="0"/>
              <a:t> = 2)</a:t>
            </a:r>
          </a:p>
        </p:txBody>
      </p:sp>
      <p:graphicFrame>
        <p:nvGraphicFramePr>
          <p:cNvPr id="4" name="Table 4" descr="A six-column table labeled: Sample Number, Car 1, Car 2, First Observation, Second Observation, and Mean (X bar).&#10;&#10;Row 1: Car A, Car B, first observation is 25, second observation is 27, mean is 26.0&#10;&#10;Row 2: Car A, Car C, first observation is 25, second observation is 40, mean is 32.5&#10;&#10;Row 3: Car A, Car D, first observation is 25, second observation is 29, mean is 27.0&#10;&#10;Row 4: Car A, Car E, first observation is 25, second observation is 28, mean is 26.5&#10;&#10;Row 5: Car A, Car F, first observation is 25, second observation is 30, mean is 27.5&#10;&#10;Row 6: Car B, Car C, first observation is 27, second observation is 40, mean is 33.5&#10;&#10;Row 7: Car B, Car D, first observation is 27, second observation is 29, mean is 28.0&#10;&#10;Row 8: Car B, Car E, first observation is 27, second observation is 28, mean is 27.5">
            <a:extLst>
              <a:ext uri="{FF2B5EF4-FFF2-40B4-BE49-F238E27FC236}">
                <a16:creationId xmlns:a16="http://schemas.microsoft.com/office/drawing/2014/main" id="{4E8A6607-18AE-4357-B7FE-E0C65018744F}"/>
              </a:ext>
            </a:extLst>
          </p:cNvPr>
          <p:cNvGraphicFramePr>
            <a:graphicFrameLocks noGrp="1"/>
          </p:cNvGraphicFramePr>
          <p:nvPr>
            <p:extLst>
              <p:ext uri="{D42A27DB-BD31-4B8C-83A1-F6EECF244321}">
                <p14:modId xmlns:p14="http://schemas.microsoft.com/office/powerpoint/2010/main" val="3547798666"/>
              </p:ext>
            </p:extLst>
          </p:nvPr>
        </p:nvGraphicFramePr>
        <p:xfrm>
          <a:off x="454511" y="1600200"/>
          <a:ext cx="8229600" cy="42976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84470600"/>
                    </a:ext>
                  </a:extLst>
                </a:gridCol>
                <a:gridCol w="1371600">
                  <a:extLst>
                    <a:ext uri="{9D8B030D-6E8A-4147-A177-3AD203B41FA5}">
                      <a16:colId xmlns:a16="http://schemas.microsoft.com/office/drawing/2014/main" val="3311160560"/>
                    </a:ext>
                  </a:extLst>
                </a:gridCol>
                <a:gridCol w="1371600">
                  <a:extLst>
                    <a:ext uri="{9D8B030D-6E8A-4147-A177-3AD203B41FA5}">
                      <a16:colId xmlns:a16="http://schemas.microsoft.com/office/drawing/2014/main" val="3100118731"/>
                    </a:ext>
                  </a:extLst>
                </a:gridCol>
                <a:gridCol w="1371600">
                  <a:extLst>
                    <a:ext uri="{9D8B030D-6E8A-4147-A177-3AD203B41FA5}">
                      <a16:colId xmlns:a16="http://schemas.microsoft.com/office/drawing/2014/main" val="2943841324"/>
                    </a:ext>
                  </a:extLst>
                </a:gridCol>
                <a:gridCol w="1371600">
                  <a:extLst>
                    <a:ext uri="{9D8B030D-6E8A-4147-A177-3AD203B41FA5}">
                      <a16:colId xmlns:a16="http://schemas.microsoft.com/office/drawing/2014/main" val="2942900090"/>
                    </a:ext>
                  </a:extLst>
                </a:gridCol>
                <a:gridCol w="1371600">
                  <a:extLst>
                    <a:ext uri="{9D8B030D-6E8A-4147-A177-3AD203B41FA5}">
                      <a16:colId xmlns:a16="http://schemas.microsoft.com/office/drawing/2014/main" val="2059521673"/>
                    </a:ext>
                  </a:extLst>
                </a:gridCol>
              </a:tblGrid>
              <a:tr h="511607">
                <a:tc>
                  <a:txBody>
                    <a:bodyPr/>
                    <a:lstStyle/>
                    <a:p>
                      <a:pPr algn="ctr"/>
                      <a:r>
                        <a:rPr lang="en-US" b="1" dirty="0"/>
                        <a:t>Sample Number</a:t>
                      </a:r>
                      <a:endParaRPr lang="en-IN" b="1" dirty="0"/>
                    </a:p>
                  </a:txBody>
                  <a:tcPr/>
                </a:tc>
                <a:tc>
                  <a:txBody>
                    <a:bodyPr/>
                    <a:lstStyle/>
                    <a:p>
                      <a:pPr algn="ctr"/>
                      <a:r>
                        <a:rPr lang="en-US" b="1" dirty="0"/>
                        <a:t>Car 1 </a:t>
                      </a:r>
                      <a:endParaRPr lang="en-IN" b="1" dirty="0"/>
                    </a:p>
                  </a:txBody>
                  <a:tcPr/>
                </a:tc>
                <a:tc>
                  <a:txBody>
                    <a:bodyPr/>
                    <a:lstStyle/>
                    <a:p>
                      <a:pPr algn="ctr"/>
                      <a:r>
                        <a:rPr lang="en-US" b="1" dirty="0"/>
                        <a:t>Car 2 </a:t>
                      </a:r>
                      <a:endParaRPr lang="en-IN" b="1" dirty="0"/>
                    </a:p>
                  </a:txBody>
                  <a:tcPr/>
                </a:tc>
                <a:tc>
                  <a:txBody>
                    <a:bodyPr/>
                    <a:lstStyle/>
                    <a:p>
                      <a:pPr algn="ctr"/>
                      <a:r>
                        <a:rPr lang="en-US" b="1" dirty="0"/>
                        <a:t>First Observation</a:t>
                      </a:r>
                      <a:endParaRPr lang="en-IN" b="1" dirty="0"/>
                    </a:p>
                  </a:txBody>
                  <a:tcPr/>
                </a:tc>
                <a:tc>
                  <a:txBody>
                    <a:bodyPr/>
                    <a:lstStyle/>
                    <a:p>
                      <a:pPr algn="ctr"/>
                      <a:r>
                        <a:rPr lang="en-US" b="1" dirty="0"/>
                        <a:t>Second Observation</a:t>
                      </a:r>
                      <a:endParaRPr lang="en-IN" b="1" dirty="0"/>
                    </a:p>
                  </a:txBody>
                  <a:tcPr/>
                </a:tc>
                <a:tc>
                  <a:txBody>
                    <a:bodyPr/>
                    <a:lstStyle/>
                    <a:p>
                      <a:pPr algn="ctr"/>
                      <a:r>
                        <a:rPr lang="en-US" b="1" dirty="0"/>
                        <a:t>Mean, x̄</a:t>
                      </a:r>
                      <a:endParaRPr lang="en-IN" b="1" i="1" dirty="0"/>
                    </a:p>
                  </a:txBody>
                  <a:tcPr/>
                </a:tc>
                <a:extLst>
                  <a:ext uri="{0D108BD9-81ED-4DB2-BD59-A6C34878D82A}">
                    <a16:rowId xmlns:a16="http://schemas.microsoft.com/office/drawing/2014/main" val="2024593695"/>
                  </a:ext>
                </a:extLst>
              </a:tr>
              <a:tr h="457200">
                <a:tc>
                  <a:txBody>
                    <a:bodyPr/>
                    <a:lstStyle/>
                    <a:p>
                      <a:pPr algn="ctr"/>
                      <a:r>
                        <a:rPr lang="en-US" dirty="0"/>
                        <a:t>1</a:t>
                      </a:r>
                      <a:endParaRPr lang="en-IN" dirty="0"/>
                    </a:p>
                  </a:txBody>
                  <a:tcPr/>
                </a:tc>
                <a:tc>
                  <a:txBody>
                    <a:bodyPr/>
                    <a:lstStyle/>
                    <a:p>
                      <a:pPr algn="ctr"/>
                      <a:r>
                        <a:rPr lang="en-US" dirty="0"/>
                        <a:t>A</a:t>
                      </a:r>
                      <a:endParaRPr lang="en-IN" dirty="0"/>
                    </a:p>
                  </a:txBody>
                  <a:tcPr/>
                </a:tc>
                <a:tc>
                  <a:txBody>
                    <a:bodyPr/>
                    <a:lstStyle/>
                    <a:p>
                      <a:pPr algn="ctr"/>
                      <a:r>
                        <a:rPr lang="en-US" dirty="0"/>
                        <a:t>B</a:t>
                      </a:r>
                      <a:endParaRPr lang="en-IN" dirty="0"/>
                    </a:p>
                  </a:txBody>
                  <a:tcPr/>
                </a:tc>
                <a:tc>
                  <a:txBody>
                    <a:bodyPr/>
                    <a:lstStyle/>
                    <a:p>
                      <a:pPr algn="ctr"/>
                      <a:r>
                        <a:rPr lang="en-US" dirty="0"/>
                        <a:t>25</a:t>
                      </a:r>
                      <a:endParaRPr lang="en-IN" dirty="0"/>
                    </a:p>
                  </a:txBody>
                  <a:tcPr/>
                </a:tc>
                <a:tc>
                  <a:txBody>
                    <a:bodyPr/>
                    <a:lstStyle/>
                    <a:p>
                      <a:pPr algn="ctr"/>
                      <a:r>
                        <a:rPr lang="en-US" dirty="0"/>
                        <a:t>27</a:t>
                      </a:r>
                      <a:endParaRPr lang="en-IN" dirty="0"/>
                    </a:p>
                  </a:txBody>
                  <a:tcPr/>
                </a:tc>
                <a:tc>
                  <a:txBody>
                    <a:bodyPr/>
                    <a:lstStyle/>
                    <a:p>
                      <a:pPr algn="ctr"/>
                      <a:r>
                        <a:rPr lang="en-US" dirty="0"/>
                        <a:t>26.0</a:t>
                      </a:r>
                      <a:endParaRPr lang="en-IN" dirty="0"/>
                    </a:p>
                  </a:txBody>
                  <a:tcPr/>
                </a:tc>
                <a:extLst>
                  <a:ext uri="{0D108BD9-81ED-4DB2-BD59-A6C34878D82A}">
                    <a16:rowId xmlns:a16="http://schemas.microsoft.com/office/drawing/2014/main" val="1264823678"/>
                  </a:ext>
                </a:extLst>
              </a:tr>
              <a:tr h="457200">
                <a:tc>
                  <a:txBody>
                    <a:bodyPr/>
                    <a:lstStyle/>
                    <a:p>
                      <a:pPr algn="ctr"/>
                      <a:r>
                        <a:rPr lang="en-US" dirty="0"/>
                        <a:t>2</a:t>
                      </a:r>
                      <a:endParaRPr lang="en-IN" dirty="0"/>
                    </a:p>
                  </a:txBody>
                  <a:tcPr/>
                </a:tc>
                <a:tc>
                  <a:txBody>
                    <a:bodyPr/>
                    <a:lstStyle/>
                    <a:p>
                      <a:pPr algn="ctr"/>
                      <a:r>
                        <a:rPr lang="en-US" dirty="0"/>
                        <a:t>A</a:t>
                      </a:r>
                      <a:endParaRPr lang="en-IN" dirty="0"/>
                    </a:p>
                  </a:txBody>
                  <a:tcPr/>
                </a:tc>
                <a:tc>
                  <a:txBody>
                    <a:bodyPr/>
                    <a:lstStyle/>
                    <a:p>
                      <a:pPr algn="ctr"/>
                      <a:r>
                        <a:rPr lang="en-US" dirty="0"/>
                        <a:t>C</a:t>
                      </a:r>
                      <a:endParaRPr lang="en-IN" dirty="0"/>
                    </a:p>
                  </a:txBody>
                  <a:tcPr/>
                </a:tc>
                <a:tc>
                  <a:txBody>
                    <a:bodyPr/>
                    <a:lstStyle/>
                    <a:p>
                      <a:pPr algn="ctr"/>
                      <a:r>
                        <a:rPr lang="en-US" dirty="0"/>
                        <a:t>25</a:t>
                      </a:r>
                      <a:endParaRPr lang="en-IN" dirty="0"/>
                    </a:p>
                  </a:txBody>
                  <a:tcPr/>
                </a:tc>
                <a:tc>
                  <a:txBody>
                    <a:bodyPr/>
                    <a:lstStyle/>
                    <a:p>
                      <a:pPr algn="ctr"/>
                      <a:r>
                        <a:rPr lang="en-US" dirty="0"/>
                        <a:t>40</a:t>
                      </a:r>
                      <a:endParaRPr lang="en-IN" dirty="0"/>
                    </a:p>
                  </a:txBody>
                  <a:tcPr/>
                </a:tc>
                <a:tc>
                  <a:txBody>
                    <a:bodyPr/>
                    <a:lstStyle/>
                    <a:p>
                      <a:pPr algn="ctr"/>
                      <a:r>
                        <a:rPr lang="en-US" dirty="0"/>
                        <a:t>32.5</a:t>
                      </a:r>
                      <a:endParaRPr lang="en-IN" dirty="0"/>
                    </a:p>
                  </a:txBody>
                  <a:tcPr/>
                </a:tc>
                <a:extLst>
                  <a:ext uri="{0D108BD9-81ED-4DB2-BD59-A6C34878D82A}">
                    <a16:rowId xmlns:a16="http://schemas.microsoft.com/office/drawing/2014/main" val="3742175497"/>
                  </a:ext>
                </a:extLst>
              </a:tr>
              <a:tr h="457200">
                <a:tc>
                  <a:txBody>
                    <a:bodyPr/>
                    <a:lstStyle/>
                    <a:p>
                      <a:pPr algn="ctr"/>
                      <a:r>
                        <a:rPr lang="en-US" dirty="0"/>
                        <a:t>3</a:t>
                      </a:r>
                      <a:endParaRPr lang="en-IN" dirty="0"/>
                    </a:p>
                  </a:txBody>
                  <a:tcPr/>
                </a:tc>
                <a:tc>
                  <a:txBody>
                    <a:bodyPr/>
                    <a:lstStyle/>
                    <a:p>
                      <a:pPr algn="ctr"/>
                      <a:r>
                        <a:rPr lang="en-US" dirty="0"/>
                        <a:t>A</a:t>
                      </a:r>
                      <a:endParaRPr lang="en-IN" dirty="0"/>
                    </a:p>
                  </a:txBody>
                  <a:tcPr/>
                </a:tc>
                <a:tc>
                  <a:txBody>
                    <a:bodyPr/>
                    <a:lstStyle/>
                    <a:p>
                      <a:pPr algn="ctr"/>
                      <a:r>
                        <a:rPr lang="en-US" dirty="0"/>
                        <a:t>D</a:t>
                      </a:r>
                      <a:endParaRPr lang="en-IN" dirty="0"/>
                    </a:p>
                  </a:txBody>
                  <a:tcPr/>
                </a:tc>
                <a:tc>
                  <a:txBody>
                    <a:bodyPr/>
                    <a:lstStyle/>
                    <a:p>
                      <a:pPr algn="ctr"/>
                      <a:r>
                        <a:rPr lang="en-US" dirty="0"/>
                        <a:t>25</a:t>
                      </a:r>
                      <a:endParaRPr lang="en-IN" dirty="0"/>
                    </a:p>
                  </a:txBody>
                  <a:tcPr/>
                </a:tc>
                <a:tc>
                  <a:txBody>
                    <a:bodyPr/>
                    <a:lstStyle/>
                    <a:p>
                      <a:pPr algn="ctr"/>
                      <a:r>
                        <a:rPr lang="en-US" dirty="0"/>
                        <a:t>29</a:t>
                      </a:r>
                      <a:endParaRPr lang="en-IN" dirty="0"/>
                    </a:p>
                  </a:txBody>
                  <a:tcPr/>
                </a:tc>
                <a:tc>
                  <a:txBody>
                    <a:bodyPr/>
                    <a:lstStyle/>
                    <a:p>
                      <a:pPr algn="ctr"/>
                      <a:r>
                        <a:rPr lang="en-US" dirty="0"/>
                        <a:t>27.0</a:t>
                      </a:r>
                      <a:endParaRPr lang="en-IN" dirty="0"/>
                    </a:p>
                  </a:txBody>
                  <a:tcPr/>
                </a:tc>
                <a:extLst>
                  <a:ext uri="{0D108BD9-81ED-4DB2-BD59-A6C34878D82A}">
                    <a16:rowId xmlns:a16="http://schemas.microsoft.com/office/drawing/2014/main" val="1787069999"/>
                  </a:ext>
                </a:extLst>
              </a:tr>
              <a:tr h="457200">
                <a:tc>
                  <a:txBody>
                    <a:bodyPr/>
                    <a:lstStyle/>
                    <a:p>
                      <a:pPr algn="ctr"/>
                      <a:r>
                        <a:rPr lang="en-US" dirty="0"/>
                        <a:t>4</a:t>
                      </a:r>
                      <a:endParaRPr lang="en-IN" dirty="0"/>
                    </a:p>
                  </a:txBody>
                  <a:tcPr/>
                </a:tc>
                <a:tc>
                  <a:txBody>
                    <a:bodyPr/>
                    <a:lstStyle/>
                    <a:p>
                      <a:pPr algn="ctr"/>
                      <a:r>
                        <a:rPr lang="en-US" dirty="0"/>
                        <a:t>A</a:t>
                      </a:r>
                      <a:endParaRPr lang="en-IN" dirty="0"/>
                    </a:p>
                  </a:txBody>
                  <a:tcPr/>
                </a:tc>
                <a:tc>
                  <a:txBody>
                    <a:bodyPr/>
                    <a:lstStyle/>
                    <a:p>
                      <a:pPr algn="ctr"/>
                      <a:r>
                        <a:rPr lang="en-US" dirty="0"/>
                        <a:t>E</a:t>
                      </a:r>
                      <a:endParaRPr lang="en-IN" dirty="0"/>
                    </a:p>
                  </a:txBody>
                  <a:tcPr/>
                </a:tc>
                <a:tc>
                  <a:txBody>
                    <a:bodyPr/>
                    <a:lstStyle/>
                    <a:p>
                      <a:pPr algn="ctr"/>
                      <a:r>
                        <a:rPr lang="en-US" dirty="0"/>
                        <a:t>25</a:t>
                      </a:r>
                      <a:endParaRPr lang="en-IN" dirty="0"/>
                    </a:p>
                  </a:txBody>
                  <a:tcPr/>
                </a:tc>
                <a:tc>
                  <a:txBody>
                    <a:bodyPr/>
                    <a:lstStyle/>
                    <a:p>
                      <a:pPr algn="ctr"/>
                      <a:r>
                        <a:rPr lang="en-US" dirty="0"/>
                        <a:t>28</a:t>
                      </a:r>
                      <a:endParaRPr lang="en-IN" dirty="0"/>
                    </a:p>
                  </a:txBody>
                  <a:tcPr/>
                </a:tc>
                <a:tc>
                  <a:txBody>
                    <a:bodyPr/>
                    <a:lstStyle/>
                    <a:p>
                      <a:pPr algn="ctr"/>
                      <a:r>
                        <a:rPr lang="en-US" dirty="0"/>
                        <a:t>26.5</a:t>
                      </a:r>
                      <a:endParaRPr lang="en-IN" dirty="0"/>
                    </a:p>
                  </a:txBody>
                  <a:tcPr/>
                </a:tc>
                <a:extLst>
                  <a:ext uri="{0D108BD9-81ED-4DB2-BD59-A6C34878D82A}">
                    <a16:rowId xmlns:a16="http://schemas.microsoft.com/office/drawing/2014/main" val="3877718173"/>
                  </a:ext>
                </a:extLst>
              </a:tr>
              <a:tr h="457200">
                <a:tc>
                  <a:txBody>
                    <a:bodyPr/>
                    <a:lstStyle/>
                    <a:p>
                      <a:pPr algn="ctr"/>
                      <a:r>
                        <a:rPr lang="en-US" dirty="0"/>
                        <a:t>5</a:t>
                      </a:r>
                      <a:endParaRPr lang="en-IN" dirty="0"/>
                    </a:p>
                  </a:txBody>
                  <a:tcPr/>
                </a:tc>
                <a:tc>
                  <a:txBody>
                    <a:bodyPr/>
                    <a:lstStyle/>
                    <a:p>
                      <a:pPr algn="ctr"/>
                      <a:r>
                        <a:rPr lang="en-US" dirty="0"/>
                        <a:t>A</a:t>
                      </a:r>
                      <a:endParaRPr lang="en-IN" dirty="0"/>
                    </a:p>
                  </a:txBody>
                  <a:tcPr/>
                </a:tc>
                <a:tc>
                  <a:txBody>
                    <a:bodyPr/>
                    <a:lstStyle/>
                    <a:p>
                      <a:pPr algn="ctr"/>
                      <a:r>
                        <a:rPr lang="en-US" dirty="0"/>
                        <a:t>F</a:t>
                      </a:r>
                      <a:endParaRPr lang="en-IN" dirty="0"/>
                    </a:p>
                  </a:txBody>
                  <a:tcPr/>
                </a:tc>
                <a:tc>
                  <a:txBody>
                    <a:bodyPr/>
                    <a:lstStyle/>
                    <a:p>
                      <a:pPr algn="ctr"/>
                      <a:r>
                        <a:rPr lang="en-US" dirty="0"/>
                        <a:t>25</a:t>
                      </a:r>
                      <a:endParaRPr lang="en-IN" dirty="0"/>
                    </a:p>
                  </a:txBody>
                  <a:tcPr/>
                </a:tc>
                <a:tc>
                  <a:txBody>
                    <a:bodyPr/>
                    <a:lstStyle/>
                    <a:p>
                      <a:pPr algn="ctr"/>
                      <a:r>
                        <a:rPr lang="en-US" dirty="0"/>
                        <a:t>30</a:t>
                      </a:r>
                      <a:endParaRPr lang="en-IN" dirty="0"/>
                    </a:p>
                  </a:txBody>
                  <a:tcPr/>
                </a:tc>
                <a:tc>
                  <a:txBody>
                    <a:bodyPr/>
                    <a:lstStyle/>
                    <a:p>
                      <a:pPr algn="ctr"/>
                      <a:r>
                        <a:rPr lang="en-US" dirty="0"/>
                        <a:t>27.5</a:t>
                      </a:r>
                      <a:endParaRPr lang="en-IN" dirty="0"/>
                    </a:p>
                  </a:txBody>
                  <a:tcPr/>
                </a:tc>
                <a:extLst>
                  <a:ext uri="{0D108BD9-81ED-4DB2-BD59-A6C34878D82A}">
                    <a16:rowId xmlns:a16="http://schemas.microsoft.com/office/drawing/2014/main" val="1052672076"/>
                  </a:ext>
                </a:extLst>
              </a:tr>
              <a:tr h="457200">
                <a:tc>
                  <a:txBody>
                    <a:bodyPr/>
                    <a:lstStyle/>
                    <a:p>
                      <a:pPr algn="ctr"/>
                      <a:r>
                        <a:rPr lang="en-US" dirty="0"/>
                        <a:t>6</a:t>
                      </a:r>
                      <a:endParaRPr lang="en-IN" dirty="0"/>
                    </a:p>
                  </a:txBody>
                  <a:tcPr/>
                </a:tc>
                <a:tc>
                  <a:txBody>
                    <a:bodyPr/>
                    <a:lstStyle/>
                    <a:p>
                      <a:pPr algn="ctr"/>
                      <a:r>
                        <a:rPr lang="en-US" dirty="0"/>
                        <a:t>B</a:t>
                      </a:r>
                      <a:endParaRPr lang="en-IN" dirty="0"/>
                    </a:p>
                  </a:txBody>
                  <a:tcPr/>
                </a:tc>
                <a:tc>
                  <a:txBody>
                    <a:bodyPr/>
                    <a:lstStyle/>
                    <a:p>
                      <a:pPr algn="ctr"/>
                      <a:r>
                        <a:rPr lang="en-US" dirty="0"/>
                        <a:t>C</a:t>
                      </a:r>
                      <a:endParaRPr lang="en-IN" dirty="0"/>
                    </a:p>
                  </a:txBody>
                  <a:tcPr/>
                </a:tc>
                <a:tc>
                  <a:txBody>
                    <a:bodyPr/>
                    <a:lstStyle/>
                    <a:p>
                      <a:pPr algn="ctr"/>
                      <a:r>
                        <a:rPr lang="en-US" dirty="0"/>
                        <a:t>27</a:t>
                      </a:r>
                      <a:endParaRPr lang="en-IN" dirty="0"/>
                    </a:p>
                  </a:txBody>
                  <a:tcPr/>
                </a:tc>
                <a:tc>
                  <a:txBody>
                    <a:bodyPr/>
                    <a:lstStyle/>
                    <a:p>
                      <a:pPr algn="ctr"/>
                      <a:r>
                        <a:rPr lang="en-US" dirty="0"/>
                        <a:t>40</a:t>
                      </a:r>
                      <a:endParaRPr lang="en-IN" dirty="0"/>
                    </a:p>
                  </a:txBody>
                  <a:tcPr/>
                </a:tc>
                <a:tc>
                  <a:txBody>
                    <a:bodyPr/>
                    <a:lstStyle/>
                    <a:p>
                      <a:pPr algn="ctr"/>
                      <a:r>
                        <a:rPr lang="en-US" dirty="0"/>
                        <a:t>33.5</a:t>
                      </a:r>
                      <a:endParaRPr lang="en-IN" dirty="0"/>
                    </a:p>
                  </a:txBody>
                  <a:tcPr/>
                </a:tc>
                <a:extLst>
                  <a:ext uri="{0D108BD9-81ED-4DB2-BD59-A6C34878D82A}">
                    <a16:rowId xmlns:a16="http://schemas.microsoft.com/office/drawing/2014/main" val="3399029530"/>
                  </a:ext>
                </a:extLst>
              </a:tr>
              <a:tr h="457200">
                <a:tc>
                  <a:txBody>
                    <a:bodyPr/>
                    <a:lstStyle/>
                    <a:p>
                      <a:pPr algn="ctr"/>
                      <a:r>
                        <a:rPr lang="en-US" dirty="0"/>
                        <a:t>7</a:t>
                      </a:r>
                      <a:endParaRPr lang="en-IN" dirty="0"/>
                    </a:p>
                  </a:txBody>
                  <a:tcPr/>
                </a:tc>
                <a:tc>
                  <a:txBody>
                    <a:bodyPr/>
                    <a:lstStyle/>
                    <a:p>
                      <a:pPr algn="ctr"/>
                      <a:r>
                        <a:rPr lang="en-US" dirty="0"/>
                        <a:t>B</a:t>
                      </a:r>
                      <a:endParaRPr lang="en-IN" dirty="0"/>
                    </a:p>
                  </a:txBody>
                  <a:tcPr/>
                </a:tc>
                <a:tc>
                  <a:txBody>
                    <a:bodyPr/>
                    <a:lstStyle/>
                    <a:p>
                      <a:pPr algn="ctr"/>
                      <a:r>
                        <a:rPr lang="en-US" dirty="0"/>
                        <a:t>D</a:t>
                      </a:r>
                      <a:endParaRPr lang="en-IN" dirty="0"/>
                    </a:p>
                  </a:txBody>
                  <a:tcPr/>
                </a:tc>
                <a:tc>
                  <a:txBody>
                    <a:bodyPr/>
                    <a:lstStyle/>
                    <a:p>
                      <a:pPr algn="ctr"/>
                      <a:r>
                        <a:rPr lang="en-US" dirty="0"/>
                        <a:t>27</a:t>
                      </a:r>
                      <a:endParaRPr lang="en-IN" dirty="0"/>
                    </a:p>
                  </a:txBody>
                  <a:tcPr/>
                </a:tc>
                <a:tc>
                  <a:txBody>
                    <a:bodyPr/>
                    <a:lstStyle/>
                    <a:p>
                      <a:pPr algn="ctr"/>
                      <a:r>
                        <a:rPr lang="en-US" dirty="0"/>
                        <a:t>29</a:t>
                      </a:r>
                      <a:endParaRPr lang="en-IN" dirty="0"/>
                    </a:p>
                  </a:txBody>
                  <a:tcPr/>
                </a:tc>
                <a:tc>
                  <a:txBody>
                    <a:bodyPr/>
                    <a:lstStyle/>
                    <a:p>
                      <a:pPr algn="ctr"/>
                      <a:r>
                        <a:rPr lang="en-US" dirty="0"/>
                        <a:t>28.0</a:t>
                      </a:r>
                      <a:endParaRPr lang="en-IN" dirty="0"/>
                    </a:p>
                  </a:txBody>
                  <a:tcPr/>
                </a:tc>
                <a:extLst>
                  <a:ext uri="{0D108BD9-81ED-4DB2-BD59-A6C34878D82A}">
                    <a16:rowId xmlns:a16="http://schemas.microsoft.com/office/drawing/2014/main" val="2352229520"/>
                  </a:ext>
                </a:extLst>
              </a:tr>
              <a:tr h="457200">
                <a:tc>
                  <a:txBody>
                    <a:bodyPr/>
                    <a:lstStyle/>
                    <a:p>
                      <a:pPr algn="ctr"/>
                      <a:r>
                        <a:rPr lang="en-US" dirty="0"/>
                        <a:t>8</a:t>
                      </a:r>
                      <a:endParaRPr lang="en-IN" dirty="0"/>
                    </a:p>
                  </a:txBody>
                  <a:tcPr/>
                </a:tc>
                <a:tc>
                  <a:txBody>
                    <a:bodyPr/>
                    <a:lstStyle/>
                    <a:p>
                      <a:pPr algn="ctr"/>
                      <a:r>
                        <a:rPr lang="en-US" dirty="0"/>
                        <a:t>B</a:t>
                      </a:r>
                      <a:endParaRPr lang="en-IN" dirty="0"/>
                    </a:p>
                  </a:txBody>
                  <a:tcPr/>
                </a:tc>
                <a:tc>
                  <a:txBody>
                    <a:bodyPr/>
                    <a:lstStyle/>
                    <a:p>
                      <a:pPr algn="ctr"/>
                      <a:r>
                        <a:rPr lang="en-US" dirty="0"/>
                        <a:t>E</a:t>
                      </a:r>
                      <a:endParaRPr lang="en-IN" dirty="0"/>
                    </a:p>
                  </a:txBody>
                  <a:tcPr/>
                </a:tc>
                <a:tc>
                  <a:txBody>
                    <a:bodyPr/>
                    <a:lstStyle/>
                    <a:p>
                      <a:pPr algn="ctr"/>
                      <a:r>
                        <a:rPr lang="en-US" dirty="0"/>
                        <a:t>27</a:t>
                      </a:r>
                      <a:endParaRPr lang="en-IN" dirty="0"/>
                    </a:p>
                  </a:txBody>
                  <a:tcPr/>
                </a:tc>
                <a:tc>
                  <a:txBody>
                    <a:bodyPr/>
                    <a:lstStyle/>
                    <a:p>
                      <a:pPr algn="ctr"/>
                      <a:r>
                        <a:rPr lang="en-US" dirty="0"/>
                        <a:t>28</a:t>
                      </a:r>
                      <a:endParaRPr lang="en-IN" dirty="0"/>
                    </a:p>
                  </a:txBody>
                  <a:tcPr/>
                </a:tc>
                <a:tc>
                  <a:txBody>
                    <a:bodyPr/>
                    <a:lstStyle/>
                    <a:p>
                      <a:pPr algn="ctr"/>
                      <a:r>
                        <a:rPr lang="en-US" dirty="0"/>
                        <a:t>27.5</a:t>
                      </a:r>
                      <a:endParaRPr lang="en-IN" dirty="0"/>
                    </a:p>
                  </a:txBody>
                  <a:tcPr/>
                </a:tc>
                <a:extLst>
                  <a:ext uri="{0D108BD9-81ED-4DB2-BD59-A6C34878D82A}">
                    <a16:rowId xmlns:a16="http://schemas.microsoft.com/office/drawing/2014/main" val="2102583593"/>
                  </a:ext>
                </a:extLst>
              </a:tr>
            </a:tbl>
          </a:graphicData>
        </a:graphic>
      </p:graphicFrame>
    </p:spTree>
    <p:extLst>
      <p:ext uri="{BB962C8B-B14F-4D97-AF65-F5344CB8AC3E}">
        <p14:creationId xmlns:p14="http://schemas.microsoft.com/office/powerpoint/2010/main" val="1248888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Distribution of the Sample Mean and the Central Limit Theorem—Slide 6</a:t>
            </a:r>
            <a:endParaRPr dirty="0"/>
          </a:p>
        </p:txBody>
      </p:sp>
      <p:sp>
        <p:nvSpPr>
          <p:cNvPr id="3" name="TextBox 2">
            <a:extLst>
              <a:ext uri="{FF2B5EF4-FFF2-40B4-BE49-F238E27FC236}">
                <a16:creationId xmlns:a16="http://schemas.microsoft.com/office/drawing/2014/main" id="{E8670510-6CF9-B5B0-4560-491F1509CB53}"/>
              </a:ext>
            </a:extLst>
          </p:cNvPr>
          <p:cNvSpPr txBox="1"/>
          <p:nvPr/>
        </p:nvSpPr>
        <p:spPr>
          <a:xfrm>
            <a:off x="1902311" y="1200090"/>
            <a:ext cx="5334000" cy="400110"/>
          </a:xfrm>
          <a:prstGeom prst="rect">
            <a:avLst/>
          </a:prstGeom>
          <a:noFill/>
        </p:spPr>
        <p:txBody>
          <a:bodyPr wrap="square">
            <a:spAutoFit/>
          </a:bodyPr>
          <a:lstStyle/>
          <a:p>
            <a:r>
              <a:rPr lang="en-US" sz="2000" dirty="0"/>
              <a:t>Table 2 -  MPG Sample Measurements (</a:t>
            </a:r>
            <a:r>
              <a:rPr lang="en-US" sz="2000" i="1" dirty="0"/>
              <a:t>n</a:t>
            </a:r>
            <a:r>
              <a:rPr lang="en-US" sz="2000" dirty="0"/>
              <a:t> = 2)</a:t>
            </a:r>
          </a:p>
        </p:txBody>
      </p:sp>
      <p:graphicFrame>
        <p:nvGraphicFramePr>
          <p:cNvPr id="4" name="Table 4" descr="A six-column table labeled: Sample Number, Car 1, Car 2, First Observation, Second Observation, and Mean (x̄).&#10;&#10;Row 9: Car B, Car F, first observation is 27, second observation is 30, mean is 28.5&#10;&#10;Row 10: Car C, Car D, first observation is 40, second observation is 29, mean is 34.5&#10;&#10;Row 11: Car C, Car E, first observation is 40, second observation is 28, mean is 34.0&#10;&#10;Row 12: Car C, Car F, first observation is 40, second observation is 30, mean is 35.0&#10;&#10;Row 13: Car D, Car E, first observation is 29, second observation is 28, mean is 28.5&#10;&#10;Row 14: Car D, Car F, first observation is 29, second observation is 30, mean is 29.5&#10;&#10;Row 15: Car E, Car F, first observation is 28, second observation is 30, mean is 29.0">
            <a:extLst>
              <a:ext uri="{FF2B5EF4-FFF2-40B4-BE49-F238E27FC236}">
                <a16:creationId xmlns:a16="http://schemas.microsoft.com/office/drawing/2014/main" id="{4E8A6607-18AE-4357-B7FE-E0C65018744F}"/>
              </a:ext>
            </a:extLst>
          </p:cNvPr>
          <p:cNvGraphicFramePr>
            <a:graphicFrameLocks noGrp="1"/>
          </p:cNvGraphicFramePr>
          <p:nvPr>
            <p:extLst>
              <p:ext uri="{D42A27DB-BD31-4B8C-83A1-F6EECF244321}">
                <p14:modId xmlns:p14="http://schemas.microsoft.com/office/powerpoint/2010/main" val="1418676357"/>
              </p:ext>
            </p:extLst>
          </p:nvPr>
        </p:nvGraphicFramePr>
        <p:xfrm>
          <a:off x="454511" y="1676400"/>
          <a:ext cx="8229600" cy="38404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84470600"/>
                    </a:ext>
                  </a:extLst>
                </a:gridCol>
                <a:gridCol w="1371600">
                  <a:extLst>
                    <a:ext uri="{9D8B030D-6E8A-4147-A177-3AD203B41FA5}">
                      <a16:colId xmlns:a16="http://schemas.microsoft.com/office/drawing/2014/main" val="3311160560"/>
                    </a:ext>
                  </a:extLst>
                </a:gridCol>
                <a:gridCol w="1371600">
                  <a:extLst>
                    <a:ext uri="{9D8B030D-6E8A-4147-A177-3AD203B41FA5}">
                      <a16:colId xmlns:a16="http://schemas.microsoft.com/office/drawing/2014/main" val="3100118731"/>
                    </a:ext>
                  </a:extLst>
                </a:gridCol>
                <a:gridCol w="1371600">
                  <a:extLst>
                    <a:ext uri="{9D8B030D-6E8A-4147-A177-3AD203B41FA5}">
                      <a16:colId xmlns:a16="http://schemas.microsoft.com/office/drawing/2014/main" val="2943841324"/>
                    </a:ext>
                  </a:extLst>
                </a:gridCol>
                <a:gridCol w="1371600">
                  <a:extLst>
                    <a:ext uri="{9D8B030D-6E8A-4147-A177-3AD203B41FA5}">
                      <a16:colId xmlns:a16="http://schemas.microsoft.com/office/drawing/2014/main" val="2942900090"/>
                    </a:ext>
                  </a:extLst>
                </a:gridCol>
                <a:gridCol w="1371600">
                  <a:extLst>
                    <a:ext uri="{9D8B030D-6E8A-4147-A177-3AD203B41FA5}">
                      <a16:colId xmlns:a16="http://schemas.microsoft.com/office/drawing/2014/main" val="2059521673"/>
                    </a:ext>
                  </a:extLst>
                </a:gridCol>
              </a:tblGrid>
              <a:tr h="511607">
                <a:tc>
                  <a:txBody>
                    <a:bodyPr/>
                    <a:lstStyle/>
                    <a:p>
                      <a:pPr algn="ctr"/>
                      <a:r>
                        <a:rPr lang="en-US" b="1" dirty="0"/>
                        <a:t>Sample Number</a:t>
                      </a:r>
                      <a:endParaRPr lang="en-IN" b="1" dirty="0"/>
                    </a:p>
                  </a:txBody>
                  <a:tcPr/>
                </a:tc>
                <a:tc>
                  <a:txBody>
                    <a:bodyPr/>
                    <a:lstStyle/>
                    <a:p>
                      <a:pPr algn="ctr"/>
                      <a:r>
                        <a:rPr lang="en-US" b="1" dirty="0"/>
                        <a:t>Car 1 </a:t>
                      </a:r>
                      <a:endParaRPr lang="en-IN" b="1" dirty="0"/>
                    </a:p>
                  </a:txBody>
                  <a:tcPr/>
                </a:tc>
                <a:tc>
                  <a:txBody>
                    <a:bodyPr/>
                    <a:lstStyle/>
                    <a:p>
                      <a:pPr algn="ctr"/>
                      <a:r>
                        <a:rPr lang="en-US" b="1" dirty="0"/>
                        <a:t>Car 2 </a:t>
                      </a:r>
                      <a:endParaRPr lang="en-IN" b="1" dirty="0"/>
                    </a:p>
                  </a:txBody>
                  <a:tcPr/>
                </a:tc>
                <a:tc>
                  <a:txBody>
                    <a:bodyPr/>
                    <a:lstStyle/>
                    <a:p>
                      <a:pPr algn="ctr"/>
                      <a:r>
                        <a:rPr lang="en-US" b="1" dirty="0"/>
                        <a:t>First Observation</a:t>
                      </a:r>
                      <a:endParaRPr lang="en-IN" b="1" dirty="0"/>
                    </a:p>
                  </a:txBody>
                  <a:tcPr/>
                </a:tc>
                <a:tc>
                  <a:txBody>
                    <a:bodyPr/>
                    <a:lstStyle/>
                    <a:p>
                      <a:pPr algn="ctr"/>
                      <a:r>
                        <a:rPr lang="en-US" b="1" dirty="0"/>
                        <a:t>Second Observation</a:t>
                      </a:r>
                      <a:endParaRPr lang="en-IN" b="1" dirty="0"/>
                    </a:p>
                  </a:txBody>
                  <a:tcPr/>
                </a:tc>
                <a:tc>
                  <a:txBody>
                    <a:bodyPr/>
                    <a:lstStyle/>
                    <a:p>
                      <a:pPr algn="ctr"/>
                      <a:r>
                        <a:rPr lang="en-US" b="1" dirty="0"/>
                        <a:t>Mean, x̄</a:t>
                      </a:r>
                      <a:endParaRPr lang="en-IN" b="1" i="1" dirty="0"/>
                    </a:p>
                  </a:txBody>
                  <a:tcPr/>
                </a:tc>
                <a:extLst>
                  <a:ext uri="{0D108BD9-81ED-4DB2-BD59-A6C34878D82A}">
                    <a16:rowId xmlns:a16="http://schemas.microsoft.com/office/drawing/2014/main" val="2024593695"/>
                  </a:ext>
                </a:extLst>
              </a:tr>
              <a:tr h="457200">
                <a:tc>
                  <a:txBody>
                    <a:bodyPr/>
                    <a:lstStyle/>
                    <a:p>
                      <a:pPr algn="ctr"/>
                      <a:r>
                        <a:rPr lang="en-US" dirty="0"/>
                        <a:t>9</a:t>
                      </a:r>
                      <a:endParaRPr lang="en-IN" dirty="0"/>
                    </a:p>
                  </a:txBody>
                  <a:tcPr/>
                </a:tc>
                <a:tc>
                  <a:txBody>
                    <a:bodyPr/>
                    <a:lstStyle/>
                    <a:p>
                      <a:pPr algn="ctr"/>
                      <a:r>
                        <a:rPr lang="en-US" dirty="0"/>
                        <a:t>B</a:t>
                      </a:r>
                      <a:endParaRPr lang="en-IN" dirty="0"/>
                    </a:p>
                  </a:txBody>
                  <a:tcPr/>
                </a:tc>
                <a:tc>
                  <a:txBody>
                    <a:bodyPr/>
                    <a:lstStyle/>
                    <a:p>
                      <a:pPr algn="ctr"/>
                      <a:r>
                        <a:rPr lang="en-US" dirty="0"/>
                        <a:t>F</a:t>
                      </a:r>
                      <a:endParaRPr lang="en-IN" dirty="0"/>
                    </a:p>
                  </a:txBody>
                  <a:tcPr/>
                </a:tc>
                <a:tc>
                  <a:txBody>
                    <a:bodyPr/>
                    <a:lstStyle/>
                    <a:p>
                      <a:pPr algn="ctr"/>
                      <a:r>
                        <a:rPr lang="en-US" dirty="0"/>
                        <a:t>27</a:t>
                      </a:r>
                      <a:endParaRPr lang="en-IN" dirty="0"/>
                    </a:p>
                  </a:txBody>
                  <a:tcPr/>
                </a:tc>
                <a:tc>
                  <a:txBody>
                    <a:bodyPr/>
                    <a:lstStyle/>
                    <a:p>
                      <a:pPr algn="ctr"/>
                      <a:r>
                        <a:rPr lang="en-US" dirty="0"/>
                        <a:t>30</a:t>
                      </a:r>
                      <a:endParaRPr lang="en-IN" dirty="0"/>
                    </a:p>
                  </a:txBody>
                  <a:tcPr/>
                </a:tc>
                <a:tc>
                  <a:txBody>
                    <a:bodyPr/>
                    <a:lstStyle/>
                    <a:p>
                      <a:pPr algn="ctr"/>
                      <a:r>
                        <a:rPr lang="en-US" dirty="0"/>
                        <a:t>28.5</a:t>
                      </a:r>
                      <a:endParaRPr lang="en-IN" dirty="0"/>
                    </a:p>
                  </a:txBody>
                  <a:tcPr/>
                </a:tc>
                <a:extLst>
                  <a:ext uri="{0D108BD9-81ED-4DB2-BD59-A6C34878D82A}">
                    <a16:rowId xmlns:a16="http://schemas.microsoft.com/office/drawing/2014/main" val="1264823678"/>
                  </a:ext>
                </a:extLst>
              </a:tr>
              <a:tr h="457200">
                <a:tc>
                  <a:txBody>
                    <a:bodyPr/>
                    <a:lstStyle/>
                    <a:p>
                      <a:pPr algn="ctr"/>
                      <a:r>
                        <a:rPr lang="en-US" dirty="0"/>
                        <a:t>10</a:t>
                      </a:r>
                      <a:endParaRPr lang="en-IN" dirty="0"/>
                    </a:p>
                  </a:txBody>
                  <a:tcPr/>
                </a:tc>
                <a:tc>
                  <a:txBody>
                    <a:bodyPr/>
                    <a:lstStyle/>
                    <a:p>
                      <a:pPr algn="ctr"/>
                      <a:r>
                        <a:rPr lang="en-US" dirty="0"/>
                        <a:t>C</a:t>
                      </a:r>
                      <a:endParaRPr lang="en-IN" dirty="0"/>
                    </a:p>
                  </a:txBody>
                  <a:tcPr/>
                </a:tc>
                <a:tc>
                  <a:txBody>
                    <a:bodyPr/>
                    <a:lstStyle/>
                    <a:p>
                      <a:pPr algn="ctr"/>
                      <a:r>
                        <a:rPr lang="en-US" dirty="0"/>
                        <a:t>D</a:t>
                      </a:r>
                      <a:endParaRPr lang="en-IN" dirty="0"/>
                    </a:p>
                  </a:txBody>
                  <a:tcPr/>
                </a:tc>
                <a:tc>
                  <a:txBody>
                    <a:bodyPr/>
                    <a:lstStyle/>
                    <a:p>
                      <a:pPr algn="ctr"/>
                      <a:r>
                        <a:rPr lang="en-US" dirty="0"/>
                        <a:t>40</a:t>
                      </a:r>
                      <a:endParaRPr lang="en-IN" dirty="0"/>
                    </a:p>
                  </a:txBody>
                  <a:tcPr/>
                </a:tc>
                <a:tc>
                  <a:txBody>
                    <a:bodyPr/>
                    <a:lstStyle/>
                    <a:p>
                      <a:pPr algn="ctr"/>
                      <a:r>
                        <a:rPr lang="en-US" dirty="0"/>
                        <a:t>29</a:t>
                      </a:r>
                      <a:endParaRPr lang="en-IN" dirty="0"/>
                    </a:p>
                  </a:txBody>
                  <a:tcPr/>
                </a:tc>
                <a:tc>
                  <a:txBody>
                    <a:bodyPr/>
                    <a:lstStyle/>
                    <a:p>
                      <a:pPr algn="ctr"/>
                      <a:r>
                        <a:rPr lang="en-US" dirty="0"/>
                        <a:t>34.5</a:t>
                      </a:r>
                      <a:endParaRPr lang="en-IN" dirty="0"/>
                    </a:p>
                  </a:txBody>
                  <a:tcPr/>
                </a:tc>
                <a:extLst>
                  <a:ext uri="{0D108BD9-81ED-4DB2-BD59-A6C34878D82A}">
                    <a16:rowId xmlns:a16="http://schemas.microsoft.com/office/drawing/2014/main" val="3742175497"/>
                  </a:ext>
                </a:extLst>
              </a:tr>
              <a:tr h="457200">
                <a:tc>
                  <a:txBody>
                    <a:bodyPr/>
                    <a:lstStyle/>
                    <a:p>
                      <a:pPr algn="ctr"/>
                      <a:r>
                        <a:rPr lang="en-US" dirty="0"/>
                        <a:t>11</a:t>
                      </a:r>
                      <a:endParaRPr lang="en-IN" dirty="0"/>
                    </a:p>
                  </a:txBody>
                  <a:tcPr/>
                </a:tc>
                <a:tc>
                  <a:txBody>
                    <a:bodyPr/>
                    <a:lstStyle/>
                    <a:p>
                      <a:pPr algn="ctr"/>
                      <a:r>
                        <a:rPr lang="en-US" dirty="0"/>
                        <a:t>C</a:t>
                      </a:r>
                      <a:endParaRPr lang="en-IN" dirty="0"/>
                    </a:p>
                  </a:txBody>
                  <a:tcPr/>
                </a:tc>
                <a:tc>
                  <a:txBody>
                    <a:bodyPr/>
                    <a:lstStyle/>
                    <a:p>
                      <a:pPr algn="ctr"/>
                      <a:r>
                        <a:rPr lang="en-US" dirty="0"/>
                        <a:t>E</a:t>
                      </a:r>
                      <a:endParaRPr lang="en-IN" dirty="0"/>
                    </a:p>
                  </a:txBody>
                  <a:tcPr/>
                </a:tc>
                <a:tc>
                  <a:txBody>
                    <a:bodyPr/>
                    <a:lstStyle/>
                    <a:p>
                      <a:pPr algn="ctr"/>
                      <a:r>
                        <a:rPr lang="en-US" dirty="0"/>
                        <a:t>40</a:t>
                      </a:r>
                      <a:endParaRPr lang="en-IN" dirty="0"/>
                    </a:p>
                  </a:txBody>
                  <a:tcPr/>
                </a:tc>
                <a:tc>
                  <a:txBody>
                    <a:bodyPr/>
                    <a:lstStyle/>
                    <a:p>
                      <a:pPr algn="ctr"/>
                      <a:r>
                        <a:rPr lang="en-US" dirty="0"/>
                        <a:t>28</a:t>
                      </a:r>
                      <a:endParaRPr lang="en-IN" dirty="0"/>
                    </a:p>
                  </a:txBody>
                  <a:tcPr/>
                </a:tc>
                <a:tc>
                  <a:txBody>
                    <a:bodyPr/>
                    <a:lstStyle/>
                    <a:p>
                      <a:pPr algn="ctr"/>
                      <a:r>
                        <a:rPr lang="en-US" dirty="0"/>
                        <a:t>34.0</a:t>
                      </a:r>
                      <a:endParaRPr lang="en-IN" dirty="0"/>
                    </a:p>
                  </a:txBody>
                  <a:tcPr/>
                </a:tc>
                <a:extLst>
                  <a:ext uri="{0D108BD9-81ED-4DB2-BD59-A6C34878D82A}">
                    <a16:rowId xmlns:a16="http://schemas.microsoft.com/office/drawing/2014/main" val="1787069999"/>
                  </a:ext>
                </a:extLst>
              </a:tr>
              <a:tr h="457200">
                <a:tc>
                  <a:txBody>
                    <a:bodyPr/>
                    <a:lstStyle/>
                    <a:p>
                      <a:pPr algn="ctr"/>
                      <a:r>
                        <a:rPr lang="en-US" dirty="0"/>
                        <a:t>12</a:t>
                      </a:r>
                      <a:endParaRPr lang="en-IN" dirty="0"/>
                    </a:p>
                  </a:txBody>
                  <a:tcPr/>
                </a:tc>
                <a:tc>
                  <a:txBody>
                    <a:bodyPr/>
                    <a:lstStyle/>
                    <a:p>
                      <a:pPr algn="ctr"/>
                      <a:r>
                        <a:rPr lang="en-US" dirty="0"/>
                        <a:t>C</a:t>
                      </a:r>
                      <a:endParaRPr lang="en-IN" dirty="0"/>
                    </a:p>
                  </a:txBody>
                  <a:tcPr/>
                </a:tc>
                <a:tc>
                  <a:txBody>
                    <a:bodyPr/>
                    <a:lstStyle/>
                    <a:p>
                      <a:pPr algn="ctr"/>
                      <a:r>
                        <a:rPr lang="en-US" dirty="0"/>
                        <a:t>F</a:t>
                      </a:r>
                      <a:endParaRPr lang="en-IN" dirty="0"/>
                    </a:p>
                  </a:txBody>
                  <a:tcPr/>
                </a:tc>
                <a:tc>
                  <a:txBody>
                    <a:bodyPr/>
                    <a:lstStyle/>
                    <a:p>
                      <a:pPr algn="ctr"/>
                      <a:r>
                        <a:rPr lang="en-US" dirty="0"/>
                        <a:t>40</a:t>
                      </a:r>
                      <a:endParaRPr lang="en-IN" dirty="0"/>
                    </a:p>
                  </a:txBody>
                  <a:tcPr/>
                </a:tc>
                <a:tc>
                  <a:txBody>
                    <a:bodyPr/>
                    <a:lstStyle/>
                    <a:p>
                      <a:pPr algn="ctr"/>
                      <a:r>
                        <a:rPr lang="en-US" dirty="0"/>
                        <a:t>30</a:t>
                      </a:r>
                      <a:endParaRPr lang="en-IN" dirty="0"/>
                    </a:p>
                  </a:txBody>
                  <a:tcPr/>
                </a:tc>
                <a:tc>
                  <a:txBody>
                    <a:bodyPr/>
                    <a:lstStyle/>
                    <a:p>
                      <a:pPr algn="ctr"/>
                      <a:r>
                        <a:rPr lang="en-US" dirty="0"/>
                        <a:t>35.0</a:t>
                      </a:r>
                      <a:endParaRPr lang="en-IN" dirty="0"/>
                    </a:p>
                  </a:txBody>
                  <a:tcPr/>
                </a:tc>
                <a:extLst>
                  <a:ext uri="{0D108BD9-81ED-4DB2-BD59-A6C34878D82A}">
                    <a16:rowId xmlns:a16="http://schemas.microsoft.com/office/drawing/2014/main" val="3877718173"/>
                  </a:ext>
                </a:extLst>
              </a:tr>
              <a:tr h="457200">
                <a:tc>
                  <a:txBody>
                    <a:bodyPr/>
                    <a:lstStyle/>
                    <a:p>
                      <a:pPr algn="ctr"/>
                      <a:r>
                        <a:rPr lang="en-US" dirty="0"/>
                        <a:t>13</a:t>
                      </a:r>
                      <a:endParaRPr lang="en-IN" dirty="0"/>
                    </a:p>
                  </a:txBody>
                  <a:tcPr/>
                </a:tc>
                <a:tc>
                  <a:txBody>
                    <a:bodyPr/>
                    <a:lstStyle/>
                    <a:p>
                      <a:pPr algn="ctr"/>
                      <a:r>
                        <a:rPr lang="en-US" dirty="0"/>
                        <a:t>D</a:t>
                      </a:r>
                      <a:endParaRPr lang="en-IN" dirty="0"/>
                    </a:p>
                  </a:txBody>
                  <a:tcPr/>
                </a:tc>
                <a:tc>
                  <a:txBody>
                    <a:bodyPr/>
                    <a:lstStyle/>
                    <a:p>
                      <a:pPr algn="ctr"/>
                      <a:r>
                        <a:rPr lang="en-US" dirty="0"/>
                        <a:t>E</a:t>
                      </a:r>
                      <a:endParaRPr lang="en-IN" dirty="0"/>
                    </a:p>
                  </a:txBody>
                  <a:tcPr/>
                </a:tc>
                <a:tc>
                  <a:txBody>
                    <a:bodyPr/>
                    <a:lstStyle/>
                    <a:p>
                      <a:pPr algn="ctr"/>
                      <a:r>
                        <a:rPr lang="en-US" dirty="0"/>
                        <a:t>29</a:t>
                      </a:r>
                      <a:endParaRPr lang="en-IN" dirty="0"/>
                    </a:p>
                  </a:txBody>
                  <a:tcPr/>
                </a:tc>
                <a:tc>
                  <a:txBody>
                    <a:bodyPr/>
                    <a:lstStyle/>
                    <a:p>
                      <a:pPr algn="ctr"/>
                      <a:r>
                        <a:rPr lang="en-US" dirty="0"/>
                        <a:t>28</a:t>
                      </a:r>
                      <a:endParaRPr lang="en-IN" dirty="0"/>
                    </a:p>
                  </a:txBody>
                  <a:tcPr/>
                </a:tc>
                <a:tc>
                  <a:txBody>
                    <a:bodyPr/>
                    <a:lstStyle/>
                    <a:p>
                      <a:pPr algn="ctr"/>
                      <a:r>
                        <a:rPr lang="en-US" dirty="0"/>
                        <a:t>28.5</a:t>
                      </a:r>
                      <a:endParaRPr lang="en-IN" dirty="0"/>
                    </a:p>
                  </a:txBody>
                  <a:tcPr/>
                </a:tc>
                <a:extLst>
                  <a:ext uri="{0D108BD9-81ED-4DB2-BD59-A6C34878D82A}">
                    <a16:rowId xmlns:a16="http://schemas.microsoft.com/office/drawing/2014/main" val="1052672076"/>
                  </a:ext>
                </a:extLst>
              </a:tr>
              <a:tr h="457200">
                <a:tc>
                  <a:txBody>
                    <a:bodyPr/>
                    <a:lstStyle/>
                    <a:p>
                      <a:pPr algn="ctr"/>
                      <a:r>
                        <a:rPr lang="en-US" dirty="0"/>
                        <a:t>14</a:t>
                      </a:r>
                      <a:endParaRPr lang="en-IN" dirty="0"/>
                    </a:p>
                  </a:txBody>
                  <a:tcPr/>
                </a:tc>
                <a:tc>
                  <a:txBody>
                    <a:bodyPr/>
                    <a:lstStyle/>
                    <a:p>
                      <a:pPr algn="ctr"/>
                      <a:r>
                        <a:rPr lang="en-US" dirty="0"/>
                        <a:t>D</a:t>
                      </a:r>
                      <a:endParaRPr lang="en-IN" dirty="0"/>
                    </a:p>
                  </a:txBody>
                  <a:tcPr/>
                </a:tc>
                <a:tc>
                  <a:txBody>
                    <a:bodyPr/>
                    <a:lstStyle/>
                    <a:p>
                      <a:pPr algn="ctr"/>
                      <a:r>
                        <a:rPr lang="en-US" dirty="0"/>
                        <a:t>F</a:t>
                      </a:r>
                      <a:endParaRPr lang="en-IN" dirty="0"/>
                    </a:p>
                  </a:txBody>
                  <a:tcPr/>
                </a:tc>
                <a:tc>
                  <a:txBody>
                    <a:bodyPr/>
                    <a:lstStyle/>
                    <a:p>
                      <a:pPr algn="ctr"/>
                      <a:r>
                        <a:rPr lang="en-US" dirty="0"/>
                        <a:t>29</a:t>
                      </a:r>
                      <a:endParaRPr lang="en-IN" dirty="0"/>
                    </a:p>
                  </a:txBody>
                  <a:tcPr/>
                </a:tc>
                <a:tc>
                  <a:txBody>
                    <a:bodyPr/>
                    <a:lstStyle/>
                    <a:p>
                      <a:pPr algn="ctr"/>
                      <a:r>
                        <a:rPr lang="en-US" dirty="0"/>
                        <a:t>30</a:t>
                      </a:r>
                      <a:endParaRPr lang="en-IN" dirty="0"/>
                    </a:p>
                  </a:txBody>
                  <a:tcPr/>
                </a:tc>
                <a:tc>
                  <a:txBody>
                    <a:bodyPr/>
                    <a:lstStyle/>
                    <a:p>
                      <a:pPr algn="ctr"/>
                      <a:r>
                        <a:rPr lang="en-US" dirty="0"/>
                        <a:t>29.5</a:t>
                      </a:r>
                      <a:endParaRPr lang="en-IN" dirty="0"/>
                    </a:p>
                  </a:txBody>
                  <a:tcPr/>
                </a:tc>
                <a:extLst>
                  <a:ext uri="{0D108BD9-81ED-4DB2-BD59-A6C34878D82A}">
                    <a16:rowId xmlns:a16="http://schemas.microsoft.com/office/drawing/2014/main" val="3399029530"/>
                  </a:ext>
                </a:extLst>
              </a:tr>
              <a:tr h="457200">
                <a:tc>
                  <a:txBody>
                    <a:bodyPr/>
                    <a:lstStyle/>
                    <a:p>
                      <a:pPr algn="ctr"/>
                      <a:r>
                        <a:rPr lang="en-US" dirty="0"/>
                        <a:t>15</a:t>
                      </a:r>
                      <a:endParaRPr lang="en-IN" dirty="0"/>
                    </a:p>
                  </a:txBody>
                  <a:tcPr/>
                </a:tc>
                <a:tc>
                  <a:txBody>
                    <a:bodyPr/>
                    <a:lstStyle/>
                    <a:p>
                      <a:pPr algn="ctr"/>
                      <a:r>
                        <a:rPr lang="en-US" dirty="0"/>
                        <a:t>E</a:t>
                      </a:r>
                      <a:endParaRPr lang="en-IN" dirty="0"/>
                    </a:p>
                  </a:txBody>
                  <a:tcPr/>
                </a:tc>
                <a:tc>
                  <a:txBody>
                    <a:bodyPr/>
                    <a:lstStyle/>
                    <a:p>
                      <a:pPr algn="ctr"/>
                      <a:r>
                        <a:rPr lang="en-US" dirty="0"/>
                        <a:t>F</a:t>
                      </a:r>
                      <a:endParaRPr lang="en-IN" dirty="0"/>
                    </a:p>
                  </a:txBody>
                  <a:tcPr/>
                </a:tc>
                <a:tc>
                  <a:txBody>
                    <a:bodyPr/>
                    <a:lstStyle/>
                    <a:p>
                      <a:pPr algn="ctr"/>
                      <a:r>
                        <a:rPr lang="en-US" dirty="0"/>
                        <a:t>28</a:t>
                      </a:r>
                      <a:endParaRPr lang="en-IN" dirty="0"/>
                    </a:p>
                  </a:txBody>
                  <a:tcPr/>
                </a:tc>
                <a:tc>
                  <a:txBody>
                    <a:bodyPr/>
                    <a:lstStyle/>
                    <a:p>
                      <a:pPr algn="ctr"/>
                      <a:r>
                        <a:rPr lang="en-US" dirty="0"/>
                        <a:t>30</a:t>
                      </a:r>
                      <a:endParaRPr lang="en-IN" dirty="0"/>
                    </a:p>
                  </a:txBody>
                  <a:tcPr/>
                </a:tc>
                <a:tc>
                  <a:txBody>
                    <a:bodyPr/>
                    <a:lstStyle/>
                    <a:p>
                      <a:pPr algn="ctr"/>
                      <a:r>
                        <a:rPr lang="en-US" dirty="0"/>
                        <a:t>29.0</a:t>
                      </a:r>
                      <a:endParaRPr lang="en-IN" dirty="0"/>
                    </a:p>
                  </a:txBody>
                  <a:tcPr/>
                </a:tc>
                <a:extLst>
                  <a:ext uri="{0D108BD9-81ED-4DB2-BD59-A6C34878D82A}">
                    <a16:rowId xmlns:a16="http://schemas.microsoft.com/office/drawing/2014/main" val="2352229520"/>
                  </a:ext>
                </a:extLst>
              </a:tr>
            </a:tbl>
          </a:graphicData>
        </a:graphic>
      </p:graphicFrame>
    </p:spTree>
    <p:extLst>
      <p:ext uri="{BB962C8B-B14F-4D97-AF65-F5344CB8AC3E}">
        <p14:creationId xmlns:p14="http://schemas.microsoft.com/office/powerpoint/2010/main" val="2315959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Distribution of the Sample Mean and the Central Limit Theorem—Slide 7</a:t>
            </a:r>
            <a:endParaRPr dirty="0"/>
          </a:p>
        </p:txBody>
      </p:sp>
      <p:sp>
        <p:nvSpPr>
          <p:cNvPr id="3" name="Text Placeholder 2"/>
          <p:cNvSpPr>
            <a:spLocks noGrp="1"/>
          </p:cNvSpPr>
          <p:nvPr>
            <p:ph type="body" sz="quarter" idx="10"/>
          </p:nvPr>
        </p:nvSpPr>
        <p:spPr/>
        <p:txBody>
          <a:bodyPr>
            <a:normAutofit/>
          </a:bodyPr>
          <a:lstStyle/>
          <a:p>
            <a:pPr algn="just"/>
            <a:r>
              <a:rPr lang="en-US" dirty="0"/>
              <a:t>The sample means in Table 2 vary and when something varies there are at least three questions to ask: </a:t>
            </a:r>
          </a:p>
          <a:p>
            <a:pPr algn="just"/>
            <a:r>
              <a:rPr lang="en-US" dirty="0"/>
              <a:t>1. What is the central value of the variable? </a:t>
            </a:r>
          </a:p>
          <a:p>
            <a:pPr algn="just"/>
            <a:r>
              <a:rPr lang="en-US" dirty="0"/>
              <a:t>2. What is the variability of the variable? </a:t>
            </a:r>
          </a:p>
          <a:p>
            <a:pPr algn="just"/>
            <a:r>
              <a:rPr lang="en-US" dirty="0"/>
              <a:t>3. Is there a pattern (distribution) to the variability? </a:t>
            </a:r>
          </a:p>
        </p:txBody>
      </p:sp>
    </p:spTree>
    <p:extLst>
      <p:ext uri="{BB962C8B-B14F-4D97-AF65-F5344CB8AC3E}">
        <p14:creationId xmlns:p14="http://schemas.microsoft.com/office/powerpoint/2010/main" val="2666737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Unbiased</a:t>
            </a:r>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dirty="0"/>
              <a:t>If the average value of an estimator equals the population parameter being estimated, the estimator is said to be </a:t>
            </a:r>
            <a:r>
              <a:rPr sz="2800" b="1" dirty="0"/>
              <a:t>unbiased</a:t>
            </a:r>
            <a:r>
              <a:rPr sz="2800" dirty="0"/>
              <a:t>.</a:t>
            </a:r>
            <a:r>
              <a:rPr lang="en-US" sz="2800" dirty="0"/>
              <a:t> </a:t>
            </a:r>
            <a:r>
              <a:rPr lang="en-IN" sz="2800" dirty="0">
                <a:latin typeface="Calibri" panose="020F0502020204030204" pitchFamily="34" charset="0"/>
                <a:ea typeface="Calibri" panose="020F0502020204030204" pitchFamily="34" charset="0"/>
                <a:cs typeface="Calibri" panose="020F0502020204030204" pitchFamily="34" charset="0"/>
              </a:rPr>
              <a:t> </a:t>
            </a:r>
            <a:endParaRPr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BCFB0CD-FAE9-4435-96FD-09A2C5E35B1F}"/>
</file>

<file path=customXml/itemProps2.xml><?xml version="1.0" encoding="utf-8"?>
<ds:datastoreItem xmlns:ds="http://schemas.openxmlformats.org/officeDocument/2006/customXml" ds:itemID="{FFDFD3D6-06E1-4C34-9F4A-1B1E82FC7A4A}"/>
</file>

<file path=customXml/itemProps3.xml><?xml version="1.0" encoding="utf-8"?>
<ds:datastoreItem xmlns:ds="http://schemas.openxmlformats.org/officeDocument/2006/customXml" ds:itemID="{924672BD-F496-4F12-9CCC-B4CFFBE5B25D}"/>
</file>

<file path=docProps/app.xml><?xml version="1.0" encoding="utf-8"?>
<Properties xmlns="http://schemas.openxmlformats.org/officeDocument/2006/extended-properties" xmlns:vt="http://schemas.openxmlformats.org/officeDocument/2006/docPropsVTypes">
  <TotalTime>2695</TotalTime>
  <Words>3499</Words>
  <Application>Microsoft Office PowerPoint</Application>
  <PresentationFormat>On-screen Show (4:3)</PresentationFormat>
  <Paragraphs>490</Paragraphs>
  <Slides>52</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52</vt:i4>
      </vt:variant>
    </vt:vector>
  </HeadingPairs>
  <TitlesOfParts>
    <vt:vector size="58" baseType="lpstr">
      <vt:lpstr>Arial</vt:lpstr>
      <vt:lpstr>Cambria Math</vt:lpstr>
      <vt:lpstr>Calibri</vt:lpstr>
      <vt:lpstr>Courier New</vt:lpstr>
      <vt:lpstr>Office Theme</vt:lpstr>
      <vt:lpstr>Equation</vt:lpstr>
      <vt:lpstr>Section 8.2</vt:lpstr>
      <vt:lpstr>The Distribution of the Sample Mean and the Central Limit Theorem—Slide 1</vt:lpstr>
      <vt:lpstr>The Distribution of the Sample Mean and the Central Limit Theorem—Slide 2</vt:lpstr>
      <vt:lpstr>The Distribution of the Sample Mean and the Central Limit Theorem—Slide 3</vt:lpstr>
      <vt:lpstr>The Distribution of the Sample Mean and the Central Limit Theorem—Slide 4</vt:lpstr>
      <vt:lpstr>The Distribution of the Sample Mean and the Central Limit Theorem—Slide 5</vt:lpstr>
      <vt:lpstr>The Distribution of the Sample Mean and the Central Limit Theorem—Slide 6</vt:lpstr>
      <vt:lpstr>The Distribution of the Sample Mean and the Central Limit Theorem—Slide 7</vt:lpstr>
      <vt:lpstr>Definition: Unbiased</vt:lpstr>
      <vt:lpstr>What is the Central Value of x bar? —Slide 1</vt:lpstr>
      <vt:lpstr>What is the Central Value of x bar? —Slide 2</vt:lpstr>
      <vt:lpstr>What is the Central Value of x bar? —Slide 3</vt:lpstr>
      <vt:lpstr>What is the Central Value of x bar? —Slide 4</vt:lpstr>
      <vt:lpstr>What is the Central Value of x bar? —Slide 5</vt:lpstr>
      <vt:lpstr>What is the Central Value of x bar? —Slide 6</vt:lpstr>
      <vt:lpstr>Properties: Unbiased Estimators</vt:lpstr>
      <vt:lpstr>Formula: Standard Deviation of the Sample Mean: Infinite Population</vt:lpstr>
      <vt:lpstr>What is the Variability of x bar? —Slide 1</vt:lpstr>
      <vt:lpstr>What is the Variability of x bar? —Slide 2</vt:lpstr>
      <vt:lpstr>What is the Variability of x bar? —Slide 3</vt:lpstr>
      <vt:lpstr>What is the Variability of x bar? —Slide 4</vt:lpstr>
      <vt:lpstr>What is the Variability of x bar? —Slide 5</vt:lpstr>
      <vt:lpstr>What is the Variability of x bar? —Slide 6</vt:lpstr>
      <vt:lpstr>What is the Variability of x bar? —Slide 7</vt:lpstr>
      <vt:lpstr>What is the Variability of x bar? —Slide 8</vt:lpstr>
      <vt:lpstr>What is the Variability of x bar? —Slide 9</vt:lpstr>
      <vt:lpstr>Note</vt:lpstr>
      <vt:lpstr>Formula: Standard Deviation of the Sample Mean: Finite Population</vt:lpstr>
      <vt:lpstr>Properties: Characteristics of the Sample Mean</vt:lpstr>
      <vt:lpstr>Theorem: Central Limit Theorem</vt:lpstr>
      <vt:lpstr>Is There a Familiar Pattern to the  Variability?—Slide 1</vt:lpstr>
      <vt:lpstr>Is There a Familiar Pattern to the  Variability?—Slide 2</vt:lpstr>
      <vt:lpstr>Is There a Familiar Pattern to the  Variability?—Slide 3</vt:lpstr>
      <vt:lpstr>Is There a Familiar Pattern to the  Variability?—Slide 4</vt:lpstr>
      <vt:lpstr>Is There a Familiar Pattern to the  Variability?—Slide 5</vt:lpstr>
      <vt:lpstr>Example 1: Calculating a Probability Using the Central Limit Theorem—Slide 1</vt:lpstr>
      <vt:lpstr>Example 1: Calculating a Probability Using the Central Limit Theorem—Slide 2</vt:lpstr>
      <vt:lpstr>Example 1: Calculating a Probability Using the Central Limit Theorem—Slide 3</vt:lpstr>
      <vt:lpstr>Example 1: Calculating a Probability Using the Central Limit Theorem—Slide 4</vt:lpstr>
      <vt:lpstr>Example 1: Calculating a Probability Using the Central Limit Theorem—Slide 5</vt:lpstr>
      <vt:lpstr>Definition: Error of Estimation</vt:lpstr>
      <vt:lpstr>Example 2: Using the Error of Estimation to Calculate a Probability—Slide 1</vt:lpstr>
      <vt:lpstr>Example 2: Using the Error of Estimation to Calculate a Probability—Slide 2</vt:lpstr>
      <vt:lpstr>Example 2: Using the Error of Estimation to Calculate a Probability—Slide 3</vt:lpstr>
      <vt:lpstr>Example 2: Using the Error of Estimation to Calculate a Probability—Slide 4</vt:lpstr>
      <vt:lpstr>Example 2: Using the Error of Estimation to Calculate a Probability—Slide 5</vt:lpstr>
      <vt:lpstr>Example 3: Calculating the Standard Deviation Given a Probability—Slide 1</vt:lpstr>
      <vt:lpstr>Example 3: Calculating the Standard Deviation Given a Probability—Slide 2</vt:lpstr>
      <vt:lpstr>Example 3: Calculating the Standard Deviation Given a Probability—Slide 3</vt:lpstr>
      <vt:lpstr>Example 3: Calculating the Standard Deviation Given a Probability—Slide 4</vt:lpstr>
      <vt:lpstr>Example 3: Calculating the Standard Deviation Given a Probability—Slide 5</vt:lpstr>
      <vt:lpstr>Example 3: Calculating the Standard Deviation Given a Probability—Slide 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- 8.2 - The Distribution of the Sample Mean and the Central Limit Theorem</dc:title>
  <dc:creator>Hawkes Learning</dc:creator>
  <cp:lastModifiedBy>Allison Conger</cp:lastModifiedBy>
  <cp:revision>147</cp:revision>
  <dcterms:created xsi:type="dcterms:W3CDTF">2013-04-26T14:43:13Z</dcterms:created>
  <dcterms:modified xsi:type="dcterms:W3CDTF">2025-08-06T13:15:01Z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