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1"/>
  </p:notesMasterIdLst>
  <p:handoutMasterIdLst>
    <p:handoutMasterId r:id="rId32"/>
  </p:handoutMasterIdLst>
  <p:sldIdLst>
    <p:sldId id="256" r:id="rId2"/>
    <p:sldId id="257" r:id="rId3"/>
    <p:sldId id="282" r:id="rId4"/>
    <p:sldId id="283" r:id="rId5"/>
    <p:sldId id="258" r:id="rId6"/>
    <p:sldId id="284" r:id="rId7"/>
    <p:sldId id="285" r:id="rId8"/>
    <p:sldId id="286" r:id="rId9"/>
    <p:sldId id="259" r:id="rId10"/>
    <p:sldId id="294" r:id="rId11"/>
    <p:sldId id="287" r:id="rId12"/>
    <p:sldId id="260" r:id="rId13"/>
    <p:sldId id="261" r:id="rId14"/>
    <p:sldId id="295" r:id="rId15"/>
    <p:sldId id="288" r:id="rId16"/>
    <p:sldId id="262" r:id="rId17"/>
    <p:sldId id="289" r:id="rId18"/>
    <p:sldId id="264" r:id="rId19"/>
    <p:sldId id="265" r:id="rId20"/>
    <p:sldId id="290" r:id="rId21"/>
    <p:sldId id="291" r:id="rId22"/>
    <p:sldId id="292" r:id="rId23"/>
    <p:sldId id="293" r:id="rId24"/>
    <p:sldId id="272" r:id="rId25"/>
    <p:sldId id="273" r:id="rId26"/>
    <p:sldId id="275" r:id="rId27"/>
    <p:sldId id="276" r:id="rId28"/>
    <p:sldId id="277" r:id="rId29"/>
    <p:sldId id="281" r:id="rId30"/>
  </p:sldIdLst>
  <p:sldSz cx="9144000" cy="6858000" type="screen4x3"/>
  <p:notesSz cx="6858000" cy="9144000"/>
  <p:embeddedFontLst>
    <p:embeddedFont>
      <p:font typeface="Cambria Math" panose="02040503050406030204" pitchFamily="18" charset="0"/>
      <p:regular r:id="rId3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45" autoAdjust="0"/>
    <p:restoredTop sz="94673" autoAdjust="0"/>
  </p:normalViewPr>
  <p:slideViewPr>
    <p:cSldViewPr>
      <p:cViewPr varScale="1">
        <p:scale>
          <a:sx n="101" d="100"/>
          <a:sy n="101" d="100"/>
        </p:scale>
        <p:origin x="1230" y="114"/>
      </p:cViewPr>
      <p:guideLst>
        <p:guide orient="horz" pos="2160"/>
        <p:guide pos="2880"/>
      </p:guideLst>
    </p:cSldViewPr>
  </p:slideViewPr>
  <p:notesTextViewPr>
    <p:cViewPr>
      <p:scale>
        <a:sx n="75" d="100"/>
        <a:sy n="75" d="100"/>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1.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heme" Target="theme/theme1.xml"/><Relationship Id="rId40"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4.emf"/><Relationship Id="rId1" Type="http://schemas.openxmlformats.org/officeDocument/2006/relationships/slideLayout" Target="../slideLayouts/slideLayout7.xml"/><Relationship Id="rId4" Type="http://schemas.openxmlformats.org/officeDocument/2006/relationships/image" Target="../media/image18.emf"/></Relationships>
</file>

<file path=ppt/slides/_rels/slide1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3.xml"/><Relationship Id="rId5" Type="http://schemas.openxmlformats.org/officeDocument/2006/relationships/image" Target="../media/image24.emf"/><Relationship Id="rId4" Type="http://schemas.openxmlformats.org/officeDocument/2006/relationships/image" Target="../media/image23.emf"/></Relationships>
</file>

<file path=ppt/slides/_rels/slide15.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7.emf"/><Relationship Id="rId1" Type="http://schemas.openxmlformats.org/officeDocument/2006/relationships/slideLayout" Target="../slideLayouts/slideLayout3.xml"/><Relationship Id="rId5" Type="http://schemas.openxmlformats.org/officeDocument/2006/relationships/image" Target="../media/image30.emf"/><Relationship Id="rId4" Type="http://schemas.openxmlformats.org/officeDocument/2006/relationships/image" Target="../media/image29.emf"/></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image" Target="../media/image7.emf"/><Relationship Id="rId1" Type="http://schemas.openxmlformats.org/officeDocument/2006/relationships/slideLayout" Target="../slideLayouts/slideLayout3.xml"/><Relationship Id="rId5" Type="http://schemas.openxmlformats.org/officeDocument/2006/relationships/image" Target="../media/image36.emf"/><Relationship Id="rId4" Type="http://schemas.openxmlformats.org/officeDocument/2006/relationships/image" Target="../media/image35.emf"/></Relationships>
</file>

<file path=ppt/slides/_rels/slide27.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9.emf"/><Relationship Id="rId1" Type="http://schemas.openxmlformats.org/officeDocument/2006/relationships/slideLayout" Target="../slideLayouts/slideLayout3.xml"/><Relationship Id="rId4" Type="http://schemas.openxmlformats.org/officeDocument/2006/relationships/image" Target="../media/image10.emf"/></Relationships>
</file>

<file path=ppt/slides/_rels/slide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7.emf"/><Relationship Id="rId1" Type="http://schemas.openxmlformats.org/officeDocument/2006/relationships/slideLayout" Target="../slideLayouts/slideLayout3.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7.xml"/><Relationship Id="rId5" Type="http://schemas.openxmlformats.org/officeDocument/2006/relationships/image" Target="../media/image16.emf"/><Relationship Id="rId4" Type="http://schemas.openxmlformats.org/officeDocument/2006/relationships/image" Target="../media/image1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8.3</a:t>
            </a:r>
          </a:p>
        </p:txBody>
      </p:sp>
      <p:sp>
        <p:nvSpPr>
          <p:cNvPr id="2" name="Text Placeholder 1"/>
          <p:cNvSpPr>
            <a:spLocks noGrp="1"/>
          </p:cNvSpPr>
          <p:nvPr>
            <p:ph type="body" sz="quarter" idx="10"/>
          </p:nvPr>
        </p:nvSpPr>
        <p:spPr/>
        <p:txBody>
          <a:bodyPr/>
          <a:lstStyle/>
          <a:p>
            <a:pPr algn="ctr"/>
            <a:r>
              <a:t>The Distribution of the Sample Proportion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99704-D70D-51F6-5B6F-B7654E9EC2AC}"/>
              </a:ext>
            </a:extLst>
          </p:cNvPr>
          <p:cNvSpPr>
            <a:spLocks noGrp="1"/>
          </p:cNvSpPr>
          <p:nvPr>
            <p:ph type="title"/>
          </p:nvPr>
        </p:nvSpPr>
        <p:spPr>
          <a:xfrm>
            <a:off x="457200" y="76200"/>
            <a:ext cx="8229600" cy="914400"/>
          </a:xfrm>
        </p:spPr>
        <p:txBody>
          <a:bodyPr/>
          <a:lstStyle/>
          <a:p>
            <a:r>
              <a:rPr lang="en-US" dirty="0"/>
              <a:t>Properties: Sampling Distribution of the Sample Proportion—Slide 2</a:t>
            </a:r>
            <a:endParaRPr lang="en-IN" dirty="0"/>
          </a:p>
        </p:txBody>
      </p:sp>
      <p:sp>
        <p:nvSpPr>
          <p:cNvPr id="3" name="Text Placeholder 2">
            <a:extLst>
              <a:ext uri="{FF2B5EF4-FFF2-40B4-BE49-F238E27FC236}">
                <a16:creationId xmlns:a16="http://schemas.microsoft.com/office/drawing/2014/main" id="{05C7508F-46BF-2A1E-D0E2-E96C8421A85D}"/>
              </a:ext>
            </a:extLst>
          </p:cNvPr>
          <p:cNvSpPr>
            <a:spLocks noGrp="1"/>
          </p:cNvSpPr>
          <p:nvPr>
            <p:ph type="body" sz="quarter" idx="10"/>
          </p:nvPr>
        </p:nvSpPr>
        <p:spPr/>
        <p:txBody>
          <a:bodyPr/>
          <a:lstStyle/>
          <a:p>
            <a:r>
              <a:rPr lang="en-US" sz="2600" dirty="0"/>
              <a:t>If the population is finite and the sample is sufficiently large, the distribution of</a:t>
            </a:r>
          </a:p>
        </p:txBody>
      </p:sp>
      <p:pic>
        <p:nvPicPr>
          <p:cNvPr id="4" name="Picture 3" descr="p hat">
            <a:extLst>
              <a:ext uri="{FF2B5EF4-FFF2-40B4-BE49-F238E27FC236}">
                <a16:creationId xmlns:a16="http://schemas.microsoft.com/office/drawing/2014/main" id="{537A747C-E741-7A27-A57E-7FD49FCBA7C5}"/>
              </a:ext>
            </a:extLst>
          </p:cNvPr>
          <p:cNvPicPr>
            <a:picLocks noChangeAspect="1"/>
          </p:cNvPicPr>
          <p:nvPr/>
        </p:nvPicPr>
        <p:blipFill>
          <a:blip r:embed="rId2"/>
          <a:stretch>
            <a:fillRect/>
          </a:stretch>
        </p:blipFill>
        <p:spPr>
          <a:xfrm>
            <a:off x="3886200" y="1514475"/>
            <a:ext cx="228600" cy="390525"/>
          </a:xfrm>
          <a:prstGeom prst="rect">
            <a:avLst/>
          </a:prstGeom>
        </p:spPr>
      </p:pic>
      <p:sp>
        <p:nvSpPr>
          <p:cNvPr id="6" name="TextBox 5">
            <a:extLst>
              <a:ext uri="{FF2B5EF4-FFF2-40B4-BE49-F238E27FC236}">
                <a16:creationId xmlns:a16="http://schemas.microsoft.com/office/drawing/2014/main" id="{D3D24D63-92D7-90D4-2BC0-A3696C78FA24}"/>
              </a:ext>
            </a:extLst>
          </p:cNvPr>
          <p:cNvSpPr txBox="1"/>
          <p:nvPr/>
        </p:nvSpPr>
        <p:spPr>
          <a:xfrm>
            <a:off x="4038598" y="1463515"/>
            <a:ext cx="4572002" cy="492443"/>
          </a:xfrm>
          <a:prstGeom prst="rect">
            <a:avLst/>
          </a:prstGeom>
          <a:noFill/>
        </p:spPr>
        <p:txBody>
          <a:bodyPr wrap="square">
            <a:spAutoFit/>
          </a:bodyPr>
          <a:lstStyle/>
          <a:p>
            <a:r>
              <a:rPr lang="en-IN" sz="2600" dirty="0">
                <a:solidFill>
                  <a:srgbClr val="000000"/>
                </a:solidFill>
              </a:rPr>
              <a:t>has the following characteristics.</a:t>
            </a:r>
          </a:p>
        </p:txBody>
      </p:sp>
      <p:sp>
        <p:nvSpPr>
          <p:cNvPr id="21" name="TextBox 20">
            <a:extLst>
              <a:ext uri="{FF2B5EF4-FFF2-40B4-BE49-F238E27FC236}">
                <a16:creationId xmlns:a16="http://schemas.microsoft.com/office/drawing/2014/main" id="{807B1AE1-B7C0-5767-C6C8-F83254324E35}"/>
              </a:ext>
            </a:extLst>
          </p:cNvPr>
          <p:cNvSpPr txBox="1"/>
          <p:nvPr/>
        </p:nvSpPr>
        <p:spPr>
          <a:xfrm>
            <a:off x="457200" y="2168456"/>
            <a:ext cx="7709647" cy="461665"/>
          </a:xfrm>
          <a:prstGeom prst="rect">
            <a:avLst/>
          </a:prstGeom>
          <a:noFill/>
        </p:spPr>
        <p:txBody>
          <a:bodyPr wrap="square">
            <a:spAutoFit/>
          </a:bodyPr>
          <a:lstStyle/>
          <a:p>
            <a:pPr marL="358775" indent="-358775"/>
            <a:r>
              <a:rPr lang="en-US" sz="2400" dirty="0">
                <a:solidFill>
                  <a:srgbClr val="000000"/>
                </a:solidFill>
              </a:rPr>
              <a:t>1.	An approximately normal distribution.</a:t>
            </a:r>
          </a:p>
        </p:txBody>
      </p:sp>
      <p:pic>
        <p:nvPicPr>
          <p:cNvPr id="11" name="Picture 10" descr="2. mu subscript p hat equals E of p hat equals p.">
            <a:extLst>
              <a:ext uri="{FF2B5EF4-FFF2-40B4-BE49-F238E27FC236}">
                <a16:creationId xmlns:a16="http://schemas.microsoft.com/office/drawing/2014/main" id="{CAD6B433-FAB8-222E-4CA7-46389C4727C4}"/>
              </a:ext>
            </a:extLst>
          </p:cNvPr>
          <p:cNvPicPr>
            <a:picLocks noChangeAspect="1"/>
          </p:cNvPicPr>
          <p:nvPr/>
        </p:nvPicPr>
        <p:blipFill>
          <a:blip r:embed="rId3"/>
          <a:stretch>
            <a:fillRect/>
          </a:stretch>
        </p:blipFill>
        <p:spPr>
          <a:xfrm>
            <a:off x="562909" y="2881311"/>
            <a:ext cx="2063020" cy="468000"/>
          </a:xfrm>
          <a:prstGeom prst="rect">
            <a:avLst/>
          </a:prstGeom>
        </p:spPr>
      </p:pic>
      <p:pic>
        <p:nvPicPr>
          <p:cNvPr id="13" name="Picture 12" descr="3. sigma subscript p hat equals square root of open fraction capital N minus small n whole divided by capital N minus one close fraction times square root of open fraction p times open parentheses one minus p close parentheses whole divided by small n close fraction is approximately equal to square root of open fraction capital N minus small n whole divided by capital N minus one close fraction times square root of open fraction p hat times open parentheses one minus p hat close parentheses whole divided by n close fraction.&#10;">
            <a:extLst>
              <a:ext uri="{FF2B5EF4-FFF2-40B4-BE49-F238E27FC236}">
                <a16:creationId xmlns:a16="http://schemas.microsoft.com/office/drawing/2014/main" id="{98446617-24F7-86A2-7EC9-7069E361E359}"/>
              </a:ext>
            </a:extLst>
          </p:cNvPr>
          <p:cNvPicPr>
            <a:picLocks noChangeAspect="1"/>
          </p:cNvPicPr>
          <p:nvPr/>
        </p:nvPicPr>
        <p:blipFill>
          <a:blip r:embed="rId4"/>
          <a:stretch>
            <a:fillRect/>
          </a:stretch>
        </p:blipFill>
        <p:spPr>
          <a:xfrm>
            <a:off x="566737" y="3496355"/>
            <a:ext cx="5620363" cy="864000"/>
          </a:xfrm>
          <a:prstGeom prst="rect">
            <a:avLst/>
          </a:prstGeom>
        </p:spPr>
      </p:pic>
      <p:sp>
        <p:nvSpPr>
          <p:cNvPr id="19" name="TextBox 18">
            <a:extLst>
              <a:ext uri="{FF2B5EF4-FFF2-40B4-BE49-F238E27FC236}">
                <a16:creationId xmlns:a16="http://schemas.microsoft.com/office/drawing/2014/main" id="{BE8E3ECA-D8A1-5E98-A08B-3DC2C4892765}"/>
              </a:ext>
            </a:extLst>
          </p:cNvPr>
          <p:cNvSpPr txBox="1"/>
          <p:nvPr/>
        </p:nvSpPr>
        <p:spPr>
          <a:xfrm>
            <a:off x="907676" y="4576876"/>
            <a:ext cx="6185647" cy="492443"/>
          </a:xfrm>
          <a:prstGeom prst="rect">
            <a:avLst/>
          </a:prstGeom>
          <a:noFill/>
        </p:spPr>
        <p:txBody>
          <a:bodyPr wrap="square">
            <a:spAutoFit/>
          </a:bodyPr>
          <a:lstStyle/>
          <a:p>
            <a:r>
              <a:rPr lang="en-US" sz="2600" dirty="0">
                <a:solidFill>
                  <a:srgbClr val="000000"/>
                </a:solidFill>
              </a:rPr>
              <a:t>where </a:t>
            </a:r>
            <a:r>
              <a:rPr lang="en-US" sz="2600" i="1" dirty="0">
                <a:solidFill>
                  <a:srgbClr val="000000"/>
                </a:solidFill>
              </a:rPr>
              <a:t>N</a:t>
            </a:r>
            <a:r>
              <a:rPr lang="en-US" sz="2600" dirty="0">
                <a:solidFill>
                  <a:srgbClr val="000000"/>
                </a:solidFill>
              </a:rPr>
              <a:t> is the size of the population.</a:t>
            </a:r>
            <a:endParaRPr lang="en-IN" sz="2600" dirty="0">
              <a:solidFill>
                <a:srgbClr val="000000"/>
              </a:solidFill>
            </a:endParaRPr>
          </a:p>
        </p:txBody>
      </p:sp>
    </p:spTree>
    <p:extLst>
      <p:ext uri="{BB962C8B-B14F-4D97-AF65-F5344CB8AC3E}">
        <p14:creationId xmlns:p14="http://schemas.microsoft.com/office/powerpoint/2010/main" val="2528921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B19756D-4394-1AB4-D531-C663759E7415}"/>
              </a:ext>
            </a:extLst>
          </p:cNvPr>
          <p:cNvSpPr>
            <a:spLocks noGrp="1"/>
          </p:cNvSpPr>
          <p:nvPr>
            <p:ph type="title"/>
          </p:nvPr>
        </p:nvSpPr>
        <p:spPr>
          <a:xfrm>
            <a:off x="471394" y="82149"/>
            <a:ext cx="8182162" cy="914400"/>
          </a:xfrm>
        </p:spPr>
        <p:txBody>
          <a:bodyPr>
            <a:normAutofit/>
          </a:bodyPr>
          <a:lstStyle/>
          <a:p>
            <a:r>
              <a:rPr lang="en-US" dirty="0"/>
              <a:t>Is There a Familiar Pattern to the Variability of    </a:t>
            </a:r>
            <a:r>
              <a:rPr lang="en-US" i="1" dirty="0"/>
              <a:t>p</a:t>
            </a:r>
            <a:r>
              <a:rPr lang="en-US" dirty="0"/>
              <a:t> hat?—Slide 2</a:t>
            </a:r>
            <a:endParaRPr dirty="0"/>
          </a:p>
        </p:txBody>
      </p:sp>
      <p:sp>
        <p:nvSpPr>
          <p:cNvPr id="3" name="Text Placeholder 2"/>
          <p:cNvSpPr>
            <a:spLocks noGrp="1"/>
          </p:cNvSpPr>
          <p:nvPr>
            <p:ph type="body" sz="quarter" idx="10"/>
          </p:nvPr>
        </p:nvSpPr>
        <p:spPr/>
        <p:txBody>
          <a:bodyPr>
            <a:normAutofit/>
          </a:bodyPr>
          <a:lstStyle/>
          <a:p>
            <a:pPr>
              <a:defRPr sz="2800"/>
            </a:pPr>
            <a:r>
              <a:rPr lang="en-US" dirty="0"/>
              <a:t>Since </a:t>
            </a:r>
          </a:p>
          <a:p>
            <a:pPr>
              <a:defRPr sz="2800"/>
            </a:pPr>
            <a:endParaRPr lang="en-US" dirty="0"/>
          </a:p>
          <a:p>
            <a:pPr>
              <a:defRPr sz="2800"/>
            </a:pPr>
            <a:r>
              <a:rPr lang="en-US" dirty="0"/>
              <a:t>								</a:t>
            </a:r>
            <a:endParaRPr lang="en-IN" dirty="0"/>
          </a:p>
        </p:txBody>
      </p:sp>
      <p:pic>
        <p:nvPicPr>
          <p:cNvPr id="10" name="Picture 9" descr="p hat">
            <a:extLst>
              <a:ext uri="{FF2B5EF4-FFF2-40B4-BE49-F238E27FC236}">
                <a16:creationId xmlns:a16="http://schemas.microsoft.com/office/drawing/2014/main" id="{5BEBFD77-A872-B831-C1D9-06AB394C40DC}"/>
              </a:ext>
            </a:extLst>
          </p:cNvPr>
          <p:cNvPicPr>
            <a:picLocks noChangeAspect="1"/>
          </p:cNvPicPr>
          <p:nvPr/>
        </p:nvPicPr>
        <p:blipFill>
          <a:blip r:embed="rId2"/>
          <a:stretch>
            <a:fillRect/>
          </a:stretch>
        </p:blipFill>
        <p:spPr>
          <a:xfrm>
            <a:off x="1371600" y="1093694"/>
            <a:ext cx="238125" cy="400050"/>
          </a:xfrm>
          <a:prstGeom prst="rect">
            <a:avLst/>
          </a:prstGeom>
        </p:spPr>
      </p:pic>
      <p:sp>
        <p:nvSpPr>
          <p:cNvPr id="14" name="TextBox 13">
            <a:extLst>
              <a:ext uri="{FF2B5EF4-FFF2-40B4-BE49-F238E27FC236}">
                <a16:creationId xmlns:a16="http://schemas.microsoft.com/office/drawing/2014/main" id="{F05D29A9-1EE1-DCCD-1804-3FF75A2041BF}"/>
              </a:ext>
            </a:extLst>
          </p:cNvPr>
          <p:cNvSpPr txBox="1"/>
          <p:nvPr/>
        </p:nvSpPr>
        <p:spPr>
          <a:xfrm>
            <a:off x="1524000" y="1028752"/>
            <a:ext cx="7175500" cy="523220"/>
          </a:xfrm>
          <a:prstGeom prst="rect">
            <a:avLst/>
          </a:prstGeom>
          <a:noFill/>
        </p:spPr>
        <p:txBody>
          <a:bodyPr wrap="square">
            <a:spAutoFit/>
          </a:bodyPr>
          <a:lstStyle/>
          <a:p>
            <a:r>
              <a:rPr lang="en-US" sz="2800" dirty="0"/>
              <a:t>is a good estimator of </a:t>
            </a:r>
            <a:r>
              <a:rPr lang="en-US" sz="2800" i="1" dirty="0"/>
              <a:t>p</a:t>
            </a:r>
            <a:r>
              <a:rPr lang="en-US" sz="2800" dirty="0"/>
              <a:t>, one of the natural</a:t>
            </a:r>
            <a:endParaRPr lang="en-IN" sz="2800" dirty="0"/>
          </a:p>
        </p:txBody>
      </p:sp>
      <p:sp>
        <p:nvSpPr>
          <p:cNvPr id="16" name="TextBox 15">
            <a:extLst>
              <a:ext uri="{FF2B5EF4-FFF2-40B4-BE49-F238E27FC236}">
                <a16:creationId xmlns:a16="http://schemas.microsoft.com/office/drawing/2014/main" id="{569B2308-6946-5AF3-AF82-E2CBA0E41CC5}"/>
              </a:ext>
            </a:extLst>
          </p:cNvPr>
          <p:cNvSpPr txBox="1"/>
          <p:nvPr/>
        </p:nvSpPr>
        <p:spPr>
          <a:xfrm>
            <a:off x="471394" y="1475815"/>
            <a:ext cx="8215406" cy="954107"/>
          </a:xfrm>
          <a:prstGeom prst="rect">
            <a:avLst/>
          </a:prstGeom>
          <a:noFill/>
        </p:spPr>
        <p:txBody>
          <a:bodyPr wrap="square">
            <a:spAutoFit/>
          </a:bodyPr>
          <a:lstStyle/>
          <a:p>
            <a:r>
              <a:rPr lang="en-US" sz="2800" dirty="0"/>
              <a:t>questions to ask is, can limits be established for the error of estimation? Since the sampling distribution of </a:t>
            </a:r>
            <a:endParaRPr lang="en-IN" sz="2800" dirty="0"/>
          </a:p>
        </p:txBody>
      </p:sp>
      <p:pic>
        <p:nvPicPr>
          <p:cNvPr id="12" name="Picture 11" descr="p hat">
            <a:extLst>
              <a:ext uri="{FF2B5EF4-FFF2-40B4-BE49-F238E27FC236}">
                <a16:creationId xmlns:a16="http://schemas.microsoft.com/office/drawing/2014/main" id="{6EDE2B0F-5E57-9F60-25F3-4EFA03308DC8}"/>
              </a:ext>
            </a:extLst>
          </p:cNvPr>
          <p:cNvPicPr>
            <a:picLocks noChangeAspect="1"/>
          </p:cNvPicPr>
          <p:nvPr/>
        </p:nvPicPr>
        <p:blipFill>
          <a:blip r:embed="rId2"/>
          <a:stretch>
            <a:fillRect/>
          </a:stretch>
        </p:blipFill>
        <p:spPr>
          <a:xfrm>
            <a:off x="8448675" y="1981200"/>
            <a:ext cx="238125" cy="400050"/>
          </a:xfrm>
          <a:prstGeom prst="rect">
            <a:avLst/>
          </a:prstGeom>
        </p:spPr>
      </p:pic>
      <p:sp>
        <p:nvSpPr>
          <p:cNvPr id="18" name="TextBox 17">
            <a:extLst>
              <a:ext uri="{FF2B5EF4-FFF2-40B4-BE49-F238E27FC236}">
                <a16:creationId xmlns:a16="http://schemas.microsoft.com/office/drawing/2014/main" id="{11495763-E98E-0AFC-3B83-DFB047293079}"/>
              </a:ext>
            </a:extLst>
          </p:cNvPr>
          <p:cNvSpPr txBox="1"/>
          <p:nvPr/>
        </p:nvSpPr>
        <p:spPr>
          <a:xfrm>
            <a:off x="471394" y="2365691"/>
            <a:ext cx="8201212" cy="954107"/>
          </a:xfrm>
          <a:prstGeom prst="rect">
            <a:avLst/>
          </a:prstGeom>
          <a:noFill/>
        </p:spPr>
        <p:txBody>
          <a:bodyPr wrap="square">
            <a:spAutoFit/>
          </a:bodyPr>
          <a:lstStyle/>
          <a:p>
            <a:r>
              <a:rPr lang="en-US" sz="2800" dirty="0"/>
              <a:t>is known, probabilities for various errors of estimation can be determined. </a:t>
            </a:r>
            <a:endParaRPr lang="en-IN" sz="2800" dirty="0"/>
          </a:p>
        </p:txBody>
      </p:sp>
    </p:spTree>
    <p:extLst>
      <p:ext uri="{BB962C8B-B14F-4D97-AF65-F5344CB8AC3E}">
        <p14:creationId xmlns:p14="http://schemas.microsoft.com/office/powerpoint/2010/main" val="3972854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1</a:t>
            </a:r>
            <a:r>
              <a:rPr dirty="0"/>
              <a:t>: Calculating a Probability for the Proportion of Switches</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A series of tests conducted by the company Switches, We </a:t>
            </a:r>
            <a:r>
              <a:rPr sz="2800" dirty="0" err="1"/>
              <a:t>Got'em</a:t>
            </a:r>
            <a:r>
              <a:rPr sz="2800" dirty="0"/>
              <a:t> indicates that a particular type of switch manufactured by the company will operate correctly </a:t>
            </a:r>
            <a:r>
              <a:rPr lang="en-US" sz="2800" dirty="0"/>
              <a:t>95%</a:t>
            </a:r>
            <a:r>
              <a:rPr sz="2800" dirty="0"/>
              <a:t> of the time. If 200 switches are selected at random, what is the probability that less than </a:t>
            </a:r>
            <a:r>
              <a:rPr lang="en-US" sz="2800" dirty="0"/>
              <a:t>90%</a:t>
            </a:r>
            <a:r>
              <a:rPr sz="2800" dirty="0"/>
              <a:t> of the switches will operate correctly?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1</a:t>
            </a:r>
            <a:r>
              <a:rPr dirty="0"/>
              <a:t>: Calculating a Probability for the Proportion of Switches</a:t>
            </a:r>
            <a:r>
              <a:rPr lang="en-US" dirty="0"/>
              <a:t>—Slide 2</a:t>
            </a:r>
            <a:endParaRPr dirty="0"/>
          </a:p>
        </p:txBody>
      </p:sp>
      <p:sp>
        <p:nvSpPr>
          <p:cNvPr id="3" name="Text Placeholder 2"/>
          <p:cNvSpPr>
            <a:spLocks noGrp="1"/>
          </p:cNvSpPr>
          <p:nvPr>
            <p:ph type="body" sz="quarter" idx="10"/>
          </p:nvPr>
        </p:nvSpPr>
        <p:spPr/>
        <p:txBody>
          <a:bodyPr>
            <a:normAutofit/>
          </a:bodyPr>
          <a:lstStyle/>
          <a:p>
            <a:r>
              <a:rPr sz="2600" b="1" dirty="0"/>
              <a:t>Solution</a:t>
            </a:r>
          </a:p>
          <a:p>
            <a:r>
              <a:rPr sz="2600" dirty="0"/>
              <a:t>The information given in the problem is summarized below</a:t>
            </a:r>
            <a:r>
              <a:rPr lang="en-US" sz="2600" dirty="0"/>
              <a:t>.</a:t>
            </a:r>
          </a:p>
        </p:txBody>
      </p:sp>
      <p:pic>
        <p:nvPicPr>
          <p:cNvPr id="5" name="Picture 4" descr="p equals capital p of switch operates correctly equals 0.95,&#10;n equals 200">
            <a:extLst>
              <a:ext uri="{FF2B5EF4-FFF2-40B4-BE49-F238E27FC236}">
                <a16:creationId xmlns:a16="http://schemas.microsoft.com/office/drawing/2014/main" id="{9604DB00-02B8-3EAF-F8FE-475688A65A5A}"/>
              </a:ext>
            </a:extLst>
          </p:cNvPr>
          <p:cNvPicPr>
            <a:picLocks noChangeAspect="1"/>
          </p:cNvPicPr>
          <p:nvPr/>
        </p:nvPicPr>
        <p:blipFill>
          <a:blip r:embed="rId2"/>
          <a:stretch>
            <a:fillRect/>
          </a:stretch>
        </p:blipFill>
        <p:spPr>
          <a:xfrm>
            <a:off x="1910515" y="2230788"/>
            <a:ext cx="5322970" cy="969612"/>
          </a:xfrm>
          <a:prstGeom prst="rect">
            <a:avLst/>
          </a:prstGeom>
        </p:spPr>
      </p:pic>
      <p:sp>
        <p:nvSpPr>
          <p:cNvPr id="7" name="TextBox 6">
            <a:extLst>
              <a:ext uri="{FF2B5EF4-FFF2-40B4-BE49-F238E27FC236}">
                <a16:creationId xmlns:a16="http://schemas.microsoft.com/office/drawing/2014/main" id="{5D1FFE01-416D-FD3D-706B-1FA54867BC79}"/>
              </a:ext>
            </a:extLst>
          </p:cNvPr>
          <p:cNvSpPr txBox="1"/>
          <p:nvPr/>
        </p:nvSpPr>
        <p:spPr>
          <a:xfrm>
            <a:off x="457200" y="3397031"/>
            <a:ext cx="8382000" cy="1292662"/>
          </a:xfrm>
          <a:prstGeom prst="rect">
            <a:avLst/>
          </a:prstGeom>
          <a:noFill/>
        </p:spPr>
        <p:txBody>
          <a:bodyPr wrap="square">
            <a:spAutoFit/>
          </a:bodyPr>
          <a:lstStyle/>
          <a:p>
            <a:r>
              <a:rPr lang="en-US" sz="2600" dirty="0"/>
              <a:t>We want to determine the probability that less than 90% of the switches in the sample will operate correctly. This translates to </a:t>
            </a:r>
            <a:endParaRPr lang="en-IN" sz="2600" dirty="0"/>
          </a:p>
        </p:txBody>
      </p:sp>
      <p:pic>
        <p:nvPicPr>
          <p:cNvPr id="16" name="Picture 15" descr="P of open parenthesis p hat less than 0.90 close parenthesis.">
            <a:extLst>
              <a:ext uri="{FF2B5EF4-FFF2-40B4-BE49-F238E27FC236}">
                <a16:creationId xmlns:a16="http://schemas.microsoft.com/office/drawing/2014/main" id="{29FD188D-1314-A398-63F8-AB4F6BA5024C}"/>
              </a:ext>
            </a:extLst>
          </p:cNvPr>
          <p:cNvPicPr>
            <a:picLocks noChangeAspect="1"/>
          </p:cNvPicPr>
          <p:nvPr/>
        </p:nvPicPr>
        <p:blipFill>
          <a:blip r:embed="rId3"/>
          <a:stretch>
            <a:fillRect/>
          </a:stretch>
        </p:blipFill>
        <p:spPr>
          <a:xfrm>
            <a:off x="2286000" y="4267200"/>
            <a:ext cx="1619250" cy="46672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BE3A1-142F-9217-5958-DE0F1FE4BE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6BF27C-B634-E980-79E2-D7CB8189104B}"/>
              </a:ext>
            </a:extLst>
          </p:cNvPr>
          <p:cNvSpPr>
            <a:spLocks noGrp="1"/>
          </p:cNvSpPr>
          <p:nvPr>
            <p:ph type="title"/>
          </p:nvPr>
        </p:nvSpPr>
        <p:spPr/>
        <p:txBody>
          <a:bodyPr>
            <a:normAutofit/>
          </a:bodyPr>
          <a:lstStyle/>
          <a:p>
            <a:pPr>
              <a:defRPr sz="3200"/>
            </a:pPr>
            <a:r>
              <a:rPr dirty="0"/>
              <a:t>Example </a:t>
            </a:r>
            <a:r>
              <a:rPr lang="en-US" dirty="0"/>
              <a:t>1</a:t>
            </a:r>
            <a:r>
              <a:rPr dirty="0"/>
              <a:t>: Calculating a Probability for the Proportion of Switches</a:t>
            </a:r>
            <a:r>
              <a:rPr lang="en-US" dirty="0"/>
              <a:t>—Slide 3</a:t>
            </a:r>
            <a:endParaRPr dirty="0"/>
          </a:p>
        </p:txBody>
      </p:sp>
      <p:sp>
        <p:nvSpPr>
          <p:cNvPr id="18" name="TextBox 17">
            <a:extLst>
              <a:ext uri="{FF2B5EF4-FFF2-40B4-BE49-F238E27FC236}">
                <a16:creationId xmlns:a16="http://schemas.microsoft.com/office/drawing/2014/main" id="{6ABE6F14-CD63-5B20-9E75-719512509ED2}"/>
              </a:ext>
            </a:extLst>
          </p:cNvPr>
          <p:cNvSpPr txBox="1"/>
          <p:nvPr/>
        </p:nvSpPr>
        <p:spPr>
          <a:xfrm>
            <a:off x="476251" y="1219200"/>
            <a:ext cx="971550" cy="523220"/>
          </a:xfrm>
          <a:prstGeom prst="rect">
            <a:avLst/>
          </a:prstGeom>
          <a:noFill/>
        </p:spPr>
        <p:txBody>
          <a:bodyPr wrap="square">
            <a:spAutoFit/>
          </a:bodyPr>
          <a:lstStyle/>
          <a:p>
            <a:r>
              <a:rPr lang="en-US" sz="2800" dirty="0"/>
              <a:t>Since</a:t>
            </a:r>
            <a:endParaRPr lang="en-IN" sz="2800" dirty="0"/>
          </a:p>
        </p:txBody>
      </p:sp>
      <p:pic>
        <p:nvPicPr>
          <p:cNvPr id="7" name="Picture 6" descr="n times p equals to 200 times 0.95 equals 190 greater than or equal to 5.">
            <a:extLst>
              <a:ext uri="{FF2B5EF4-FFF2-40B4-BE49-F238E27FC236}">
                <a16:creationId xmlns:a16="http://schemas.microsoft.com/office/drawing/2014/main" id="{4D94906F-7A38-57B1-B690-BF8BE81A20E8}"/>
              </a:ext>
            </a:extLst>
          </p:cNvPr>
          <p:cNvPicPr>
            <a:picLocks noChangeAspect="1"/>
          </p:cNvPicPr>
          <p:nvPr/>
        </p:nvPicPr>
        <p:blipFill>
          <a:blip r:embed="rId2"/>
          <a:stretch>
            <a:fillRect/>
          </a:stretch>
        </p:blipFill>
        <p:spPr>
          <a:xfrm>
            <a:off x="1392891" y="1249139"/>
            <a:ext cx="3564000" cy="516675"/>
          </a:xfrm>
          <a:prstGeom prst="rect">
            <a:avLst/>
          </a:prstGeom>
        </p:spPr>
      </p:pic>
      <p:pic>
        <p:nvPicPr>
          <p:cNvPr id="9" name="Picture 8" descr="and n times open parentheses 1 minus p close parentheses equals 200 times open parentheses 0.05 close parentheses equals 10 greater than or equal to 5,">
            <a:extLst>
              <a:ext uri="{FF2B5EF4-FFF2-40B4-BE49-F238E27FC236}">
                <a16:creationId xmlns:a16="http://schemas.microsoft.com/office/drawing/2014/main" id="{22C7DE98-0D79-8AF9-2434-848E98B0AB29}"/>
              </a:ext>
            </a:extLst>
          </p:cNvPr>
          <p:cNvPicPr>
            <a:picLocks noChangeAspect="1"/>
          </p:cNvPicPr>
          <p:nvPr/>
        </p:nvPicPr>
        <p:blipFill>
          <a:blip r:embed="rId3"/>
          <a:stretch>
            <a:fillRect/>
          </a:stretch>
        </p:blipFill>
        <p:spPr>
          <a:xfrm>
            <a:off x="609600" y="1723370"/>
            <a:ext cx="4824000" cy="511634"/>
          </a:xfrm>
          <a:prstGeom prst="rect">
            <a:avLst/>
          </a:prstGeom>
        </p:spPr>
      </p:pic>
      <p:sp>
        <p:nvSpPr>
          <p:cNvPr id="20" name="TextBox 19">
            <a:extLst>
              <a:ext uri="{FF2B5EF4-FFF2-40B4-BE49-F238E27FC236}">
                <a16:creationId xmlns:a16="http://schemas.microsoft.com/office/drawing/2014/main" id="{BABBEEBA-AEFC-30E7-72F4-B09A15829882}"/>
              </a:ext>
            </a:extLst>
          </p:cNvPr>
          <p:cNvSpPr txBox="1"/>
          <p:nvPr/>
        </p:nvSpPr>
        <p:spPr>
          <a:xfrm>
            <a:off x="438150" y="2196405"/>
            <a:ext cx="8229600" cy="1384995"/>
          </a:xfrm>
          <a:prstGeom prst="rect">
            <a:avLst/>
          </a:prstGeom>
          <a:noFill/>
        </p:spPr>
        <p:txBody>
          <a:bodyPr wrap="square">
            <a:spAutoFit/>
          </a:bodyPr>
          <a:lstStyle/>
          <a:p>
            <a:r>
              <a:rPr lang="en-US" sz="2800" dirty="0"/>
              <a:t>the sample size is sufficiently large, and we can assume that the sample proportion is approximately normally distributed with</a:t>
            </a:r>
            <a:endParaRPr lang="en-IN" sz="2800" dirty="0"/>
          </a:p>
        </p:txBody>
      </p:sp>
      <p:pic>
        <p:nvPicPr>
          <p:cNvPr id="6" name="Picture 5" descr="Mu subscript p hat equals p equals 0.95 and">
            <a:extLst>
              <a:ext uri="{FF2B5EF4-FFF2-40B4-BE49-F238E27FC236}">
                <a16:creationId xmlns:a16="http://schemas.microsoft.com/office/drawing/2014/main" id="{6CAC5F12-21EE-2174-2A0E-F36C28917B8F}"/>
              </a:ext>
            </a:extLst>
          </p:cNvPr>
          <p:cNvPicPr>
            <a:picLocks noChangeAspect="1"/>
          </p:cNvPicPr>
          <p:nvPr/>
        </p:nvPicPr>
        <p:blipFill>
          <a:blip r:embed="rId4"/>
          <a:stretch>
            <a:fillRect/>
          </a:stretch>
        </p:blipFill>
        <p:spPr>
          <a:xfrm>
            <a:off x="2886076" y="3120543"/>
            <a:ext cx="2431565" cy="468000"/>
          </a:xfrm>
          <a:prstGeom prst="rect">
            <a:avLst/>
          </a:prstGeom>
        </p:spPr>
      </p:pic>
      <p:pic>
        <p:nvPicPr>
          <p:cNvPr id="10" name="Picture 9" descr="Sigma subscript p hat equals square root of open fraction p times open parenthesis one minus p close parenthesis whole divided by n close fraction equals square root of open fraction 0.95 times open parenthesis one minus 0.95 close parenthesis whole divided by 200 close fraction.">
            <a:extLst>
              <a:ext uri="{FF2B5EF4-FFF2-40B4-BE49-F238E27FC236}">
                <a16:creationId xmlns:a16="http://schemas.microsoft.com/office/drawing/2014/main" id="{AE2080C3-B134-2FE9-8B5C-E0CDD857C796}"/>
              </a:ext>
            </a:extLst>
          </p:cNvPr>
          <p:cNvPicPr>
            <a:picLocks noChangeAspect="1"/>
          </p:cNvPicPr>
          <p:nvPr/>
        </p:nvPicPr>
        <p:blipFill>
          <a:blip r:embed="rId5"/>
          <a:stretch>
            <a:fillRect/>
          </a:stretch>
        </p:blipFill>
        <p:spPr>
          <a:xfrm>
            <a:off x="2352675" y="3990689"/>
            <a:ext cx="4400550" cy="952500"/>
          </a:xfrm>
          <a:prstGeom prst="rect">
            <a:avLst/>
          </a:prstGeom>
        </p:spPr>
      </p:pic>
    </p:spTree>
    <p:extLst>
      <p:ext uri="{BB962C8B-B14F-4D97-AF65-F5344CB8AC3E}">
        <p14:creationId xmlns:p14="http://schemas.microsoft.com/office/powerpoint/2010/main" val="4699294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a Probability for the Proportion of Switches</a:t>
            </a:r>
            <a:r>
              <a:rPr lang="en-US" dirty="0"/>
              <a:t>—Slide 4</a:t>
            </a:r>
            <a:endParaRPr dirty="0"/>
          </a:p>
        </p:txBody>
      </p:sp>
      <p:sp>
        <p:nvSpPr>
          <p:cNvPr id="3" name="Text Placeholder 2"/>
          <p:cNvSpPr>
            <a:spLocks noGrp="1"/>
          </p:cNvSpPr>
          <p:nvPr>
            <p:ph type="body" sz="quarter" idx="10"/>
          </p:nvPr>
        </p:nvSpPr>
        <p:spPr/>
        <p:txBody>
          <a:bodyPr>
            <a:normAutofit/>
          </a:bodyPr>
          <a:lstStyle/>
          <a:p>
            <a:r>
              <a:rPr sz="2800" dirty="0"/>
              <a:t>Therefore, we can standardize the distribution of the sample proportion as follows.</a:t>
            </a:r>
          </a:p>
        </p:txBody>
      </p:sp>
      <p:pic>
        <p:nvPicPr>
          <p:cNvPr id="6" name="Picture 5" descr="P of open parenthesis p hat less than 0.90 close parenthesis equals&#10;P of open parenthesis z less than open fraction p hat minus p whole divided by square root of open fraction p times open parenthesis 1 minus p close parenthesis whole divided by n close fraction close fraction close parenthesis equals&#10;P of open parenthesis z less than open fraction 0.90 minus 0.95 whole divided by square root of open fraction 0.95 times open parenthesis 1 minus 0.95 close parenthesis whole divided by 200 close fraction close fraction close parenthesis&#10;equals P of open parenthesis z less than minus 3.24 close parenthesis equals 0.0006.">
            <a:extLst>
              <a:ext uri="{FF2B5EF4-FFF2-40B4-BE49-F238E27FC236}">
                <a16:creationId xmlns:a16="http://schemas.microsoft.com/office/drawing/2014/main" id="{9FBCC150-F4C1-ECA4-3A7C-5484CC4FF459}"/>
              </a:ext>
            </a:extLst>
          </p:cNvPr>
          <p:cNvPicPr>
            <a:picLocks noChangeAspect="1"/>
          </p:cNvPicPr>
          <p:nvPr/>
        </p:nvPicPr>
        <p:blipFill>
          <a:blip r:embed="rId2"/>
          <a:stretch>
            <a:fillRect/>
          </a:stretch>
        </p:blipFill>
        <p:spPr>
          <a:xfrm>
            <a:off x="457200" y="2209800"/>
            <a:ext cx="8096250" cy="2876550"/>
          </a:xfrm>
          <a:prstGeom prst="rect">
            <a:avLst/>
          </a:prstGeom>
        </p:spPr>
      </p:pic>
    </p:spTree>
    <p:extLst>
      <p:ext uri="{BB962C8B-B14F-4D97-AF65-F5344CB8AC3E}">
        <p14:creationId xmlns:p14="http://schemas.microsoft.com/office/powerpoint/2010/main" val="6988198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a Probability for the Proportion of Switches</a:t>
            </a:r>
            <a:r>
              <a:rPr lang="en-US" dirty="0"/>
              <a:t>—Slide 5</a:t>
            </a:r>
            <a:endParaRPr dirty="0"/>
          </a:p>
        </p:txBody>
      </p:sp>
      <p:pic>
        <p:nvPicPr>
          <p:cNvPr id="4" name="Picture 3" descr="A normal distribution graph represents the values of a t test. It has a horizontal axis labelled z and features a bell shaped curve centered at 0. A bell shaped curve is cantered about the horizontal axis with its left tail lying at a point  shaded and labelled Negative 3.24.">
            <a:extLst>
              <a:ext uri="{FF2B5EF4-FFF2-40B4-BE49-F238E27FC236}">
                <a16:creationId xmlns:a16="http://schemas.microsoft.com/office/drawing/2014/main" id="{A8BE6B04-C18C-4B04-AEBF-BC2A453FFAEE}"/>
              </a:ext>
            </a:extLst>
          </p:cNvPr>
          <p:cNvPicPr>
            <a:picLocks noChangeAspect="1"/>
          </p:cNvPicPr>
          <p:nvPr/>
        </p:nvPicPr>
        <p:blipFill>
          <a:blip r:embed="rId2"/>
          <a:srcRect b="11117"/>
          <a:stretch>
            <a:fillRect/>
          </a:stretch>
        </p:blipFill>
        <p:spPr>
          <a:xfrm>
            <a:off x="1290943" y="1524000"/>
            <a:ext cx="6562114" cy="3581400"/>
          </a:xfrm>
          <a:prstGeom prst="rect">
            <a:avLst/>
          </a:prstGeom>
        </p:spPr>
      </p:pic>
      <p:sp>
        <p:nvSpPr>
          <p:cNvPr id="3" name="TextBox 2">
            <a:extLst>
              <a:ext uri="{FF2B5EF4-FFF2-40B4-BE49-F238E27FC236}">
                <a16:creationId xmlns:a16="http://schemas.microsoft.com/office/drawing/2014/main" id="{A20E4353-A5F6-E693-4F1D-8A9EB011B4C5}"/>
              </a:ext>
            </a:extLst>
          </p:cNvPr>
          <p:cNvSpPr txBox="1"/>
          <p:nvPr/>
        </p:nvSpPr>
        <p:spPr>
          <a:xfrm>
            <a:off x="3771900" y="5160860"/>
            <a:ext cx="1600200" cy="461665"/>
          </a:xfrm>
          <a:prstGeom prst="rect">
            <a:avLst/>
          </a:prstGeom>
          <a:noFill/>
        </p:spPr>
        <p:txBody>
          <a:bodyPr wrap="square">
            <a:spAutoFit/>
          </a:bodyPr>
          <a:lstStyle/>
          <a:p>
            <a:pPr algn="ctr"/>
            <a:r>
              <a:rPr lang="en-IN" sz="2400" dirty="0"/>
              <a:t>Figure 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1</a:t>
            </a:r>
            <a:r>
              <a:rPr dirty="0"/>
              <a:t>: Calculating a Probability for the Proportion of Switches</a:t>
            </a:r>
            <a:r>
              <a:rPr lang="en-US" dirty="0"/>
              <a:t>—Slide 6</a:t>
            </a:r>
            <a:endParaRPr dirty="0"/>
          </a:p>
        </p:txBody>
      </p:sp>
      <p:sp>
        <p:nvSpPr>
          <p:cNvPr id="3" name="Text Placeholder 2"/>
          <p:cNvSpPr>
            <a:spLocks noGrp="1"/>
          </p:cNvSpPr>
          <p:nvPr>
            <p:ph type="body" sz="quarter" idx="10"/>
          </p:nvPr>
        </p:nvSpPr>
        <p:spPr/>
        <p:txBody>
          <a:bodyPr>
            <a:normAutofit/>
          </a:bodyPr>
          <a:lstStyle/>
          <a:p>
            <a:pPr marR="400" algn="just"/>
            <a:r>
              <a:rPr lang="en-US" dirty="0"/>
              <a:t>Thus, the probability that</a:t>
            </a:r>
          </a:p>
        </p:txBody>
      </p:sp>
      <p:pic>
        <p:nvPicPr>
          <p:cNvPr id="6" name="Picture 5" descr="p hat less than 0.90">
            <a:extLst>
              <a:ext uri="{FF2B5EF4-FFF2-40B4-BE49-F238E27FC236}">
                <a16:creationId xmlns:a16="http://schemas.microsoft.com/office/drawing/2014/main" id="{13D5D941-5470-BCD3-9EFD-A7B80D75563A}"/>
              </a:ext>
            </a:extLst>
          </p:cNvPr>
          <p:cNvPicPr>
            <a:picLocks noChangeAspect="1"/>
          </p:cNvPicPr>
          <p:nvPr/>
        </p:nvPicPr>
        <p:blipFill>
          <a:blip r:embed="rId2"/>
          <a:stretch>
            <a:fillRect/>
          </a:stretch>
        </p:blipFill>
        <p:spPr>
          <a:xfrm>
            <a:off x="4267200" y="1133475"/>
            <a:ext cx="1095375" cy="390525"/>
          </a:xfrm>
          <a:prstGeom prst="rect">
            <a:avLst/>
          </a:prstGeom>
        </p:spPr>
      </p:pic>
      <p:sp>
        <p:nvSpPr>
          <p:cNvPr id="8" name="TextBox 7">
            <a:extLst>
              <a:ext uri="{FF2B5EF4-FFF2-40B4-BE49-F238E27FC236}">
                <a16:creationId xmlns:a16="http://schemas.microsoft.com/office/drawing/2014/main" id="{515B5C5B-8742-A83A-C646-5C6447CFDABB}"/>
              </a:ext>
            </a:extLst>
          </p:cNvPr>
          <p:cNvSpPr txBox="1"/>
          <p:nvPr/>
        </p:nvSpPr>
        <p:spPr>
          <a:xfrm>
            <a:off x="5334000" y="1032156"/>
            <a:ext cx="1828800" cy="523220"/>
          </a:xfrm>
          <a:prstGeom prst="rect">
            <a:avLst/>
          </a:prstGeom>
          <a:noFill/>
        </p:spPr>
        <p:txBody>
          <a:bodyPr wrap="square">
            <a:spAutoFit/>
          </a:bodyPr>
          <a:lstStyle/>
          <a:p>
            <a:r>
              <a:rPr lang="en-US" sz="2800" dirty="0"/>
              <a:t>is 0.0006.</a:t>
            </a:r>
            <a:endParaRPr lang="en-IN" sz="2800" dirty="0"/>
          </a:p>
        </p:txBody>
      </p:sp>
      <p:sp>
        <p:nvSpPr>
          <p:cNvPr id="10" name="TextBox 9">
            <a:extLst>
              <a:ext uri="{FF2B5EF4-FFF2-40B4-BE49-F238E27FC236}">
                <a16:creationId xmlns:a16="http://schemas.microsoft.com/office/drawing/2014/main" id="{38D5C204-DF7B-7419-030B-B61CF69A0D0E}"/>
              </a:ext>
            </a:extLst>
          </p:cNvPr>
          <p:cNvSpPr txBox="1"/>
          <p:nvPr/>
        </p:nvSpPr>
        <p:spPr>
          <a:xfrm>
            <a:off x="457200" y="1524000"/>
            <a:ext cx="8153400" cy="2677656"/>
          </a:xfrm>
          <a:prstGeom prst="rect">
            <a:avLst/>
          </a:prstGeom>
          <a:noFill/>
        </p:spPr>
        <p:txBody>
          <a:bodyPr wrap="square">
            <a:spAutoFit/>
          </a:bodyPr>
          <a:lstStyle/>
          <a:p>
            <a:pPr marR="400" algn="just"/>
            <a:r>
              <a:rPr lang="en-US" sz="2800" dirty="0"/>
              <a:t>With the information we have developed thus far, we can begin to draw conclusions (i.e., make inferences about the population proportion). If it is true that this particular type of switch works 95% of the time, then it is unlikely that we would observe a sample proportion of less than 90% in a sample of 200 switches. </a:t>
            </a:r>
          </a:p>
        </p:txBody>
      </p:sp>
    </p:spTree>
    <p:extLst>
      <p:ext uri="{BB962C8B-B14F-4D97-AF65-F5344CB8AC3E}">
        <p14:creationId xmlns:p14="http://schemas.microsoft.com/office/powerpoint/2010/main" val="26651252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Calculating a Probability for the Proportion who Prefer Pepsi</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Suppose a sample of 400 people is used to perform a taste test. If the true proportion of the population that prefers Pepsi is 0.5, what is the probability that less than </a:t>
            </a:r>
            <a:r>
              <a:rPr lang="en-US" sz="2800" dirty="0"/>
              <a:t>44%</a:t>
            </a:r>
            <a:r>
              <a:rPr sz="2800" dirty="0"/>
              <a:t> of the persons in the sample will prefer Pepsi?</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Calculating a Probability for the Proportion who Prefer Pepsi</a:t>
            </a:r>
            <a:r>
              <a:rPr lang="en-US" dirty="0"/>
              <a:t>—Slide 2</a:t>
            </a:r>
            <a:endParaRPr dirty="0"/>
          </a:p>
        </p:txBody>
      </p:sp>
      <p:sp>
        <p:nvSpPr>
          <p:cNvPr id="3" name="Text Placeholder 2"/>
          <p:cNvSpPr>
            <a:spLocks noGrp="1"/>
          </p:cNvSpPr>
          <p:nvPr>
            <p:ph type="body" sz="quarter" idx="10"/>
          </p:nvPr>
        </p:nvSpPr>
        <p:spPr/>
        <p:txBody>
          <a:bodyPr>
            <a:normAutofit/>
          </a:bodyPr>
          <a:lstStyle/>
          <a:p>
            <a:r>
              <a:rPr lang="en-IN" sz="2400" b="1" dirty="0"/>
              <a:t>Solution</a:t>
            </a:r>
          </a:p>
          <a:p>
            <a:pPr>
              <a:defRPr sz="2800"/>
            </a:pPr>
            <a:r>
              <a:rPr lang="en-IN" sz="2400" dirty="0"/>
              <a:t>Assume the population from which the sample is drawn is extremely large and the finite population correction factor is not applicable. The distribution of </a:t>
            </a:r>
          </a:p>
        </p:txBody>
      </p:sp>
      <p:pic>
        <p:nvPicPr>
          <p:cNvPr id="4" name="Picture 3" descr="p hat">
            <a:extLst>
              <a:ext uri="{FF2B5EF4-FFF2-40B4-BE49-F238E27FC236}">
                <a16:creationId xmlns:a16="http://schemas.microsoft.com/office/drawing/2014/main" id="{57E64D15-0140-EEA1-A217-1E2DDF3357AD}"/>
              </a:ext>
            </a:extLst>
          </p:cNvPr>
          <p:cNvPicPr>
            <a:picLocks noChangeAspect="1"/>
          </p:cNvPicPr>
          <p:nvPr/>
        </p:nvPicPr>
        <p:blipFill>
          <a:blip r:embed="rId2"/>
          <a:stretch>
            <a:fillRect/>
          </a:stretch>
        </p:blipFill>
        <p:spPr>
          <a:xfrm>
            <a:off x="4312810" y="2257704"/>
            <a:ext cx="213571" cy="358800"/>
          </a:xfrm>
          <a:prstGeom prst="rect">
            <a:avLst/>
          </a:prstGeom>
        </p:spPr>
      </p:pic>
      <p:sp>
        <p:nvSpPr>
          <p:cNvPr id="20" name="TextBox 19">
            <a:extLst>
              <a:ext uri="{FF2B5EF4-FFF2-40B4-BE49-F238E27FC236}">
                <a16:creationId xmlns:a16="http://schemas.microsoft.com/office/drawing/2014/main" id="{FAC9721E-4023-36A8-70CC-FBF87A26EE5E}"/>
              </a:ext>
            </a:extLst>
          </p:cNvPr>
          <p:cNvSpPr txBox="1"/>
          <p:nvPr/>
        </p:nvSpPr>
        <p:spPr>
          <a:xfrm>
            <a:off x="4457702" y="2205335"/>
            <a:ext cx="3619498" cy="461665"/>
          </a:xfrm>
          <a:prstGeom prst="rect">
            <a:avLst/>
          </a:prstGeom>
          <a:noFill/>
        </p:spPr>
        <p:txBody>
          <a:bodyPr wrap="square">
            <a:spAutoFit/>
          </a:bodyPr>
          <a:lstStyle/>
          <a:p>
            <a:r>
              <a:rPr lang="en-IN" sz="2400" dirty="0"/>
              <a:t>would then be normal with</a:t>
            </a:r>
          </a:p>
        </p:txBody>
      </p:sp>
      <p:pic>
        <p:nvPicPr>
          <p:cNvPr id="7" name="Picture 6" descr="mu subscript p hat equals E of open parenthesis p hat close parenthesis equals p equals 0.5 and">
            <a:extLst>
              <a:ext uri="{FF2B5EF4-FFF2-40B4-BE49-F238E27FC236}">
                <a16:creationId xmlns:a16="http://schemas.microsoft.com/office/drawing/2014/main" id="{A6D9C816-12A3-7194-1B54-AF5FACB55EB3}"/>
              </a:ext>
            </a:extLst>
          </p:cNvPr>
          <p:cNvPicPr>
            <a:picLocks noChangeAspect="1"/>
          </p:cNvPicPr>
          <p:nvPr/>
        </p:nvPicPr>
        <p:blipFill>
          <a:blip r:embed="rId3"/>
          <a:stretch>
            <a:fillRect/>
          </a:stretch>
        </p:blipFill>
        <p:spPr>
          <a:xfrm>
            <a:off x="533400" y="2635554"/>
            <a:ext cx="3028950" cy="466725"/>
          </a:xfrm>
          <a:prstGeom prst="rect">
            <a:avLst/>
          </a:prstGeom>
        </p:spPr>
      </p:pic>
      <p:pic>
        <p:nvPicPr>
          <p:cNvPr id="10" name="Picture 9" descr="sigma subscript p hat equals square root of open fraction open parenthesis 0.5 close parenthesis times open parenthesis 1 minus 0.5 close parenthesis whole divided by 400 close fraction close square root equals 0.025.">
            <a:extLst>
              <a:ext uri="{FF2B5EF4-FFF2-40B4-BE49-F238E27FC236}">
                <a16:creationId xmlns:a16="http://schemas.microsoft.com/office/drawing/2014/main" id="{83099E0E-313F-914D-B2BC-5E2C8ADAC0FE}"/>
              </a:ext>
            </a:extLst>
          </p:cNvPr>
          <p:cNvPicPr>
            <a:picLocks noChangeAspect="1"/>
          </p:cNvPicPr>
          <p:nvPr/>
        </p:nvPicPr>
        <p:blipFill>
          <a:blip r:embed="rId4"/>
          <a:stretch>
            <a:fillRect/>
          </a:stretch>
        </p:blipFill>
        <p:spPr>
          <a:xfrm>
            <a:off x="2819400" y="3036570"/>
            <a:ext cx="3724275" cy="952500"/>
          </a:xfrm>
          <a:prstGeom prst="rect">
            <a:avLst/>
          </a:prstGeom>
        </p:spPr>
      </p:pic>
      <p:sp>
        <p:nvSpPr>
          <p:cNvPr id="24" name="TextBox 23">
            <a:extLst>
              <a:ext uri="{FF2B5EF4-FFF2-40B4-BE49-F238E27FC236}">
                <a16:creationId xmlns:a16="http://schemas.microsoft.com/office/drawing/2014/main" id="{8E89E56C-C077-199C-6131-1C0455D8B8F2}"/>
              </a:ext>
            </a:extLst>
          </p:cNvPr>
          <p:cNvSpPr txBox="1"/>
          <p:nvPr/>
        </p:nvSpPr>
        <p:spPr>
          <a:xfrm>
            <a:off x="457198" y="3864442"/>
            <a:ext cx="8229599" cy="861774"/>
          </a:xfrm>
          <a:prstGeom prst="rect">
            <a:avLst/>
          </a:prstGeom>
          <a:noFill/>
        </p:spPr>
        <p:txBody>
          <a:bodyPr wrap="square">
            <a:spAutoFit/>
          </a:bodyPr>
          <a:lstStyle/>
          <a:p>
            <a:r>
              <a:rPr lang="en-IN" sz="2500" dirty="0"/>
              <a:t>The probability that the sample proportion is less than </a:t>
            </a:r>
            <a:r>
              <a:rPr lang="en-IN" sz="2500" dirty="0">
                <a:latin typeface="Cambria Math"/>
              </a:rPr>
              <a:t>0.44</a:t>
            </a:r>
            <a:r>
              <a:rPr lang="en-IN" sz="2500" dirty="0"/>
              <a:t> is given by</a:t>
            </a:r>
            <a:endParaRPr lang="en-US" sz="2500" i="1" dirty="0">
              <a:latin typeface="Cambria Math" panose="02040503050406030204" pitchFamily="18" charset="0"/>
            </a:endParaRPr>
          </a:p>
        </p:txBody>
      </p:sp>
      <p:pic>
        <p:nvPicPr>
          <p:cNvPr id="18" name="Picture 17" descr="P of open parenthesis p hat less than 0.44 close parenthesis equals P of open parenthesis z less than open fraction 0.44 minus 0.5 divided by 0.025 close fraction close parenthesis equals P of open parenthesis z less than negative 2.40 close parenthesis equals 0.0082.">
            <a:extLst>
              <a:ext uri="{FF2B5EF4-FFF2-40B4-BE49-F238E27FC236}">
                <a16:creationId xmlns:a16="http://schemas.microsoft.com/office/drawing/2014/main" id="{959219CA-13EE-8DBD-73AD-DEFFFBEBAE60}"/>
              </a:ext>
            </a:extLst>
          </p:cNvPr>
          <p:cNvPicPr>
            <a:picLocks noChangeAspect="1"/>
          </p:cNvPicPr>
          <p:nvPr/>
        </p:nvPicPr>
        <p:blipFill>
          <a:blip r:embed="rId5"/>
          <a:stretch>
            <a:fillRect/>
          </a:stretch>
        </p:blipFill>
        <p:spPr>
          <a:xfrm>
            <a:off x="2538409" y="4297541"/>
            <a:ext cx="3762375" cy="16764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Sample Proportion</a:t>
            </a:r>
          </a:p>
        </p:txBody>
      </p:sp>
      <p:sp>
        <p:nvSpPr>
          <p:cNvPr id="3" name="Text Placeholder 2"/>
          <p:cNvSpPr>
            <a:spLocks noGrp="1"/>
          </p:cNvSpPr>
          <p:nvPr>
            <p:ph type="body" sz="quarter" idx="10"/>
          </p:nvPr>
        </p:nvSpPr>
        <p:spPr>
          <a:xfrm>
            <a:off x="457200" y="1082078"/>
            <a:ext cx="8229600" cy="3566122"/>
          </a:xfrm>
        </p:spPr>
        <p:txBody>
          <a:bodyPr>
            <a:normAutofit/>
          </a:bodyPr>
          <a:lstStyle/>
          <a:p>
            <a:r>
              <a:rPr sz="2800" dirty="0"/>
              <a:t>The </a:t>
            </a:r>
            <a:r>
              <a:rPr sz="2800" b="1" dirty="0"/>
              <a:t>sample proportion</a:t>
            </a:r>
            <a:r>
              <a:rPr sz="2800" dirty="0"/>
              <a:t> is given by</a:t>
            </a:r>
          </a:p>
        </p:txBody>
      </p:sp>
      <p:pic>
        <p:nvPicPr>
          <p:cNvPr id="6" name="Picture 5" descr="p hat equals x divided by n.">
            <a:extLst>
              <a:ext uri="{FF2B5EF4-FFF2-40B4-BE49-F238E27FC236}">
                <a16:creationId xmlns:a16="http://schemas.microsoft.com/office/drawing/2014/main" id="{E959E1AE-B83B-BABD-704A-CFBEBB4A08ED}"/>
              </a:ext>
            </a:extLst>
          </p:cNvPr>
          <p:cNvPicPr>
            <a:picLocks noChangeAspect="1"/>
          </p:cNvPicPr>
          <p:nvPr/>
        </p:nvPicPr>
        <p:blipFill>
          <a:blip r:embed="rId2"/>
          <a:stretch>
            <a:fillRect/>
          </a:stretch>
        </p:blipFill>
        <p:spPr>
          <a:xfrm>
            <a:off x="3771900" y="1676400"/>
            <a:ext cx="800100" cy="847725"/>
          </a:xfrm>
          <a:prstGeom prst="rect">
            <a:avLst/>
          </a:prstGeom>
        </p:spPr>
      </p:pic>
      <p:sp>
        <p:nvSpPr>
          <p:cNvPr id="8" name="TextBox 7">
            <a:extLst>
              <a:ext uri="{FF2B5EF4-FFF2-40B4-BE49-F238E27FC236}">
                <a16:creationId xmlns:a16="http://schemas.microsoft.com/office/drawing/2014/main" id="{F96906F5-D5C8-EE5C-8146-00CA1F1C92DB}"/>
              </a:ext>
            </a:extLst>
          </p:cNvPr>
          <p:cNvSpPr txBox="1"/>
          <p:nvPr/>
        </p:nvSpPr>
        <p:spPr>
          <a:xfrm>
            <a:off x="466164" y="2609208"/>
            <a:ext cx="8068235" cy="1384995"/>
          </a:xfrm>
          <a:prstGeom prst="rect">
            <a:avLst/>
          </a:prstGeom>
          <a:noFill/>
        </p:spPr>
        <p:txBody>
          <a:bodyPr wrap="square">
            <a:spAutoFit/>
          </a:bodyPr>
          <a:lstStyle/>
          <a:p>
            <a:pPr>
              <a:defRPr sz="2800"/>
            </a:pPr>
            <a:r>
              <a:rPr lang="en-US" sz="2800" dirty="0">
                <a:solidFill>
                  <a:srgbClr val="000000"/>
                </a:solidFill>
              </a:rPr>
              <a:t>where </a:t>
            </a:r>
            <a:r>
              <a:rPr lang="en-US" sz="2800" i="1" dirty="0">
                <a:solidFill>
                  <a:srgbClr val="000000"/>
                </a:solidFill>
              </a:rPr>
              <a:t>x</a:t>
            </a:r>
            <a:r>
              <a:rPr lang="en-US" sz="2800" dirty="0">
                <a:solidFill>
                  <a:srgbClr val="000000"/>
                </a:solidFill>
              </a:rPr>
              <a:t> is the number of observations in the sample possessing the characteristic of interest and </a:t>
            </a:r>
            <a:r>
              <a:rPr lang="en-US" sz="2800" i="1" dirty="0">
                <a:solidFill>
                  <a:srgbClr val="000000"/>
                </a:solidFill>
              </a:rPr>
              <a:t>n</a:t>
            </a:r>
            <a:r>
              <a:rPr lang="en-US" sz="2800" dirty="0">
                <a:solidFill>
                  <a:srgbClr val="000000"/>
                </a:solidFill>
              </a:rPr>
              <a:t> is the total number of observations in the sample.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Calculating a Probability for the Proportion who Prefer Pepsi</a:t>
            </a:r>
            <a:r>
              <a:rPr lang="en-US" dirty="0"/>
              <a:t>—Slide 3</a:t>
            </a:r>
            <a:endParaRPr dirty="0"/>
          </a:p>
        </p:txBody>
      </p:sp>
      <p:pic>
        <p:nvPicPr>
          <p:cNvPr id="7" name="Picture 6" descr="A normal distribution graph titled “Sampling Distribution of p hat” is shown. It has a bell-shaped curve cantered about the horizontal axis marked 0.5. The horizontal axis is labelled “p hat.” The p-value is marked to the left of 0.5 and labelled 0.44. The region from 0.44 toward the left tail is shaded.">
            <a:extLst>
              <a:ext uri="{FF2B5EF4-FFF2-40B4-BE49-F238E27FC236}">
                <a16:creationId xmlns:a16="http://schemas.microsoft.com/office/drawing/2014/main" id="{6936D13A-23E9-4F6F-857A-5EFE6FBB25EE}"/>
              </a:ext>
            </a:extLst>
          </p:cNvPr>
          <p:cNvPicPr>
            <a:picLocks noChangeAspect="1"/>
          </p:cNvPicPr>
          <p:nvPr/>
        </p:nvPicPr>
        <p:blipFill>
          <a:blip r:embed="rId2"/>
          <a:srcRect b="11541"/>
          <a:stretch>
            <a:fillRect/>
          </a:stretch>
        </p:blipFill>
        <p:spPr>
          <a:xfrm>
            <a:off x="1248314" y="1447667"/>
            <a:ext cx="6647372" cy="3505333"/>
          </a:xfrm>
          <a:prstGeom prst="rect">
            <a:avLst/>
          </a:prstGeom>
        </p:spPr>
      </p:pic>
      <p:sp>
        <p:nvSpPr>
          <p:cNvPr id="3" name="TextBox 2">
            <a:extLst>
              <a:ext uri="{FF2B5EF4-FFF2-40B4-BE49-F238E27FC236}">
                <a16:creationId xmlns:a16="http://schemas.microsoft.com/office/drawing/2014/main" id="{66937443-B1EB-B000-D80F-97138F49BC0E}"/>
              </a:ext>
            </a:extLst>
          </p:cNvPr>
          <p:cNvSpPr txBox="1"/>
          <p:nvPr/>
        </p:nvSpPr>
        <p:spPr>
          <a:xfrm>
            <a:off x="3657600" y="4975412"/>
            <a:ext cx="1600200" cy="461665"/>
          </a:xfrm>
          <a:prstGeom prst="rect">
            <a:avLst/>
          </a:prstGeom>
          <a:noFill/>
        </p:spPr>
        <p:txBody>
          <a:bodyPr wrap="square">
            <a:spAutoFit/>
          </a:bodyPr>
          <a:lstStyle/>
          <a:p>
            <a:pPr algn="ctr"/>
            <a:r>
              <a:rPr lang="en-IN" sz="2400" dirty="0"/>
              <a:t>Figure 3</a:t>
            </a:r>
          </a:p>
        </p:txBody>
      </p:sp>
    </p:spTree>
    <p:extLst>
      <p:ext uri="{BB962C8B-B14F-4D97-AF65-F5344CB8AC3E}">
        <p14:creationId xmlns:p14="http://schemas.microsoft.com/office/powerpoint/2010/main" val="11974098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Calculating a Probability for the Proportion who Prefer Pepsi</a:t>
            </a:r>
            <a:r>
              <a:rPr lang="en-US" dirty="0"/>
              <a:t>—Slide 4</a:t>
            </a:r>
            <a:endParaRPr dirty="0"/>
          </a:p>
        </p:txBody>
      </p:sp>
      <p:pic>
        <p:nvPicPr>
          <p:cNvPr id="4" name="Picture 3" descr="A normal distribution graph titled &quot;z-Distribution&quot; is shown. It has a bell shaped curve cantered about the horizontal axis. The horizontal axis is labelled &quot;z.&quot; The z test statistic value is marked at negative 2.40. The region to the left of the z value is shown shaded and labelled as &quot;0.0082.&quot;">
            <a:extLst>
              <a:ext uri="{FF2B5EF4-FFF2-40B4-BE49-F238E27FC236}">
                <a16:creationId xmlns:a16="http://schemas.microsoft.com/office/drawing/2014/main" id="{0A376879-57B6-4713-837E-21F2A2ED6E1E}"/>
              </a:ext>
            </a:extLst>
          </p:cNvPr>
          <p:cNvPicPr>
            <a:picLocks noChangeAspect="1"/>
          </p:cNvPicPr>
          <p:nvPr/>
        </p:nvPicPr>
        <p:blipFill>
          <a:blip r:embed="rId2"/>
          <a:srcRect b="10780"/>
          <a:stretch>
            <a:fillRect/>
          </a:stretch>
        </p:blipFill>
        <p:spPr>
          <a:xfrm>
            <a:off x="1371600" y="1484832"/>
            <a:ext cx="6258352" cy="3391968"/>
          </a:xfrm>
          <a:prstGeom prst="rect">
            <a:avLst/>
          </a:prstGeom>
        </p:spPr>
      </p:pic>
      <p:sp>
        <p:nvSpPr>
          <p:cNvPr id="3" name="TextBox 2">
            <a:extLst>
              <a:ext uri="{FF2B5EF4-FFF2-40B4-BE49-F238E27FC236}">
                <a16:creationId xmlns:a16="http://schemas.microsoft.com/office/drawing/2014/main" id="{4498C305-A260-545A-B4EC-23F280EF7441}"/>
              </a:ext>
            </a:extLst>
          </p:cNvPr>
          <p:cNvSpPr txBox="1"/>
          <p:nvPr/>
        </p:nvSpPr>
        <p:spPr>
          <a:xfrm>
            <a:off x="3581400" y="4911503"/>
            <a:ext cx="1600200" cy="461665"/>
          </a:xfrm>
          <a:prstGeom prst="rect">
            <a:avLst/>
          </a:prstGeom>
          <a:noFill/>
        </p:spPr>
        <p:txBody>
          <a:bodyPr wrap="square">
            <a:spAutoFit/>
          </a:bodyPr>
          <a:lstStyle/>
          <a:p>
            <a:pPr algn="ctr"/>
            <a:r>
              <a:rPr lang="en-IN" sz="2400" dirty="0"/>
              <a:t>Figure 4</a:t>
            </a:r>
          </a:p>
        </p:txBody>
      </p:sp>
    </p:spTree>
    <p:extLst>
      <p:ext uri="{BB962C8B-B14F-4D97-AF65-F5344CB8AC3E}">
        <p14:creationId xmlns:p14="http://schemas.microsoft.com/office/powerpoint/2010/main" val="10750799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Calculating a Probability for the Proportion who Prefer Pepsi</a:t>
            </a:r>
            <a:r>
              <a:rPr lang="en-US" dirty="0"/>
              <a:t>—Slide 5</a:t>
            </a:r>
            <a:endParaRPr dirty="0"/>
          </a:p>
        </p:txBody>
      </p:sp>
      <p:sp>
        <p:nvSpPr>
          <p:cNvPr id="3" name="Text Placeholder 2"/>
          <p:cNvSpPr>
            <a:spLocks noGrp="1"/>
          </p:cNvSpPr>
          <p:nvPr>
            <p:ph type="body" sz="quarter" idx="10"/>
          </p:nvPr>
        </p:nvSpPr>
        <p:spPr/>
        <p:txBody>
          <a:bodyPr>
            <a:normAutofit/>
          </a:bodyPr>
          <a:lstStyle/>
          <a:p>
            <a:r>
              <a:rPr lang="en-US" dirty="0"/>
              <a:t>If the true proportion of people in the population who prefer Pepsi is 0.5, it is extremely unlikely (0.0082 is less than 1 in 100) to observe a sample proportion as low as 0.44. Suppose that you had to make a decision as to whether cola drinkers were indifferent between Pepsi and Coke. If they were indifferent, the proportion who prefer Pepsi should be around 0.5. If you used a sample of 400 people and observed a sample proportion of 0.438 that preferred Pepsi, which of the conclusions would you believe? </a:t>
            </a:r>
            <a:endParaRPr lang="en-IN" dirty="0"/>
          </a:p>
        </p:txBody>
      </p:sp>
    </p:spTree>
    <p:extLst>
      <p:ext uri="{BB962C8B-B14F-4D97-AF65-F5344CB8AC3E}">
        <p14:creationId xmlns:p14="http://schemas.microsoft.com/office/powerpoint/2010/main" val="23290032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Calculating a Probability for the Proportion who Prefer Pepsi</a:t>
            </a:r>
            <a:r>
              <a:rPr lang="en-US" dirty="0"/>
              <a:t>—Slide 6</a:t>
            </a:r>
            <a:endParaRPr dirty="0"/>
          </a:p>
        </p:txBody>
      </p:sp>
      <p:sp>
        <p:nvSpPr>
          <p:cNvPr id="3" name="Text Placeholder 2"/>
          <p:cNvSpPr>
            <a:spLocks noGrp="1"/>
          </p:cNvSpPr>
          <p:nvPr>
            <p:ph type="body" sz="quarter" idx="10"/>
          </p:nvPr>
        </p:nvSpPr>
        <p:spPr/>
        <p:txBody>
          <a:bodyPr>
            <a:noAutofit/>
          </a:bodyPr>
          <a:lstStyle/>
          <a:p>
            <a:pPr marR="400"/>
            <a:r>
              <a:rPr lang="en-US" b="1" dirty="0">
                <a:latin typeface="Calibri" panose="020F0502020204030204" pitchFamily="34" charset="0"/>
                <a:cs typeface="Calibri" panose="020F0502020204030204" pitchFamily="34" charset="0"/>
              </a:rPr>
              <a:t>Conclusion A:</a:t>
            </a:r>
            <a:r>
              <a:rPr lang="en-US" dirty="0">
                <a:latin typeface="Calibri" panose="020F0502020204030204" pitchFamily="34" charset="0"/>
                <a:cs typeface="Calibri" panose="020F0502020204030204" pitchFamily="34" charset="0"/>
              </a:rPr>
              <a:t> Cola drinkers are indifferent between Pepsi and Coke. Stated another way, the proportion of persons that favor Pepsi is about 0.5. </a:t>
            </a:r>
          </a:p>
          <a:p>
            <a:pPr marR="400"/>
            <a:r>
              <a:rPr lang="en-US" b="1" dirty="0">
                <a:latin typeface="Calibri" panose="020F0502020204030204" pitchFamily="34" charset="0"/>
                <a:cs typeface="Calibri" panose="020F0502020204030204" pitchFamily="34" charset="0"/>
              </a:rPr>
              <a:t>Conclusion B:</a:t>
            </a:r>
            <a:r>
              <a:rPr lang="en-US" dirty="0">
                <a:latin typeface="Calibri" panose="020F0502020204030204" pitchFamily="34" charset="0"/>
                <a:cs typeface="Calibri" panose="020F0502020204030204" pitchFamily="34" charset="0"/>
              </a:rPr>
              <a:t> Cola drinkers are not indifferent between Pepsi and Coke. In other words, people prefer one brand of cola over the other. </a:t>
            </a:r>
          </a:p>
          <a:p>
            <a:pPr marR="400"/>
            <a:r>
              <a:rPr lang="en-US" dirty="0">
                <a:latin typeface="Calibri" panose="020F0502020204030204" pitchFamily="34" charset="0"/>
                <a:cs typeface="Calibri" panose="020F0502020204030204" pitchFamily="34" charset="0"/>
              </a:rPr>
              <a:t>The likelihood of observing a sample with </a:t>
            </a:r>
          </a:p>
        </p:txBody>
      </p:sp>
      <p:pic>
        <p:nvPicPr>
          <p:cNvPr id="4" name="Picture 3" descr="p hat">
            <a:extLst>
              <a:ext uri="{FF2B5EF4-FFF2-40B4-BE49-F238E27FC236}">
                <a16:creationId xmlns:a16="http://schemas.microsoft.com/office/drawing/2014/main" id="{0E60AD33-77FC-6CB3-C3EB-469A82252586}"/>
              </a:ext>
            </a:extLst>
          </p:cNvPr>
          <p:cNvPicPr>
            <a:picLocks noChangeAspect="1"/>
          </p:cNvPicPr>
          <p:nvPr/>
        </p:nvPicPr>
        <p:blipFill>
          <a:blip r:embed="rId2"/>
          <a:stretch>
            <a:fillRect/>
          </a:stretch>
        </p:blipFill>
        <p:spPr>
          <a:xfrm>
            <a:off x="6553200" y="3810000"/>
            <a:ext cx="238125" cy="400050"/>
          </a:xfrm>
          <a:prstGeom prst="rect">
            <a:avLst/>
          </a:prstGeom>
        </p:spPr>
      </p:pic>
      <p:sp>
        <p:nvSpPr>
          <p:cNvPr id="6" name="TextBox 5">
            <a:extLst>
              <a:ext uri="{FF2B5EF4-FFF2-40B4-BE49-F238E27FC236}">
                <a16:creationId xmlns:a16="http://schemas.microsoft.com/office/drawing/2014/main" id="{339A7AA8-6BF0-CC7D-2ABC-EFB9DEEEA405}"/>
              </a:ext>
            </a:extLst>
          </p:cNvPr>
          <p:cNvSpPr txBox="1"/>
          <p:nvPr/>
        </p:nvSpPr>
        <p:spPr>
          <a:xfrm>
            <a:off x="6755466" y="3752850"/>
            <a:ext cx="1524000" cy="523220"/>
          </a:xfrm>
          <a:prstGeom prst="rect">
            <a:avLst/>
          </a:prstGeom>
          <a:noFill/>
        </p:spPr>
        <p:txBody>
          <a:bodyPr wrap="square">
            <a:spAutoFit/>
          </a:bodyPr>
          <a:lstStyle/>
          <a:p>
            <a:r>
              <a:rPr lang="en-US" sz="2800" dirty="0">
                <a:latin typeface="Calibri" panose="020F0502020204030204" pitchFamily="34" charset="0"/>
                <a:cs typeface="Calibri" panose="020F0502020204030204" pitchFamily="34" charset="0"/>
              </a:rPr>
              <a:t>less than</a:t>
            </a:r>
            <a:endParaRPr lang="en-IN" sz="2800" dirty="0"/>
          </a:p>
        </p:txBody>
      </p:sp>
      <p:sp>
        <p:nvSpPr>
          <p:cNvPr id="8" name="TextBox 7">
            <a:extLst>
              <a:ext uri="{FF2B5EF4-FFF2-40B4-BE49-F238E27FC236}">
                <a16:creationId xmlns:a16="http://schemas.microsoft.com/office/drawing/2014/main" id="{F2247340-2B76-4E06-0184-777B582ED5BC}"/>
              </a:ext>
            </a:extLst>
          </p:cNvPr>
          <p:cNvSpPr txBox="1"/>
          <p:nvPr/>
        </p:nvSpPr>
        <p:spPr>
          <a:xfrm>
            <a:off x="506506" y="4214532"/>
            <a:ext cx="8180294" cy="1384995"/>
          </a:xfrm>
          <a:prstGeom prst="rect">
            <a:avLst/>
          </a:prstGeom>
          <a:noFill/>
        </p:spPr>
        <p:txBody>
          <a:bodyPr wrap="square">
            <a:spAutoFit/>
          </a:bodyPr>
          <a:lstStyle/>
          <a:p>
            <a:pPr marR="400"/>
            <a:r>
              <a:rPr lang="en-US" sz="2800" dirty="0">
                <a:latin typeface="Calibri" panose="020F0502020204030204" pitchFamily="34" charset="0"/>
                <a:cs typeface="Calibri" panose="020F0502020204030204" pitchFamily="34" charset="0"/>
              </a:rPr>
              <a:t>0.44 is very rare (0.0082) given that the true proportion who prefer Pepsi is </a:t>
            </a:r>
            <a:r>
              <a:rPr lang="en-US" sz="2800" i="1" dirty="0">
                <a:latin typeface="Calibri" panose="020F0502020204030204" pitchFamily="34" charset="0"/>
                <a:cs typeface="Calibri" panose="020F0502020204030204" pitchFamily="34" charset="0"/>
              </a:rPr>
              <a:t>P</a:t>
            </a:r>
            <a:r>
              <a:rPr lang="en-US" sz="2800" dirty="0">
                <a:latin typeface="Calibri" panose="020F0502020204030204" pitchFamily="34" charset="0"/>
                <a:cs typeface="Calibri" panose="020F0502020204030204" pitchFamily="34" charset="0"/>
              </a:rPr>
              <a:t> = 0.5. This leads us to doubt Conclusion A, and select Conclusion B. </a:t>
            </a:r>
            <a:endParaRPr lang="en-IN"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124589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Calculating a Probability Concerning the Error of Estimation</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Suppose a sample of 150 is used to estimate the proportion of </a:t>
            </a:r>
            <a:r>
              <a:rPr sz="2800" b="1" dirty="0"/>
              <a:t>U.S.</a:t>
            </a:r>
            <a:r>
              <a:rPr sz="2800" dirty="0"/>
              <a:t> citizens over 18 that favors expanding government regulation of major financial institutions. If the proportion that favors expanding government regulation is really 0.6, what is the probability that the error of estimation will be less than five percentage points?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a Probability Concerning the Error of Estimation</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Since the true value of the population proportion is 0.6, the value of</a:t>
            </a:r>
            <a:endParaRPr lang="en-US" sz="2800" dirty="0"/>
          </a:p>
        </p:txBody>
      </p:sp>
      <p:pic>
        <p:nvPicPr>
          <p:cNvPr id="7" name="Picture 6" descr="p hat">
            <a:extLst>
              <a:ext uri="{FF2B5EF4-FFF2-40B4-BE49-F238E27FC236}">
                <a16:creationId xmlns:a16="http://schemas.microsoft.com/office/drawing/2014/main" id="{3C05D153-81D1-09E5-9E15-D67ECE17D92F}"/>
              </a:ext>
            </a:extLst>
          </p:cNvPr>
          <p:cNvPicPr>
            <a:picLocks noChangeAspect="1"/>
          </p:cNvPicPr>
          <p:nvPr/>
        </p:nvPicPr>
        <p:blipFill>
          <a:blip r:embed="rId2"/>
          <a:stretch>
            <a:fillRect/>
          </a:stretch>
        </p:blipFill>
        <p:spPr>
          <a:xfrm>
            <a:off x="2286000" y="2057400"/>
            <a:ext cx="238125" cy="400050"/>
          </a:xfrm>
          <a:prstGeom prst="rect">
            <a:avLst/>
          </a:prstGeom>
        </p:spPr>
      </p:pic>
      <p:sp>
        <p:nvSpPr>
          <p:cNvPr id="9" name="TextBox 8">
            <a:extLst>
              <a:ext uri="{FF2B5EF4-FFF2-40B4-BE49-F238E27FC236}">
                <a16:creationId xmlns:a16="http://schemas.microsoft.com/office/drawing/2014/main" id="{9FE7A5A1-2CB2-B784-0257-E72E41A2F51E}"/>
              </a:ext>
            </a:extLst>
          </p:cNvPr>
          <p:cNvSpPr txBox="1"/>
          <p:nvPr/>
        </p:nvSpPr>
        <p:spPr>
          <a:xfrm>
            <a:off x="2492748" y="1981200"/>
            <a:ext cx="6346451" cy="523220"/>
          </a:xfrm>
          <a:prstGeom prst="rect">
            <a:avLst/>
          </a:prstGeom>
          <a:noFill/>
        </p:spPr>
        <p:txBody>
          <a:bodyPr wrap="square">
            <a:spAutoFit/>
          </a:bodyPr>
          <a:lstStyle/>
          <a:p>
            <a:r>
              <a:rPr lang="en-US" sz="2800" dirty="0"/>
              <a:t>must fall between 0.55 and 0.65 in order</a:t>
            </a:r>
            <a:endParaRPr lang="en-IN" sz="2800" dirty="0"/>
          </a:p>
        </p:txBody>
      </p:sp>
      <p:sp>
        <p:nvSpPr>
          <p:cNvPr id="11" name="TextBox 10">
            <a:extLst>
              <a:ext uri="{FF2B5EF4-FFF2-40B4-BE49-F238E27FC236}">
                <a16:creationId xmlns:a16="http://schemas.microsoft.com/office/drawing/2014/main" id="{E4EE1D94-585B-4B7D-7AF9-82F700667006}"/>
              </a:ext>
            </a:extLst>
          </p:cNvPr>
          <p:cNvSpPr txBox="1"/>
          <p:nvPr/>
        </p:nvSpPr>
        <p:spPr>
          <a:xfrm>
            <a:off x="457200" y="2438400"/>
            <a:ext cx="8153400" cy="523220"/>
          </a:xfrm>
          <a:prstGeom prst="rect">
            <a:avLst/>
          </a:prstGeom>
          <a:noFill/>
        </p:spPr>
        <p:txBody>
          <a:bodyPr wrap="square">
            <a:spAutoFit/>
          </a:bodyPr>
          <a:lstStyle/>
          <a:p>
            <a:r>
              <a:rPr lang="en-US" sz="2800" dirty="0"/>
              <a:t>for the error of estimation to be less than 0.05.</a:t>
            </a:r>
            <a:endParaRPr lang="en-IN" sz="2800" dirty="0"/>
          </a:p>
        </p:txBody>
      </p:sp>
      <p:pic>
        <p:nvPicPr>
          <p:cNvPr id="5" name="Picture 4" descr="A number line is drawn ranging from 0.55 to 0.65, in increments of 0.05. The point 0.60 on the number line is labelled, &quot;population proportion.&quot; The points 0.55 and 0.65 are together labelled, &quot;An error of estimation less than 0.05.&quot;">
            <a:extLst>
              <a:ext uri="{FF2B5EF4-FFF2-40B4-BE49-F238E27FC236}">
                <a16:creationId xmlns:a16="http://schemas.microsoft.com/office/drawing/2014/main" id="{2E5BD1ED-A87F-4552-B0C3-722AACA0D24B}"/>
              </a:ext>
            </a:extLst>
          </p:cNvPr>
          <p:cNvPicPr>
            <a:picLocks noChangeAspect="1"/>
          </p:cNvPicPr>
          <p:nvPr/>
        </p:nvPicPr>
        <p:blipFill>
          <a:blip r:embed="rId3"/>
          <a:srcRect b="13738"/>
          <a:stretch>
            <a:fillRect/>
          </a:stretch>
        </p:blipFill>
        <p:spPr>
          <a:xfrm>
            <a:off x="2667000" y="2971800"/>
            <a:ext cx="3591426" cy="2120153"/>
          </a:xfrm>
          <a:prstGeom prst="rect">
            <a:avLst/>
          </a:prstGeom>
        </p:spPr>
      </p:pic>
      <p:sp>
        <p:nvSpPr>
          <p:cNvPr id="12" name="TextBox 11">
            <a:extLst>
              <a:ext uri="{FF2B5EF4-FFF2-40B4-BE49-F238E27FC236}">
                <a16:creationId xmlns:a16="http://schemas.microsoft.com/office/drawing/2014/main" id="{FD5646FB-4407-E68C-E219-57C9107DB843}"/>
              </a:ext>
            </a:extLst>
          </p:cNvPr>
          <p:cNvSpPr txBox="1"/>
          <p:nvPr/>
        </p:nvSpPr>
        <p:spPr>
          <a:xfrm>
            <a:off x="3581400" y="5124545"/>
            <a:ext cx="1600200" cy="461665"/>
          </a:xfrm>
          <a:prstGeom prst="rect">
            <a:avLst/>
          </a:prstGeom>
          <a:noFill/>
        </p:spPr>
        <p:txBody>
          <a:bodyPr wrap="square">
            <a:spAutoFit/>
          </a:bodyPr>
          <a:lstStyle/>
          <a:p>
            <a:pPr algn="ctr"/>
            <a:r>
              <a:rPr lang="en-IN" sz="2400" dirty="0"/>
              <a:t>Figure 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a Probability Concerning the Error of Estimation</a:t>
            </a:r>
            <a:r>
              <a:rPr lang="en-US" dirty="0"/>
              <a:t>—Slide 3</a:t>
            </a:r>
            <a:endParaRPr dirty="0"/>
          </a:p>
        </p:txBody>
      </p:sp>
      <p:sp>
        <p:nvSpPr>
          <p:cNvPr id="3" name="Text Placeholder 2"/>
          <p:cNvSpPr>
            <a:spLocks noGrp="1"/>
          </p:cNvSpPr>
          <p:nvPr>
            <p:ph type="body" sz="quarter" idx="10"/>
          </p:nvPr>
        </p:nvSpPr>
        <p:spPr/>
        <p:txBody>
          <a:bodyPr>
            <a:normAutofit/>
          </a:bodyPr>
          <a:lstStyle/>
          <a:p>
            <a:pPr>
              <a:defRPr sz="2800"/>
            </a:pPr>
            <a:r>
              <a:rPr sz="2600" dirty="0"/>
              <a:t>In order to determine the probability that </a:t>
            </a:r>
            <a:endParaRPr lang="en-US" sz="2600" dirty="0"/>
          </a:p>
        </p:txBody>
      </p:sp>
      <p:pic>
        <p:nvPicPr>
          <p:cNvPr id="4" name="Picture 3" descr="p hat">
            <a:extLst>
              <a:ext uri="{FF2B5EF4-FFF2-40B4-BE49-F238E27FC236}">
                <a16:creationId xmlns:a16="http://schemas.microsoft.com/office/drawing/2014/main" id="{E539A039-D2F4-9D06-A409-8B697D2A29C3}"/>
              </a:ext>
            </a:extLst>
          </p:cNvPr>
          <p:cNvPicPr>
            <a:picLocks noChangeAspect="1"/>
          </p:cNvPicPr>
          <p:nvPr/>
        </p:nvPicPr>
        <p:blipFill>
          <a:blip r:embed="rId2"/>
          <a:stretch>
            <a:fillRect/>
          </a:stretch>
        </p:blipFill>
        <p:spPr>
          <a:xfrm>
            <a:off x="6172200" y="1095025"/>
            <a:ext cx="238125" cy="400050"/>
          </a:xfrm>
          <a:prstGeom prst="rect">
            <a:avLst/>
          </a:prstGeom>
        </p:spPr>
      </p:pic>
      <p:sp>
        <p:nvSpPr>
          <p:cNvPr id="14" name="TextBox 13">
            <a:extLst>
              <a:ext uri="{FF2B5EF4-FFF2-40B4-BE49-F238E27FC236}">
                <a16:creationId xmlns:a16="http://schemas.microsoft.com/office/drawing/2014/main" id="{55624C61-0EEA-40FB-6416-3C1068A6FD81}"/>
              </a:ext>
            </a:extLst>
          </p:cNvPr>
          <p:cNvSpPr txBox="1"/>
          <p:nvPr/>
        </p:nvSpPr>
        <p:spPr>
          <a:xfrm>
            <a:off x="6340568" y="1049397"/>
            <a:ext cx="2057400" cy="477054"/>
          </a:xfrm>
          <a:prstGeom prst="rect">
            <a:avLst/>
          </a:prstGeom>
          <a:noFill/>
        </p:spPr>
        <p:txBody>
          <a:bodyPr wrap="square">
            <a:spAutoFit/>
          </a:bodyPr>
          <a:lstStyle/>
          <a:p>
            <a:r>
              <a:rPr lang="en-IN" sz="2500" dirty="0"/>
              <a:t>will fall in this</a:t>
            </a:r>
          </a:p>
        </p:txBody>
      </p:sp>
      <p:sp>
        <p:nvSpPr>
          <p:cNvPr id="17" name="TextBox 16">
            <a:extLst>
              <a:ext uri="{FF2B5EF4-FFF2-40B4-BE49-F238E27FC236}">
                <a16:creationId xmlns:a16="http://schemas.microsoft.com/office/drawing/2014/main" id="{694761AD-6AA0-64F8-D1C8-C930BF7A2CEE}"/>
              </a:ext>
            </a:extLst>
          </p:cNvPr>
          <p:cNvSpPr txBox="1"/>
          <p:nvPr/>
        </p:nvSpPr>
        <p:spPr>
          <a:xfrm>
            <a:off x="463363" y="1502492"/>
            <a:ext cx="8229600" cy="477054"/>
          </a:xfrm>
          <a:prstGeom prst="rect">
            <a:avLst/>
          </a:prstGeom>
          <a:noFill/>
        </p:spPr>
        <p:txBody>
          <a:bodyPr wrap="square">
            <a:spAutoFit/>
          </a:bodyPr>
          <a:lstStyle/>
          <a:p>
            <a:r>
              <a:rPr lang="en-US" sz="2500" dirty="0"/>
              <a:t>interval, its distribution must be determined. Since the</a:t>
            </a:r>
            <a:endParaRPr lang="en-IN" sz="2500" dirty="0"/>
          </a:p>
        </p:txBody>
      </p:sp>
      <p:sp>
        <p:nvSpPr>
          <p:cNvPr id="19" name="TextBox 18">
            <a:extLst>
              <a:ext uri="{FF2B5EF4-FFF2-40B4-BE49-F238E27FC236}">
                <a16:creationId xmlns:a16="http://schemas.microsoft.com/office/drawing/2014/main" id="{33CCA05E-9D9A-6FBE-21A1-24F2A1F830F7}"/>
              </a:ext>
            </a:extLst>
          </p:cNvPr>
          <p:cNvSpPr txBox="1"/>
          <p:nvPr/>
        </p:nvSpPr>
        <p:spPr>
          <a:xfrm>
            <a:off x="472328" y="1905000"/>
            <a:ext cx="2057400" cy="477054"/>
          </a:xfrm>
          <a:prstGeom prst="rect">
            <a:avLst/>
          </a:prstGeom>
          <a:noFill/>
        </p:spPr>
        <p:txBody>
          <a:bodyPr wrap="square">
            <a:spAutoFit/>
          </a:bodyPr>
          <a:lstStyle/>
          <a:p>
            <a:r>
              <a:rPr lang="en-US" sz="2500" dirty="0"/>
              <a:t>distribution of</a:t>
            </a:r>
            <a:endParaRPr lang="en-IN" sz="2500" dirty="0"/>
          </a:p>
        </p:txBody>
      </p:sp>
      <p:pic>
        <p:nvPicPr>
          <p:cNvPr id="15" name="Picture 14" descr="p hat">
            <a:extLst>
              <a:ext uri="{FF2B5EF4-FFF2-40B4-BE49-F238E27FC236}">
                <a16:creationId xmlns:a16="http://schemas.microsoft.com/office/drawing/2014/main" id="{54341BD0-4FC7-F788-A3E6-DC63F1DC8C4A}"/>
              </a:ext>
            </a:extLst>
          </p:cNvPr>
          <p:cNvPicPr>
            <a:picLocks noChangeAspect="1"/>
          </p:cNvPicPr>
          <p:nvPr/>
        </p:nvPicPr>
        <p:blipFill>
          <a:blip r:embed="rId2"/>
          <a:stretch>
            <a:fillRect/>
          </a:stretch>
        </p:blipFill>
        <p:spPr>
          <a:xfrm>
            <a:off x="2419630" y="1926778"/>
            <a:ext cx="238125" cy="400050"/>
          </a:xfrm>
          <a:prstGeom prst="rect">
            <a:avLst/>
          </a:prstGeom>
        </p:spPr>
      </p:pic>
      <p:sp>
        <p:nvSpPr>
          <p:cNvPr id="21" name="TextBox 20">
            <a:extLst>
              <a:ext uri="{FF2B5EF4-FFF2-40B4-BE49-F238E27FC236}">
                <a16:creationId xmlns:a16="http://schemas.microsoft.com/office/drawing/2014/main" id="{5118D598-3AAC-ECE4-DD7A-8A94F4BC2D01}"/>
              </a:ext>
            </a:extLst>
          </p:cNvPr>
          <p:cNvSpPr txBox="1"/>
          <p:nvPr/>
        </p:nvSpPr>
        <p:spPr>
          <a:xfrm>
            <a:off x="2599484" y="1908578"/>
            <a:ext cx="6072188" cy="477054"/>
          </a:xfrm>
          <a:prstGeom prst="rect">
            <a:avLst/>
          </a:prstGeom>
          <a:noFill/>
        </p:spPr>
        <p:txBody>
          <a:bodyPr wrap="square">
            <a:spAutoFit/>
          </a:bodyPr>
          <a:lstStyle/>
          <a:p>
            <a:r>
              <a:rPr lang="en-US" sz="2500" dirty="0"/>
              <a:t>is approximately normal for large samples</a:t>
            </a:r>
            <a:endParaRPr lang="en-IN" sz="2500" dirty="0"/>
          </a:p>
        </p:txBody>
      </p:sp>
      <p:pic>
        <p:nvPicPr>
          <p:cNvPr id="11" name="Picture 10" descr="n times p greater than or equals to 5 and n times Open parenthesis 1 minus p close parenthesis greater than or equal to 5,">
            <a:extLst>
              <a:ext uri="{FF2B5EF4-FFF2-40B4-BE49-F238E27FC236}">
                <a16:creationId xmlns:a16="http://schemas.microsoft.com/office/drawing/2014/main" id="{A6585312-CAE9-2DD0-3DDA-550FA9E089ED}"/>
              </a:ext>
            </a:extLst>
          </p:cNvPr>
          <p:cNvPicPr>
            <a:picLocks noChangeAspect="1"/>
          </p:cNvPicPr>
          <p:nvPr/>
        </p:nvPicPr>
        <p:blipFill>
          <a:blip r:embed="rId3"/>
          <a:stretch>
            <a:fillRect/>
          </a:stretch>
        </p:blipFill>
        <p:spPr>
          <a:xfrm>
            <a:off x="519135" y="2375416"/>
            <a:ext cx="3096000" cy="478562"/>
          </a:xfrm>
          <a:prstGeom prst="rect">
            <a:avLst/>
          </a:prstGeom>
        </p:spPr>
      </p:pic>
      <p:sp>
        <p:nvSpPr>
          <p:cNvPr id="23" name="TextBox 22">
            <a:extLst>
              <a:ext uri="{FF2B5EF4-FFF2-40B4-BE49-F238E27FC236}">
                <a16:creationId xmlns:a16="http://schemas.microsoft.com/office/drawing/2014/main" id="{33BB5711-B589-2CA0-90DA-BBE892BEE43E}"/>
              </a:ext>
            </a:extLst>
          </p:cNvPr>
          <p:cNvSpPr txBox="1"/>
          <p:nvPr/>
        </p:nvSpPr>
        <p:spPr>
          <a:xfrm>
            <a:off x="3581401" y="2362200"/>
            <a:ext cx="3505200" cy="477054"/>
          </a:xfrm>
          <a:prstGeom prst="rect">
            <a:avLst/>
          </a:prstGeom>
          <a:noFill/>
        </p:spPr>
        <p:txBody>
          <a:bodyPr wrap="square">
            <a:spAutoFit/>
          </a:bodyPr>
          <a:lstStyle/>
          <a:p>
            <a:r>
              <a:rPr lang="en-US" sz="2500" dirty="0"/>
              <a:t>the distribution of will be</a:t>
            </a:r>
            <a:endParaRPr lang="en-IN" sz="2500" dirty="0"/>
          </a:p>
        </p:txBody>
      </p:sp>
      <p:pic>
        <p:nvPicPr>
          <p:cNvPr id="5" name="Picture 4" descr="p hat">
            <a:extLst>
              <a:ext uri="{FF2B5EF4-FFF2-40B4-BE49-F238E27FC236}">
                <a16:creationId xmlns:a16="http://schemas.microsoft.com/office/drawing/2014/main" id="{244CEF70-27ED-9772-7830-3F70FED93B78}"/>
              </a:ext>
            </a:extLst>
          </p:cNvPr>
          <p:cNvPicPr>
            <a:picLocks noChangeAspect="1"/>
          </p:cNvPicPr>
          <p:nvPr/>
        </p:nvPicPr>
        <p:blipFill>
          <a:blip r:embed="rId2"/>
          <a:stretch>
            <a:fillRect/>
          </a:stretch>
        </p:blipFill>
        <p:spPr>
          <a:xfrm>
            <a:off x="6994291" y="2400702"/>
            <a:ext cx="238125" cy="400050"/>
          </a:xfrm>
          <a:prstGeom prst="rect">
            <a:avLst/>
          </a:prstGeom>
        </p:spPr>
      </p:pic>
      <p:sp>
        <p:nvSpPr>
          <p:cNvPr id="25" name="TextBox 24">
            <a:extLst>
              <a:ext uri="{FF2B5EF4-FFF2-40B4-BE49-F238E27FC236}">
                <a16:creationId xmlns:a16="http://schemas.microsoft.com/office/drawing/2014/main" id="{AD5CB686-E1E8-A10D-15EC-5E8CA754D631}"/>
              </a:ext>
            </a:extLst>
          </p:cNvPr>
          <p:cNvSpPr txBox="1"/>
          <p:nvPr/>
        </p:nvSpPr>
        <p:spPr>
          <a:xfrm>
            <a:off x="483674" y="2743200"/>
            <a:ext cx="3783526" cy="477054"/>
          </a:xfrm>
          <a:prstGeom prst="rect">
            <a:avLst/>
          </a:prstGeom>
          <a:noFill/>
        </p:spPr>
        <p:txBody>
          <a:bodyPr wrap="square">
            <a:spAutoFit/>
          </a:bodyPr>
          <a:lstStyle/>
          <a:p>
            <a:pPr>
              <a:defRPr sz="2800"/>
            </a:pPr>
            <a:r>
              <a:rPr lang="en-IN" sz="2500" dirty="0"/>
              <a:t>approximately normal with</a:t>
            </a:r>
          </a:p>
        </p:txBody>
      </p:sp>
      <p:pic>
        <p:nvPicPr>
          <p:cNvPr id="8" name="Picture 7" descr="Mu subscript p hat equals p equals 0.6.&#10;Sigma subscript p hat equals square root of open fraction p times open parenthesis 1 minus p close parenthesis whole divided by n close fraction equals square root of open fraction 0.6 times open parenthesis 1 minus 0.6 close parenthesis whole divided by 150 close fraction equals 0.04.">
            <a:extLst>
              <a:ext uri="{FF2B5EF4-FFF2-40B4-BE49-F238E27FC236}">
                <a16:creationId xmlns:a16="http://schemas.microsoft.com/office/drawing/2014/main" id="{88948011-6EEF-5BA0-431E-0A238BB330DA}"/>
              </a:ext>
            </a:extLst>
          </p:cNvPr>
          <p:cNvPicPr>
            <a:picLocks noChangeAspect="1"/>
          </p:cNvPicPr>
          <p:nvPr/>
        </p:nvPicPr>
        <p:blipFill>
          <a:blip r:embed="rId4"/>
          <a:stretch>
            <a:fillRect/>
          </a:stretch>
        </p:blipFill>
        <p:spPr>
          <a:xfrm>
            <a:off x="2047876" y="3304430"/>
            <a:ext cx="5038725" cy="1476375"/>
          </a:xfrm>
          <a:prstGeom prst="rect">
            <a:avLst/>
          </a:prstGeom>
        </p:spPr>
      </p:pic>
      <p:sp>
        <p:nvSpPr>
          <p:cNvPr id="27" name="TextBox 26">
            <a:extLst>
              <a:ext uri="{FF2B5EF4-FFF2-40B4-BE49-F238E27FC236}">
                <a16:creationId xmlns:a16="http://schemas.microsoft.com/office/drawing/2014/main" id="{B1D678A6-59D6-0E3A-EA18-CC7479C3F591}"/>
              </a:ext>
            </a:extLst>
          </p:cNvPr>
          <p:cNvSpPr txBox="1"/>
          <p:nvPr/>
        </p:nvSpPr>
        <p:spPr>
          <a:xfrm>
            <a:off x="442072" y="4819932"/>
            <a:ext cx="3672728" cy="477054"/>
          </a:xfrm>
          <a:prstGeom prst="rect">
            <a:avLst/>
          </a:prstGeom>
          <a:noFill/>
        </p:spPr>
        <p:txBody>
          <a:bodyPr wrap="square">
            <a:spAutoFit/>
          </a:bodyPr>
          <a:lstStyle/>
          <a:p>
            <a:r>
              <a:rPr lang="en-US" sz="2500" dirty="0"/>
              <a:t>To find the probability that</a:t>
            </a:r>
            <a:endParaRPr lang="en-IN" sz="2500" dirty="0"/>
          </a:p>
        </p:txBody>
      </p:sp>
      <p:pic>
        <p:nvPicPr>
          <p:cNvPr id="9" name="Picture 8" descr="p hat">
            <a:extLst>
              <a:ext uri="{FF2B5EF4-FFF2-40B4-BE49-F238E27FC236}">
                <a16:creationId xmlns:a16="http://schemas.microsoft.com/office/drawing/2014/main" id="{E5D32BD1-6822-17F0-9111-0DD48077D525}"/>
              </a:ext>
            </a:extLst>
          </p:cNvPr>
          <p:cNvPicPr>
            <a:picLocks noChangeAspect="1"/>
          </p:cNvPicPr>
          <p:nvPr/>
        </p:nvPicPr>
        <p:blipFill>
          <a:blip r:embed="rId2"/>
          <a:stretch>
            <a:fillRect/>
          </a:stretch>
        </p:blipFill>
        <p:spPr>
          <a:xfrm>
            <a:off x="4029075" y="4877082"/>
            <a:ext cx="238125" cy="400050"/>
          </a:xfrm>
          <a:prstGeom prst="rect">
            <a:avLst/>
          </a:prstGeom>
        </p:spPr>
      </p:pic>
      <p:sp>
        <p:nvSpPr>
          <p:cNvPr id="29" name="TextBox 28">
            <a:extLst>
              <a:ext uri="{FF2B5EF4-FFF2-40B4-BE49-F238E27FC236}">
                <a16:creationId xmlns:a16="http://schemas.microsoft.com/office/drawing/2014/main" id="{B231A616-9E23-7D06-3DC3-C69DCA17224E}"/>
              </a:ext>
            </a:extLst>
          </p:cNvPr>
          <p:cNvSpPr txBox="1"/>
          <p:nvPr/>
        </p:nvSpPr>
        <p:spPr>
          <a:xfrm>
            <a:off x="4195482" y="4819932"/>
            <a:ext cx="3491193" cy="477054"/>
          </a:xfrm>
          <a:prstGeom prst="rect">
            <a:avLst/>
          </a:prstGeom>
          <a:noFill/>
        </p:spPr>
        <p:txBody>
          <a:bodyPr wrap="square">
            <a:spAutoFit/>
          </a:bodyPr>
          <a:lstStyle/>
          <a:p>
            <a:r>
              <a:rPr lang="en-US" sz="2500" dirty="0"/>
              <a:t>is within 0.05 of the true</a:t>
            </a:r>
            <a:endParaRPr lang="en-IN" sz="2500" dirty="0"/>
          </a:p>
        </p:txBody>
      </p:sp>
      <p:sp>
        <p:nvSpPr>
          <p:cNvPr id="31" name="TextBox 30">
            <a:extLst>
              <a:ext uri="{FF2B5EF4-FFF2-40B4-BE49-F238E27FC236}">
                <a16:creationId xmlns:a16="http://schemas.microsoft.com/office/drawing/2014/main" id="{F971B7D3-79FD-AB83-0D51-065FBDF86B2F}"/>
              </a:ext>
            </a:extLst>
          </p:cNvPr>
          <p:cNvSpPr txBox="1"/>
          <p:nvPr/>
        </p:nvSpPr>
        <p:spPr>
          <a:xfrm>
            <a:off x="457200" y="5161746"/>
            <a:ext cx="3429000" cy="477054"/>
          </a:xfrm>
          <a:prstGeom prst="rect">
            <a:avLst/>
          </a:prstGeom>
          <a:noFill/>
        </p:spPr>
        <p:txBody>
          <a:bodyPr wrap="square">
            <a:spAutoFit/>
          </a:bodyPr>
          <a:lstStyle/>
          <a:p>
            <a:r>
              <a:rPr lang="en-IN" sz="2500" dirty="0"/>
              <a:t>proportion, we must find</a:t>
            </a:r>
          </a:p>
        </p:txBody>
      </p:sp>
      <p:pic>
        <p:nvPicPr>
          <p:cNvPr id="12" name="Picture 11" descr="P of open parenthesis p minus 0.05 less than p hat less than p plus 0.05 close parenthesis equals P of open parenthesis 0.55 less than p hat less than 0.65 close parenthesis.">
            <a:extLst>
              <a:ext uri="{FF2B5EF4-FFF2-40B4-BE49-F238E27FC236}">
                <a16:creationId xmlns:a16="http://schemas.microsoft.com/office/drawing/2014/main" id="{8494C487-CD30-EF4E-F416-21F6428FC23F}"/>
              </a:ext>
            </a:extLst>
          </p:cNvPr>
          <p:cNvPicPr>
            <a:picLocks noChangeAspect="1"/>
          </p:cNvPicPr>
          <p:nvPr/>
        </p:nvPicPr>
        <p:blipFill>
          <a:blip r:embed="rId5"/>
          <a:stretch>
            <a:fillRect/>
          </a:stretch>
        </p:blipFill>
        <p:spPr>
          <a:xfrm>
            <a:off x="1676400" y="5565001"/>
            <a:ext cx="5934075" cy="466725"/>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a Probability Concerning the Error of Estimation</a:t>
            </a:r>
            <a:r>
              <a:rPr lang="en-US" dirty="0"/>
              <a:t>—Slide 4</a:t>
            </a:r>
            <a:endParaRPr dirty="0"/>
          </a:p>
        </p:txBody>
      </p:sp>
      <p:pic>
        <p:nvPicPr>
          <p:cNvPr id="7" name="Picture 6" descr="A normal distribution graph titled “Sample Distribution of p hat” represents the values of a p value test. It has a bell shaped curve cantered about the horizontal axis labelled “p hat.” The population proportion is marked at the centre as 0.6. The region between 0.55 to 0.65 is shaded blue.">
            <a:extLst>
              <a:ext uri="{FF2B5EF4-FFF2-40B4-BE49-F238E27FC236}">
                <a16:creationId xmlns:a16="http://schemas.microsoft.com/office/drawing/2014/main" id="{1FEDF876-0684-4FC5-928F-D9E1C04B61BE}"/>
              </a:ext>
            </a:extLst>
          </p:cNvPr>
          <p:cNvPicPr>
            <a:picLocks noChangeAspect="1"/>
          </p:cNvPicPr>
          <p:nvPr/>
        </p:nvPicPr>
        <p:blipFill>
          <a:blip r:embed="rId2"/>
          <a:srcRect b="9804"/>
          <a:stretch>
            <a:fillRect/>
          </a:stretch>
        </p:blipFill>
        <p:spPr>
          <a:xfrm>
            <a:off x="1271127" y="1533261"/>
            <a:ext cx="6601746" cy="3419740"/>
          </a:xfrm>
          <a:prstGeom prst="rect">
            <a:avLst/>
          </a:prstGeom>
        </p:spPr>
      </p:pic>
      <p:sp>
        <p:nvSpPr>
          <p:cNvPr id="3" name="TextBox 2">
            <a:extLst>
              <a:ext uri="{FF2B5EF4-FFF2-40B4-BE49-F238E27FC236}">
                <a16:creationId xmlns:a16="http://schemas.microsoft.com/office/drawing/2014/main" id="{49F98E28-72C7-8CC2-8126-24118D87126D}"/>
              </a:ext>
            </a:extLst>
          </p:cNvPr>
          <p:cNvSpPr txBox="1"/>
          <p:nvPr/>
        </p:nvSpPr>
        <p:spPr>
          <a:xfrm>
            <a:off x="3657600" y="4867556"/>
            <a:ext cx="1600200" cy="461665"/>
          </a:xfrm>
          <a:prstGeom prst="rect">
            <a:avLst/>
          </a:prstGeom>
          <a:noFill/>
        </p:spPr>
        <p:txBody>
          <a:bodyPr wrap="square">
            <a:spAutoFit/>
          </a:bodyPr>
          <a:lstStyle/>
          <a:p>
            <a:pPr algn="ctr"/>
            <a:r>
              <a:rPr lang="en-IN" sz="2400" dirty="0"/>
              <a:t>Figure 6</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a Probability Concerning the Error of Estimation</a:t>
            </a:r>
            <a:r>
              <a:rPr lang="en-US" dirty="0"/>
              <a:t>—Slide 5</a:t>
            </a:r>
            <a:endParaRPr dirty="0"/>
          </a:p>
        </p:txBody>
      </p:sp>
      <p:sp>
        <p:nvSpPr>
          <p:cNvPr id="3" name="Text Placeholder 2"/>
          <p:cNvSpPr>
            <a:spLocks noGrp="1"/>
          </p:cNvSpPr>
          <p:nvPr>
            <p:ph type="body" sz="quarter" idx="10"/>
          </p:nvPr>
        </p:nvSpPr>
        <p:spPr/>
        <p:txBody>
          <a:bodyPr>
            <a:normAutofit/>
          </a:bodyPr>
          <a:lstStyle/>
          <a:p>
            <a:pPr>
              <a:defRPr sz="2800"/>
            </a:pPr>
            <a:r>
              <a:rPr lang="en-IN" sz="2800" dirty="0"/>
              <a:t>Using the </a:t>
            </a:r>
            <a:r>
              <a:rPr lang="en-IN" sz="2800" i="1" dirty="0"/>
              <a:t>z</a:t>
            </a:r>
            <a:r>
              <a:rPr lang="en-IN" sz="2800" dirty="0"/>
              <a:t>-transformation,</a:t>
            </a:r>
          </a:p>
          <a:p>
            <a:endParaRPr sz="2800" dirty="0"/>
          </a:p>
        </p:txBody>
      </p:sp>
      <p:pic>
        <p:nvPicPr>
          <p:cNvPr id="6" name="Picture 5" descr="Equals P of open parenthesis open fraction 0.55 minus 0.6 whole divided by 0.04 close fraction less than z less than open fraction 0.65 minus 0.6 whole divided by 0.04 close fraction close parenthesis&#10;equals P of open parenthesis negative 1.25 less than z less than 1.25 close parenthesis&#10;equals P of open parenthesis z less than 1.25 close parenthesis minus P of open parenthesis z less than negative 1.25 close parenthesis&#10;equals 0.8944 minus 0.1056&#10;equals 0.7888.">
            <a:extLst>
              <a:ext uri="{FF2B5EF4-FFF2-40B4-BE49-F238E27FC236}">
                <a16:creationId xmlns:a16="http://schemas.microsoft.com/office/drawing/2014/main" id="{1275ED61-CC5B-9B0F-6574-50D82C984A42}"/>
              </a:ext>
            </a:extLst>
          </p:cNvPr>
          <p:cNvPicPr>
            <a:picLocks noChangeAspect="1"/>
          </p:cNvPicPr>
          <p:nvPr/>
        </p:nvPicPr>
        <p:blipFill>
          <a:blip r:embed="rId2"/>
          <a:stretch>
            <a:fillRect/>
          </a:stretch>
        </p:blipFill>
        <p:spPr>
          <a:xfrm>
            <a:off x="2133600" y="1676400"/>
            <a:ext cx="4143375" cy="2828925"/>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3: Calculating a Probability Concerning the Error of Estimation—Slide 6</a:t>
            </a:r>
            <a:endParaRPr dirty="0"/>
          </a:p>
        </p:txBody>
      </p:sp>
      <p:sp>
        <p:nvSpPr>
          <p:cNvPr id="3" name="Text Placeholder 2" descr="p hat"/>
          <p:cNvSpPr>
            <a:spLocks noGrp="1"/>
          </p:cNvSpPr>
          <p:nvPr>
            <p:ph type="body" sz="quarter" idx="10"/>
          </p:nvPr>
        </p:nvSpPr>
        <p:spPr/>
        <p:txBody>
          <a:bodyPr>
            <a:normAutofit/>
          </a:bodyPr>
          <a:lstStyle/>
          <a:p>
            <a:pPr>
              <a:defRPr sz="2800"/>
            </a:pPr>
            <a:endParaRPr lang="en-US" dirty="0"/>
          </a:p>
          <a:p>
            <a:pPr>
              <a:defRPr sz="2800"/>
            </a:pPr>
            <a:endParaRPr lang="en-US" dirty="0"/>
          </a:p>
          <a:p>
            <a:pPr>
              <a:defRPr sz="2800"/>
            </a:pPr>
            <a:endParaRPr lang="en-US" dirty="0"/>
          </a:p>
          <a:p>
            <a:pPr>
              <a:defRPr sz="2800"/>
            </a:pPr>
            <a:endParaRPr lang="en-US" dirty="0"/>
          </a:p>
          <a:p>
            <a:pPr>
              <a:defRPr sz="2800"/>
            </a:pPr>
            <a:endParaRPr lang="en-US" dirty="0"/>
          </a:p>
          <a:p>
            <a:pPr>
              <a:defRPr sz="2800"/>
            </a:pPr>
            <a:endParaRPr lang="en-US" dirty="0"/>
          </a:p>
          <a:p>
            <a:pPr>
              <a:defRPr sz="2800"/>
            </a:pPr>
            <a:endParaRPr lang="en-US" dirty="0"/>
          </a:p>
        </p:txBody>
      </p:sp>
      <p:pic>
        <p:nvPicPr>
          <p:cNvPr id="4" name="Picture 3" descr="A graph depicts a normal curve that rises at negative 1.25, with a maximum value at 0, and falls at 1.25. The region points between negative 1.25 to 1.25 is shaded blue and labelled as 0.7888.">
            <a:extLst>
              <a:ext uri="{FF2B5EF4-FFF2-40B4-BE49-F238E27FC236}">
                <a16:creationId xmlns:a16="http://schemas.microsoft.com/office/drawing/2014/main" id="{280CDAD2-3A46-4941-A05A-7C3D4F2A75CA}"/>
              </a:ext>
            </a:extLst>
          </p:cNvPr>
          <p:cNvPicPr>
            <a:picLocks noChangeAspect="1"/>
          </p:cNvPicPr>
          <p:nvPr/>
        </p:nvPicPr>
        <p:blipFill>
          <a:blip r:embed="rId2"/>
          <a:srcRect b="12459"/>
          <a:stretch>
            <a:fillRect/>
          </a:stretch>
        </p:blipFill>
        <p:spPr>
          <a:xfrm>
            <a:off x="1752600" y="1219201"/>
            <a:ext cx="5534447" cy="2667000"/>
          </a:xfrm>
          <a:prstGeom prst="rect">
            <a:avLst/>
          </a:prstGeom>
        </p:spPr>
      </p:pic>
      <p:sp>
        <p:nvSpPr>
          <p:cNvPr id="5" name="TextBox 4">
            <a:extLst>
              <a:ext uri="{FF2B5EF4-FFF2-40B4-BE49-F238E27FC236}">
                <a16:creationId xmlns:a16="http://schemas.microsoft.com/office/drawing/2014/main" id="{DEB5707E-93EC-1923-29B1-65D2CBA7D452}"/>
              </a:ext>
            </a:extLst>
          </p:cNvPr>
          <p:cNvSpPr txBox="1"/>
          <p:nvPr/>
        </p:nvSpPr>
        <p:spPr>
          <a:xfrm>
            <a:off x="3581400" y="3899648"/>
            <a:ext cx="1600200" cy="461665"/>
          </a:xfrm>
          <a:prstGeom prst="rect">
            <a:avLst/>
          </a:prstGeom>
          <a:noFill/>
        </p:spPr>
        <p:txBody>
          <a:bodyPr wrap="square">
            <a:spAutoFit/>
          </a:bodyPr>
          <a:lstStyle/>
          <a:p>
            <a:pPr algn="ctr"/>
            <a:r>
              <a:rPr lang="en-IN" sz="2400" dirty="0"/>
              <a:t>Figure 7</a:t>
            </a:r>
          </a:p>
        </p:txBody>
      </p:sp>
      <p:sp>
        <p:nvSpPr>
          <p:cNvPr id="7" name="TextBox 6">
            <a:extLst>
              <a:ext uri="{FF2B5EF4-FFF2-40B4-BE49-F238E27FC236}">
                <a16:creationId xmlns:a16="http://schemas.microsoft.com/office/drawing/2014/main" id="{1CC4E3D0-7D8E-307F-7DF4-611AB32AFA6B}"/>
              </a:ext>
            </a:extLst>
          </p:cNvPr>
          <p:cNvSpPr txBox="1"/>
          <p:nvPr/>
        </p:nvSpPr>
        <p:spPr>
          <a:xfrm>
            <a:off x="546847" y="4406205"/>
            <a:ext cx="8139953" cy="1384995"/>
          </a:xfrm>
          <a:prstGeom prst="rect">
            <a:avLst/>
          </a:prstGeom>
          <a:noFill/>
        </p:spPr>
        <p:txBody>
          <a:bodyPr wrap="square">
            <a:spAutoFit/>
          </a:bodyPr>
          <a:lstStyle/>
          <a:p>
            <a:pPr>
              <a:defRPr sz="2800"/>
            </a:pPr>
            <a:r>
              <a:rPr lang="en-US" dirty="0"/>
              <a:t>Therefore, for a sample of 150 U.S. citizens over 18 years of age, it is likely (0.7888) that the error of estimation will be less than five percentage points. </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
            <a:extLst>
              <a:ext uri="{FF2B5EF4-FFF2-40B4-BE49-F238E27FC236}">
                <a16:creationId xmlns:a16="http://schemas.microsoft.com/office/drawing/2014/main" id="{CD8546CB-534D-B2E1-2B37-CBA52851B24D}"/>
              </a:ext>
            </a:extLst>
          </p:cNvPr>
          <p:cNvSpPr>
            <a:spLocks noGrp="1"/>
          </p:cNvSpPr>
          <p:nvPr>
            <p:ph type="title"/>
          </p:nvPr>
        </p:nvSpPr>
        <p:spPr>
          <a:xfrm>
            <a:off x="518459" y="114887"/>
            <a:ext cx="8168341" cy="914400"/>
          </a:xfrm>
        </p:spPr>
        <p:txBody>
          <a:bodyPr>
            <a:normAutofit/>
          </a:bodyPr>
          <a:lstStyle/>
          <a:p>
            <a:r>
              <a:rPr lang="en-US" sz="3000" dirty="0"/>
              <a:t>Determining the Sample Proportion, </a:t>
            </a:r>
            <a:r>
              <a:rPr lang="en-US" sz="3000" i="1" dirty="0"/>
              <a:t>p</a:t>
            </a:r>
            <a:r>
              <a:rPr lang="en-US" sz="3000" dirty="0"/>
              <a:t> hat—Slide 1</a:t>
            </a:r>
          </a:p>
        </p:txBody>
      </p:sp>
      <p:sp>
        <p:nvSpPr>
          <p:cNvPr id="3" name="Text Placeholder 2"/>
          <p:cNvSpPr>
            <a:spLocks noGrp="1"/>
          </p:cNvSpPr>
          <p:nvPr>
            <p:ph type="body" sz="quarter" idx="10"/>
          </p:nvPr>
        </p:nvSpPr>
        <p:spPr/>
        <p:txBody>
          <a:bodyPr>
            <a:normAutofit/>
          </a:bodyPr>
          <a:lstStyle/>
          <a:p>
            <a:pPr>
              <a:defRPr sz="2800"/>
            </a:pPr>
            <a:r>
              <a:rPr lang="en-US" dirty="0"/>
              <a:t>Suppose you are trying to determine the fraction of manufacturing components that are defective. If you select 120 components at random and 38 components are defective, then</a:t>
            </a:r>
          </a:p>
        </p:txBody>
      </p:sp>
      <p:pic>
        <p:nvPicPr>
          <p:cNvPr id="9" name="Picture 8" descr="p hat equals the proportion in the sample that are defective equals 38 divided by 120, approximately equal to 0.3167.">
            <a:extLst>
              <a:ext uri="{FF2B5EF4-FFF2-40B4-BE49-F238E27FC236}">
                <a16:creationId xmlns:a16="http://schemas.microsoft.com/office/drawing/2014/main" id="{1D6E69F1-6A20-B533-1780-43D88ED70913}"/>
              </a:ext>
            </a:extLst>
          </p:cNvPr>
          <p:cNvPicPr>
            <a:picLocks noChangeAspect="1"/>
          </p:cNvPicPr>
          <p:nvPr/>
        </p:nvPicPr>
        <p:blipFill>
          <a:blip r:embed="rId2"/>
          <a:stretch>
            <a:fillRect/>
          </a:stretch>
        </p:blipFill>
        <p:spPr>
          <a:xfrm>
            <a:off x="685800" y="2686050"/>
            <a:ext cx="7600950" cy="1200150"/>
          </a:xfrm>
          <a:prstGeom prst="rect">
            <a:avLst/>
          </a:prstGeom>
        </p:spPr>
      </p:pic>
      <p:sp>
        <p:nvSpPr>
          <p:cNvPr id="11" name="TextBox 10">
            <a:extLst>
              <a:ext uri="{FF2B5EF4-FFF2-40B4-BE49-F238E27FC236}">
                <a16:creationId xmlns:a16="http://schemas.microsoft.com/office/drawing/2014/main" id="{F3A3BBA5-C438-EBF5-D497-C660C7D9F0FE}"/>
              </a:ext>
            </a:extLst>
          </p:cNvPr>
          <p:cNvSpPr txBox="1"/>
          <p:nvPr/>
        </p:nvSpPr>
        <p:spPr>
          <a:xfrm>
            <a:off x="457200" y="3899118"/>
            <a:ext cx="8229600" cy="1815882"/>
          </a:xfrm>
          <a:prstGeom prst="rect">
            <a:avLst/>
          </a:prstGeom>
          <a:noFill/>
        </p:spPr>
        <p:txBody>
          <a:bodyPr wrap="square">
            <a:spAutoFit/>
          </a:bodyPr>
          <a:lstStyle/>
          <a:p>
            <a:pPr>
              <a:defRPr sz="2800"/>
            </a:pPr>
            <a:r>
              <a:rPr lang="en-US" dirty="0"/>
              <a:t>In general, when calculating a proportion, the number in the sample that possess the characteristic of interest goes in the numerator, and the size of the sample is placed in the denominator.</a:t>
            </a:r>
          </a:p>
        </p:txBody>
      </p:sp>
    </p:spTree>
    <p:extLst>
      <p:ext uri="{BB962C8B-B14F-4D97-AF65-F5344CB8AC3E}">
        <p14:creationId xmlns:p14="http://schemas.microsoft.com/office/powerpoint/2010/main" val="121958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459" y="114887"/>
            <a:ext cx="8168341" cy="914400"/>
          </a:xfrm>
        </p:spPr>
        <p:txBody>
          <a:bodyPr>
            <a:normAutofit/>
          </a:bodyPr>
          <a:lstStyle/>
          <a:p>
            <a:r>
              <a:rPr lang="en-US" sz="3000" dirty="0"/>
              <a:t>Determining the Sample Proportion, </a:t>
            </a:r>
            <a:r>
              <a:rPr lang="en-US" sz="3000" i="1" dirty="0"/>
              <a:t>p</a:t>
            </a:r>
            <a:r>
              <a:rPr lang="en-US" sz="3000" dirty="0"/>
              <a:t> hat—Slide 2</a:t>
            </a:r>
          </a:p>
        </p:txBody>
      </p:sp>
      <p:sp>
        <p:nvSpPr>
          <p:cNvPr id="3" name="Text Placeholder 2"/>
          <p:cNvSpPr>
            <a:spLocks noGrp="1"/>
          </p:cNvSpPr>
          <p:nvPr>
            <p:ph type="body" sz="quarter" idx="10"/>
          </p:nvPr>
        </p:nvSpPr>
        <p:spPr/>
        <p:txBody>
          <a:bodyPr>
            <a:normAutofit/>
          </a:bodyPr>
          <a:lstStyle/>
          <a:p>
            <a:pPr>
              <a:defRPr sz="2800"/>
            </a:pPr>
            <a:r>
              <a:rPr lang="en-US" dirty="0"/>
              <a:t>Just as the sample mean was a good estimate of the population mean, the sample proportion is a good estimate of the population proportion. Also, recall that the sample mean varied depending on the sample selected. The sample proportion varies in the same manner. </a:t>
            </a:r>
          </a:p>
          <a:p>
            <a:pPr>
              <a:defRPr sz="2800"/>
            </a:pPr>
            <a:r>
              <a:rPr lang="en-US" dirty="0"/>
              <a:t>Since</a:t>
            </a:r>
          </a:p>
        </p:txBody>
      </p:sp>
      <p:pic>
        <p:nvPicPr>
          <p:cNvPr id="7" name="Picture 6" descr="p hat">
            <a:extLst>
              <a:ext uri="{FF2B5EF4-FFF2-40B4-BE49-F238E27FC236}">
                <a16:creationId xmlns:a16="http://schemas.microsoft.com/office/drawing/2014/main" id="{CC0FE935-935C-D131-6200-CA4EDE8CDD7B}"/>
              </a:ext>
            </a:extLst>
          </p:cNvPr>
          <p:cNvPicPr>
            <a:picLocks noChangeAspect="1"/>
          </p:cNvPicPr>
          <p:nvPr/>
        </p:nvPicPr>
        <p:blipFill>
          <a:blip r:embed="rId2"/>
          <a:stretch>
            <a:fillRect/>
          </a:stretch>
        </p:blipFill>
        <p:spPr>
          <a:xfrm>
            <a:off x="1371600" y="3733800"/>
            <a:ext cx="238125" cy="400050"/>
          </a:xfrm>
          <a:prstGeom prst="rect">
            <a:avLst/>
          </a:prstGeom>
        </p:spPr>
      </p:pic>
      <p:sp>
        <p:nvSpPr>
          <p:cNvPr id="9" name="TextBox 8">
            <a:extLst>
              <a:ext uri="{FF2B5EF4-FFF2-40B4-BE49-F238E27FC236}">
                <a16:creationId xmlns:a16="http://schemas.microsoft.com/office/drawing/2014/main" id="{AC1F53DC-4D9C-D4B7-EAE7-B9EEAA6279AF}"/>
              </a:ext>
            </a:extLst>
          </p:cNvPr>
          <p:cNvSpPr txBox="1"/>
          <p:nvPr/>
        </p:nvSpPr>
        <p:spPr>
          <a:xfrm>
            <a:off x="1562100" y="3656796"/>
            <a:ext cx="7734300" cy="523220"/>
          </a:xfrm>
          <a:prstGeom prst="rect">
            <a:avLst/>
          </a:prstGeom>
          <a:noFill/>
        </p:spPr>
        <p:txBody>
          <a:bodyPr wrap="square">
            <a:spAutoFit/>
          </a:bodyPr>
          <a:lstStyle/>
          <a:p>
            <a:r>
              <a:rPr lang="en-US" sz="2800" dirty="0"/>
              <a:t>varies, three familiar questions must be examined.</a:t>
            </a:r>
            <a:endParaRPr lang="en-IN" sz="2800" dirty="0"/>
          </a:p>
        </p:txBody>
      </p:sp>
      <p:sp>
        <p:nvSpPr>
          <p:cNvPr id="11" name="TextBox 10">
            <a:extLst>
              <a:ext uri="{FF2B5EF4-FFF2-40B4-BE49-F238E27FC236}">
                <a16:creationId xmlns:a16="http://schemas.microsoft.com/office/drawing/2014/main" id="{A5629BEF-0303-08B1-B76B-1658DDC607C7}"/>
              </a:ext>
            </a:extLst>
          </p:cNvPr>
          <p:cNvSpPr txBox="1"/>
          <p:nvPr/>
        </p:nvSpPr>
        <p:spPr>
          <a:xfrm>
            <a:off x="457200" y="4216774"/>
            <a:ext cx="8229600" cy="1384995"/>
          </a:xfrm>
          <a:prstGeom prst="rect">
            <a:avLst/>
          </a:prstGeom>
          <a:noFill/>
        </p:spPr>
        <p:txBody>
          <a:bodyPr wrap="square">
            <a:spAutoFit/>
          </a:bodyPr>
          <a:lstStyle/>
          <a:p>
            <a:pPr>
              <a:defRPr sz="2800"/>
            </a:pPr>
            <a:r>
              <a:rPr lang="en-US" dirty="0"/>
              <a:t>1. What is the central value? </a:t>
            </a:r>
          </a:p>
          <a:p>
            <a:pPr>
              <a:defRPr sz="2800"/>
            </a:pPr>
            <a:r>
              <a:rPr lang="en-IN" dirty="0"/>
              <a:t>2. What is the variability? </a:t>
            </a:r>
          </a:p>
          <a:p>
            <a:pPr>
              <a:defRPr sz="2800"/>
            </a:pPr>
            <a:r>
              <a:rPr lang="en-US" dirty="0"/>
              <a:t>3. Is there a pattern to the variability? </a:t>
            </a:r>
          </a:p>
        </p:txBody>
      </p:sp>
    </p:spTree>
    <p:extLst>
      <p:ext uri="{BB962C8B-B14F-4D97-AF65-F5344CB8AC3E}">
        <p14:creationId xmlns:p14="http://schemas.microsoft.com/office/powerpoint/2010/main" val="3180683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Standard Deviation of the Sample Proportion</a:t>
            </a:r>
          </a:p>
        </p:txBody>
      </p:sp>
      <p:sp>
        <p:nvSpPr>
          <p:cNvPr id="3" name="Text Placeholder 2"/>
          <p:cNvSpPr>
            <a:spLocks noGrp="1"/>
          </p:cNvSpPr>
          <p:nvPr>
            <p:ph type="body" sz="quarter" idx="10"/>
          </p:nvPr>
        </p:nvSpPr>
        <p:spPr>
          <a:xfrm>
            <a:off x="457200" y="1082078"/>
            <a:ext cx="8229600" cy="3337522"/>
          </a:xfrm>
        </p:spPr>
        <p:txBody>
          <a:bodyPr>
            <a:normAutofit/>
          </a:bodyPr>
          <a:lstStyle/>
          <a:p>
            <a:pPr>
              <a:defRPr sz="2800"/>
            </a:pPr>
            <a:r>
              <a:rPr sz="2800" dirty="0"/>
              <a:t>The standard deviation of</a:t>
            </a:r>
          </a:p>
        </p:txBody>
      </p:sp>
      <p:pic>
        <p:nvPicPr>
          <p:cNvPr id="20" name="Picture 19" descr="p hat">
            <a:extLst>
              <a:ext uri="{FF2B5EF4-FFF2-40B4-BE49-F238E27FC236}">
                <a16:creationId xmlns:a16="http://schemas.microsoft.com/office/drawing/2014/main" id="{B5989F2B-0734-6F06-252D-0DE01C27B00D}"/>
              </a:ext>
            </a:extLst>
          </p:cNvPr>
          <p:cNvPicPr>
            <a:picLocks noChangeAspect="1"/>
          </p:cNvPicPr>
          <p:nvPr/>
        </p:nvPicPr>
        <p:blipFill>
          <a:blip r:embed="rId2"/>
          <a:stretch>
            <a:fillRect/>
          </a:stretch>
        </p:blipFill>
        <p:spPr>
          <a:xfrm>
            <a:off x="4322690" y="1185533"/>
            <a:ext cx="217932" cy="370332"/>
          </a:xfrm>
          <a:prstGeom prst="rect">
            <a:avLst/>
          </a:prstGeom>
        </p:spPr>
      </p:pic>
      <p:sp>
        <p:nvSpPr>
          <p:cNvPr id="7" name="TextBox 6">
            <a:extLst>
              <a:ext uri="{FF2B5EF4-FFF2-40B4-BE49-F238E27FC236}">
                <a16:creationId xmlns:a16="http://schemas.microsoft.com/office/drawing/2014/main" id="{47CC0F99-723B-7A26-A913-B2584533D1B2}"/>
              </a:ext>
            </a:extLst>
          </p:cNvPr>
          <p:cNvSpPr txBox="1"/>
          <p:nvPr/>
        </p:nvSpPr>
        <p:spPr>
          <a:xfrm>
            <a:off x="4563035" y="1082078"/>
            <a:ext cx="1905000" cy="523220"/>
          </a:xfrm>
          <a:prstGeom prst="rect">
            <a:avLst/>
          </a:prstGeom>
          <a:noFill/>
        </p:spPr>
        <p:txBody>
          <a:bodyPr wrap="square">
            <a:spAutoFit/>
          </a:bodyPr>
          <a:lstStyle/>
          <a:p>
            <a:r>
              <a:rPr lang="en-IN" sz="2800" dirty="0">
                <a:solidFill>
                  <a:srgbClr val="000000"/>
                </a:solidFill>
              </a:rPr>
              <a:t>is given by</a:t>
            </a:r>
          </a:p>
        </p:txBody>
      </p:sp>
      <p:pic>
        <p:nvPicPr>
          <p:cNvPr id="9" name="Picture 8" descr="sigma subscript p hat equals square root of open fraction numerator p times open parenthesis 1 minus p close parenthesis whole divided by n close fraction.">
            <a:extLst>
              <a:ext uri="{FF2B5EF4-FFF2-40B4-BE49-F238E27FC236}">
                <a16:creationId xmlns:a16="http://schemas.microsoft.com/office/drawing/2014/main" id="{A2FD3EE9-0AEC-1C26-6F16-826F2111AA4C}"/>
              </a:ext>
            </a:extLst>
          </p:cNvPr>
          <p:cNvPicPr>
            <a:picLocks noChangeAspect="1"/>
          </p:cNvPicPr>
          <p:nvPr/>
        </p:nvPicPr>
        <p:blipFill>
          <a:blip r:embed="rId3"/>
          <a:stretch>
            <a:fillRect/>
          </a:stretch>
        </p:blipFill>
        <p:spPr>
          <a:xfrm>
            <a:off x="3431531" y="1844478"/>
            <a:ext cx="2000250" cy="942975"/>
          </a:xfrm>
          <a:prstGeom prst="rect">
            <a:avLst/>
          </a:prstGeom>
        </p:spPr>
      </p:pic>
      <p:sp>
        <p:nvSpPr>
          <p:cNvPr id="18" name="TextBox 17">
            <a:extLst>
              <a:ext uri="{FF2B5EF4-FFF2-40B4-BE49-F238E27FC236}">
                <a16:creationId xmlns:a16="http://schemas.microsoft.com/office/drawing/2014/main" id="{5BDAC11D-51A9-BE94-4F1A-4D6320D9496A}"/>
              </a:ext>
            </a:extLst>
          </p:cNvPr>
          <p:cNvSpPr txBox="1"/>
          <p:nvPr/>
        </p:nvSpPr>
        <p:spPr>
          <a:xfrm>
            <a:off x="470646" y="2782669"/>
            <a:ext cx="8139953" cy="954107"/>
          </a:xfrm>
          <a:prstGeom prst="rect">
            <a:avLst/>
          </a:prstGeom>
          <a:noFill/>
        </p:spPr>
        <p:txBody>
          <a:bodyPr wrap="square">
            <a:spAutoFit/>
          </a:bodyPr>
          <a:lstStyle/>
          <a:p>
            <a:pPr>
              <a:defRPr sz="2800"/>
            </a:pPr>
            <a:r>
              <a:rPr lang="en-US" sz="2800" dirty="0">
                <a:solidFill>
                  <a:srgbClr val="000000"/>
                </a:solidFill>
              </a:rPr>
              <a:t>where </a:t>
            </a:r>
            <a:r>
              <a:rPr lang="en-US" sz="2800" i="1" dirty="0">
                <a:solidFill>
                  <a:srgbClr val="000000"/>
                </a:solidFill>
              </a:rPr>
              <a:t>p</a:t>
            </a:r>
            <a:r>
              <a:rPr lang="en-US" sz="2800" dirty="0">
                <a:solidFill>
                  <a:srgbClr val="000000"/>
                </a:solidFill>
              </a:rPr>
              <a:t> is the population proportion and </a:t>
            </a:r>
            <a:r>
              <a:rPr lang="en-US" sz="2800" i="1" dirty="0">
                <a:solidFill>
                  <a:srgbClr val="000000"/>
                </a:solidFill>
              </a:rPr>
              <a:t>n</a:t>
            </a:r>
            <a:r>
              <a:rPr lang="en-US" sz="2800" dirty="0">
                <a:solidFill>
                  <a:srgbClr val="000000"/>
                </a:solidFill>
              </a:rPr>
              <a:t> is the sample size.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76200"/>
            <a:ext cx="8242300" cy="914400"/>
          </a:xfrm>
        </p:spPr>
        <p:txBody>
          <a:bodyPr>
            <a:normAutofit/>
          </a:bodyPr>
          <a:lstStyle/>
          <a:p>
            <a:r>
              <a:rPr lang="en-US" dirty="0"/>
              <a:t>What is the Central Value of </a:t>
            </a:r>
            <a:r>
              <a:rPr lang="en-US" i="1" dirty="0"/>
              <a:t>p</a:t>
            </a:r>
            <a:r>
              <a:rPr lang="en-US" dirty="0"/>
              <a:t> hat?—Slide 1</a:t>
            </a:r>
          </a:p>
        </p:txBody>
      </p:sp>
      <p:sp>
        <p:nvSpPr>
          <p:cNvPr id="3" name="Text Placeholder 2"/>
          <p:cNvSpPr>
            <a:spLocks noGrp="1"/>
          </p:cNvSpPr>
          <p:nvPr>
            <p:ph type="body" sz="quarter" idx="10"/>
          </p:nvPr>
        </p:nvSpPr>
        <p:spPr/>
        <p:txBody>
          <a:bodyPr>
            <a:normAutofit/>
          </a:bodyPr>
          <a:lstStyle/>
          <a:p>
            <a:pPr>
              <a:defRPr sz="2800"/>
            </a:pPr>
            <a:r>
              <a:rPr lang="en-US" dirty="0"/>
              <a:t>The expected value of the sample proportion,</a:t>
            </a:r>
          </a:p>
        </p:txBody>
      </p:sp>
      <p:pic>
        <p:nvPicPr>
          <p:cNvPr id="13" name="Picture 12" descr="p hat">
            <a:extLst>
              <a:ext uri="{FF2B5EF4-FFF2-40B4-BE49-F238E27FC236}">
                <a16:creationId xmlns:a16="http://schemas.microsoft.com/office/drawing/2014/main" id="{4D5460B6-4474-3343-1312-ED4209F44D56}"/>
              </a:ext>
            </a:extLst>
          </p:cNvPr>
          <p:cNvPicPr>
            <a:picLocks noChangeAspect="1"/>
          </p:cNvPicPr>
          <p:nvPr/>
        </p:nvPicPr>
        <p:blipFill>
          <a:blip r:embed="rId2"/>
          <a:stretch>
            <a:fillRect/>
          </a:stretch>
        </p:blipFill>
        <p:spPr>
          <a:xfrm>
            <a:off x="7162800" y="1099424"/>
            <a:ext cx="238125" cy="400050"/>
          </a:xfrm>
          <a:prstGeom prst="rect">
            <a:avLst/>
          </a:prstGeom>
        </p:spPr>
      </p:pic>
      <p:sp>
        <p:nvSpPr>
          <p:cNvPr id="15" name="TextBox 14">
            <a:extLst>
              <a:ext uri="{FF2B5EF4-FFF2-40B4-BE49-F238E27FC236}">
                <a16:creationId xmlns:a16="http://schemas.microsoft.com/office/drawing/2014/main" id="{BA14EDEC-CAE1-6391-4A3F-12A84574DEFF}"/>
              </a:ext>
            </a:extLst>
          </p:cNvPr>
          <p:cNvSpPr txBox="1"/>
          <p:nvPr/>
        </p:nvSpPr>
        <p:spPr>
          <a:xfrm>
            <a:off x="461682" y="1463615"/>
            <a:ext cx="8225118" cy="954107"/>
          </a:xfrm>
          <a:prstGeom prst="rect">
            <a:avLst/>
          </a:prstGeom>
          <a:noFill/>
        </p:spPr>
        <p:txBody>
          <a:bodyPr wrap="square">
            <a:spAutoFit/>
          </a:bodyPr>
          <a:lstStyle/>
          <a:p>
            <a:r>
              <a:rPr lang="en-US" sz="2800" dirty="0"/>
              <a:t>is the population proportion, </a:t>
            </a:r>
            <a:r>
              <a:rPr lang="en-US" sz="2800" i="1" dirty="0"/>
              <a:t>p</a:t>
            </a:r>
            <a:r>
              <a:rPr lang="en-US" sz="2800" dirty="0"/>
              <a:t>. Symbolically, this is expressed as</a:t>
            </a:r>
            <a:endParaRPr lang="en-IN" sz="2800" dirty="0"/>
          </a:p>
        </p:txBody>
      </p:sp>
      <p:pic>
        <p:nvPicPr>
          <p:cNvPr id="24" name="Picture 23" descr="E of p hat equals p.">
            <a:extLst>
              <a:ext uri="{FF2B5EF4-FFF2-40B4-BE49-F238E27FC236}">
                <a16:creationId xmlns:a16="http://schemas.microsoft.com/office/drawing/2014/main" id="{CFBF17C3-ED47-AF23-E14C-602DDBA14AC1}"/>
              </a:ext>
            </a:extLst>
          </p:cNvPr>
          <p:cNvPicPr>
            <a:picLocks noChangeAspect="1"/>
          </p:cNvPicPr>
          <p:nvPr/>
        </p:nvPicPr>
        <p:blipFill>
          <a:blip r:embed="rId3"/>
          <a:stretch>
            <a:fillRect/>
          </a:stretch>
        </p:blipFill>
        <p:spPr>
          <a:xfrm>
            <a:off x="3581400" y="2456409"/>
            <a:ext cx="1200150" cy="466725"/>
          </a:xfrm>
          <a:prstGeom prst="rect">
            <a:avLst/>
          </a:prstGeom>
        </p:spPr>
      </p:pic>
      <p:sp>
        <p:nvSpPr>
          <p:cNvPr id="28" name="TextBox 27">
            <a:extLst>
              <a:ext uri="{FF2B5EF4-FFF2-40B4-BE49-F238E27FC236}">
                <a16:creationId xmlns:a16="http://schemas.microsoft.com/office/drawing/2014/main" id="{BC066D46-39C0-EBAB-3CAD-A2ECF7DD2827}"/>
              </a:ext>
            </a:extLst>
          </p:cNvPr>
          <p:cNvSpPr txBox="1"/>
          <p:nvPr/>
        </p:nvSpPr>
        <p:spPr>
          <a:xfrm>
            <a:off x="444500" y="3083743"/>
            <a:ext cx="6184900" cy="523220"/>
          </a:xfrm>
          <a:prstGeom prst="rect">
            <a:avLst/>
          </a:prstGeom>
          <a:noFill/>
        </p:spPr>
        <p:txBody>
          <a:bodyPr wrap="square">
            <a:spAutoFit/>
          </a:bodyPr>
          <a:lstStyle/>
          <a:p>
            <a:r>
              <a:rPr lang="en-US" sz="2800" dirty="0"/>
              <a:t>Since the expected value of the estimator</a:t>
            </a:r>
            <a:endParaRPr lang="en-IN" sz="2800" dirty="0"/>
          </a:p>
        </p:txBody>
      </p:sp>
      <p:pic>
        <p:nvPicPr>
          <p:cNvPr id="25" name="Picture 24" descr="p hat">
            <a:extLst>
              <a:ext uri="{FF2B5EF4-FFF2-40B4-BE49-F238E27FC236}">
                <a16:creationId xmlns:a16="http://schemas.microsoft.com/office/drawing/2014/main" id="{57D79ABD-5ADD-1B2C-6636-F266153BD612}"/>
              </a:ext>
            </a:extLst>
          </p:cNvPr>
          <p:cNvPicPr>
            <a:picLocks noChangeAspect="1"/>
          </p:cNvPicPr>
          <p:nvPr/>
        </p:nvPicPr>
        <p:blipFill>
          <a:blip r:embed="rId2"/>
          <a:stretch>
            <a:fillRect/>
          </a:stretch>
        </p:blipFill>
        <p:spPr>
          <a:xfrm>
            <a:off x="6553200" y="3137983"/>
            <a:ext cx="238125" cy="400050"/>
          </a:xfrm>
          <a:prstGeom prst="rect">
            <a:avLst/>
          </a:prstGeom>
        </p:spPr>
      </p:pic>
      <p:sp>
        <p:nvSpPr>
          <p:cNvPr id="30" name="TextBox 29">
            <a:extLst>
              <a:ext uri="{FF2B5EF4-FFF2-40B4-BE49-F238E27FC236}">
                <a16:creationId xmlns:a16="http://schemas.microsoft.com/office/drawing/2014/main" id="{DDA06E8C-64C8-B705-D57F-7A3269FDD921}"/>
              </a:ext>
            </a:extLst>
          </p:cNvPr>
          <p:cNvSpPr txBox="1"/>
          <p:nvPr/>
        </p:nvSpPr>
        <p:spPr>
          <a:xfrm>
            <a:off x="6710829" y="3083743"/>
            <a:ext cx="2286000" cy="523220"/>
          </a:xfrm>
          <a:prstGeom prst="rect">
            <a:avLst/>
          </a:prstGeom>
          <a:noFill/>
        </p:spPr>
        <p:txBody>
          <a:bodyPr wrap="square">
            <a:spAutoFit/>
          </a:bodyPr>
          <a:lstStyle/>
          <a:p>
            <a:r>
              <a:rPr lang="en-IN" sz="2800" dirty="0"/>
              <a:t>is equal to </a:t>
            </a:r>
            <a:r>
              <a:rPr lang="en-IN" sz="2800" i="1" dirty="0"/>
              <a:t>p</a:t>
            </a:r>
            <a:r>
              <a:rPr lang="en-US" sz="2800" i="1" dirty="0"/>
              <a:t>,</a:t>
            </a:r>
            <a:endParaRPr lang="en-IN" sz="2800" dirty="0"/>
          </a:p>
        </p:txBody>
      </p:sp>
      <p:pic>
        <p:nvPicPr>
          <p:cNvPr id="26" name="Picture 25" descr="p hat">
            <a:extLst>
              <a:ext uri="{FF2B5EF4-FFF2-40B4-BE49-F238E27FC236}">
                <a16:creationId xmlns:a16="http://schemas.microsoft.com/office/drawing/2014/main" id="{B1352626-1881-AE9D-373B-21A7ED924CE4}"/>
              </a:ext>
            </a:extLst>
          </p:cNvPr>
          <p:cNvPicPr>
            <a:picLocks noChangeAspect="1"/>
          </p:cNvPicPr>
          <p:nvPr/>
        </p:nvPicPr>
        <p:blipFill>
          <a:blip r:embed="rId2"/>
          <a:stretch>
            <a:fillRect/>
          </a:stretch>
        </p:blipFill>
        <p:spPr>
          <a:xfrm>
            <a:off x="533400" y="3606963"/>
            <a:ext cx="238125" cy="400050"/>
          </a:xfrm>
          <a:prstGeom prst="rect">
            <a:avLst/>
          </a:prstGeom>
        </p:spPr>
      </p:pic>
      <p:sp>
        <p:nvSpPr>
          <p:cNvPr id="32" name="TextBox 31">
            <a:extLst>
              <a:ext uri="{FF2B5EF4-FFF2-40B4-BE49-F238E27FC236}">
                <a16:creationId xmlns:a16="http://schemas.microsoft.com/office/drawing/2014/main" id="{E62124CA-216E-8C47-F548-93697E827F7E}"/>
              </a:ext>
            </a:extLst>
          </p:cNvPr>
          <p:cNvSpPr txBox="1"/>
          <p:nvPr/>
        </p:nvSpPr>
        <p:spPr>
          <a:xfrm>
            <a:off x="762000" y="3515380"/>
            <a:ext cx="4495800" cy="523220"/>
          </a:xfrm>
          <a:prstGeom prst="rect">
            <a:avLst/>
          </a:prstGeom>
          <a:noFill/>
        </p:spPr>
        <p:txBody>
          <a:bodyPr wrap="square">
            <a:spAutoFit/>
          </a:bodyPr>
          <a:lstStyle/>
          <a:p>
            <a:pPr>
              <a:defRPr sz="2800"/>
            </a:pPr>
            <a:r>
              <a:rPr lang="en-US" dirty="0"/>
              <a:t>is an unbiased estimator of </a:t>
            </a:r>
            <a:r>
              <a:rPr lang="en-US" i="1" dirty="0"/>
              <a:t>p.</a:t>
            </a:r>
            <a:endParaRPr lang="en-US" dirty="0"/>
          </a:p>
        </p:txBody>
      </p:sp>
    </p:spTree>
    <p:extLst>
      <p:ext uri="{BB962C8B-B14F-4D97-AF65-F5344CB8AC3E}">
        <p14:creationId xmlns:p14="http://schemas.microsoft.com/office/powerpoint/2010/main" val="3876400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0492573-792C-E5F2-7EAA-8D4E44738F2E}"/>
              </a:ext>
            </a:extLst>
          </p:cNvPr>
          <p:cNvSpPr>
            <a:spLocks noGrp="1"/>
          </p:cNvSpPr>
          <p:nvPr>
            <p:ph type="title"/>
          </p:nvPr>
        </p:nvSpPr>
        <p:spPr>
          <a:xfrm>
            <a:off x="457200" y="76200"/>
            <a:ext cx="8229599" cy="914400"/>
          </a:xfrm>
        </p:spPr>
        <p:txBody>
          <a:bodyPr>
            <a:normAutofit/>
          </a:bodyPr>
          <a:lstStyle/>
          <a:p>
            <a:r>
              <a:rPr lang="en-US" dirty="0"/>
              <a:t>What is the Central Value of </a:t>
            </a:r>
            <a:r>
              <a:rPr lang="en-US" i="1" dirty="0"/>
              <a:t>p</a:t>
            </a:r>
            <a:r>
              <a:rPr lang="en-US" dirty="0"/>
              <a:t> hat?—Slide 2</a:t>
            </a:r>
          </a:p>
        </p:txBody>
      </p:sp>
      <p:sp>
        <p:nvSpPr>
          <p:cNvPr id="3" name="Text Placeholder 2"/>
          <p:cNvSpPr>
            <a:spLocks noGrp="1"/>
          </p:cNvSpPr>
          <p:nvPr>
            <p:ph type="body" sz="quarter" idx="10"/>
          </p:nvPr>
        </p:nvSpPr>
        <p:spPr/>
        <p:txBody>
          <a:bodyPr>
            <a:normAutofit/>
          </a:bodyPr>
          <a:lstStyle/>
          <a:p>
            <a:pPr>
              <a:defRPr sz="2800"/>
            </a:pPr>
            <a:r>
              <a:rPr lang="en-US" dirty="0"/>
              <a:t>Note that</a:t>
            </a:r>
          </a:p>
        </p:txBody>
      </p:sp>
      <p:pic>
        <p:nvPicPr>
          <p:cNvPr id="11" name="Picture 10" descr="sigma subscript p hat.">
            <a:extLst>
              <a:ext uri="{FF2B5EF4-FFF2-40B4-BE49-F238E27FC236}">
                <a16:creationId xmlns:a16="http://schemas.microsoft.com/office/drawing/2014/main" id="{3D67D705-BDAF-3371-F5A0-F2DF5DAAE8F7}"/>
              </a:ext>
            </a:extLst>
          </p:cNvPr>
          <p:cNvPicPr>
            <a:picLocks noChangeAspect="1"/>
          </p:cNvPicPr>
          <p:nvPr/>
        </p:nvPicPr>
        <p:blipFill>
          <a:blip r:embed="rId2"/>
          <a:stretch>
            <a:fillRect/>
          </a:stretch>
        </p:blipFill>
        <p:spPr>
          <a:xfrm>
            <a:off x="2028825" y="1104245"/>
            <a:ext cx="333375" cy="438150"/>
          </a:xfrm>
          <a:prstGeom prst="rect">
            <a:avLst/>
          </a:prstGeom>
        </p:spPr>
      </p:pic>
      <p:sp>
        <p:nvSpPr>
          <p:cNvPr id="24" name="TextBox 23">
            <a:extLst>
              <a:ext uri="{FF2B5EF4-FFF2-40B4-BE49-F238E27FC236}">
                <a16:creationId xmlns:a16="http://schemas.microsoft.com/office/drawing/2014/main" id="{71BC84D0-00E6-D365-4BC6-282C3727D515}"/>
              </a:ext>
            </a:extLst>
          </p:cNvPr>
          <p:cNvSpPr txBox="1"/>
          <p:nvPr/>
        </p:nvSpPr>
        <p:spPr>
          <a:xfrm>
            <a:off x="2344271" y="992981"/>
            <a:ext cx="5504329" cy="523220"/>
          </a:xfrm>
          <a:prstGeom prst="rect">
            <a:avLst/>
          </a:prstGeom>
          <a:noFill/>
        </p:spPr>
        <p:txBody>
          <a:bodyPr wrap="square">
            <a:spAutoFit/>
          </a:bodyPr>
          <a:lstStyle/>
          <a:p>
            <a:r>
              <a:rPr lang="en-US" sz="2800" dirty="0"/>
              <a:t>is affected by the values of </a:t>
            </a:r>
            <a:r>
              <a:rPr lang="en-US" sz="2800" i="1" dirty="0"/>
              <a:t>p</a:t>
            </a:r>
            <a:r>
              <a:rPr lang="en-US" sz="2800" dirty="0"/>
              <a:t> and </a:t>
            </a:r>
            <a:r>
              <a:rPr lang="en-US" sz="2800" i="1" dirty="0"/>
              <a:t>n</a:t>
            </a:r>
            <a:r>
              <a:rPr lang="en-US" sz="2800" dirty="0"/>
              <a:t>.</a:t>
            </a:r>
            <a:endParaRPr lang="en-IN" sz="2800" dirty="0"/>
          </a:p>
        </p:txBody>
      </p:sp>
      <p:sp>
        <p:nvSpPr>
          <p:cNvPr id="26" name="TextBox 25">
            <a:extLst>
              <a:ext uri="{FF2B5EF4-FFF2-40B4-BE49-F238E27FC236}">
                <a16:creationId xmlns:a16="http://schemas.microsoft.com/office/drawing/2014/main" id="{68BD4415-08C1-4A19-6AC4-152641E7FA62}"/>
              </a:ext>
            </a:extLst>
          </p:cNvPr>
          <p:cNvSpPr txBox="1"/>
          <p:nvPr/>
        </p:nvSpPr>
        <p:spPr>
          <a:xfrm>
            <a:off x="457200" y="1534180"/>
            <a:ext cx="3962400" cy="523220"/>
          </a:xfrm>
          <a:prstGeom prst="rect">
            <a:avLst/>
          </a:prstGeom>
          <a:noFill/>
        </p:spPr>
        <p:txBody>
          <a:bodyPr wrap="square">
            <a:spAutoFit/>
          </a:bodyPr>
          <a:lstStyle/>
          <a:p>
            <a:r>
              <a:rPr lang="en-IN" sz="2800" dirty="0"/>
              <a:t>The standard deviation of</a:t>
            </a:r>
          </a:p>
        </p:txBody>
      </p:sp>
      <p:pic>
        <p:nvPicPr>
          <p:cNvPr id="14" name="Picture 13" descr="p hat">
            <a:extLst>
              <a:ext uri="{FF2B5EF4-FFF2-40B4-BE49-F238E27FC236}">
                <a16:creationId xmlns:a16="http://schemas.microsoft.com/office/drawing/2014/main" id="{2049CF37-3120-215C-C447-8CDB397DA14B}"/>
              </a:ext>
            </a:extLst>
          </p:cNvPr>
          <p:cNvPicPr>
            <a:picLocks noChangeAspect="1"/>
          </p:cNvPicPr>
          <p:nvPr/>
        </p:nvPicPr>
        <p:blipFill>
          <a:blip r:embed="rId3"/>
          <a:stretch>
            <a:fillRect/>
          </a:stretch>
        </p:blipFill>
        <p:spPr>
          <a:xfrm>
            <a:off x="4257675" y="1600822"/>
            <a:ext cx="238125" cy="400050"/>
          </a:xfrm>
          <a:prstGeom prst="rect">
            <a:avLst/>
          </a:prstGeom>
        </p:spPr>
      </p:pic>
      <p:sp>
        <p:nvSpPr>
          <p:cNvPr id="28" name="TextBox 27">
            <a:extLst>
              <a:ext uri="{FF2B5EF4-FFF2-40B4-BE49-F238E27FC236}">
                <a16:creationId xmlns:a16="http://schemas.microsoft.com/office/drawing/2014/main" id="{9CF8BB08-D1F1-55D3-D2F0-8E5D0457F959}"/>
              </a:ext>
            </a:extLst>
          </p:cNvPr>
          <p:cNvSpPr txBox="1"/>
          <p:nvPr/>
        </p:nvSpPr>
        <p:spPr>
          <a:xfrm>
            <a:off x="4419600" y="1512810"/>
            <a:ext cx="3733240" cy="523220"/>
          </a:xfrm>
          <a:prstGeom prst="rect">
            <a:avLst/>
          </a:prstGeom>
          <a:noFill/>
        </p:spPr>
        <p:txBody>
          <a:bodyPr wrap="square">
            <a:spAutoFit/>
          </a:bodyPr>
          <a:lstStyle/>
          <a:p>
            <a:r>
              <a:rPr lang="en-IN" sz="2800" dirty="0"/>
              <a:t>decreases as </a:t>
            </a:r>
            <a:r>
              <a:rPr lang="en-IN" sz="2800" i="1" dirty="0"/>
              <a:t>n </a:t>
            </a:r>
            <a:r>
              <a:rPr lang="en-IN" sz="2800" dirty="0"/>
              <a:t>becomes</a:t>
            </a:r>
          </a:p>
        </p:txBody>
      </p:sp>
      <p:sp>
        <p:nvSpPr>
          <p:cNvPr id="30" name="TextBox 29">
            <a:extLst>
              <a:ext uri="{FF2B5EF4-FFF2-40B4-BE49-F238E27FC236}">
                <a16:creationId xmlns:a16="http://schemas.microsoft.com/office/drawing/2014/main" id="{39223AE8-39B5-5E19-3D40-5C445B2F8811}"/>
              </a:ext>
            </a:extLst>
          </p:cNvPr>
          <p:cNvSpPr txBox="1"/>
          <p:nvPr/>
        </p:nvSpPr>
        <p:spPr>
          <a:xfrm>
            <a:off x="420313" y="1979913"/>
            <a:ext cx="8229600" cy="1384995"/>
          </a:xfrm>
          <a:prstGeom prst="rect">
            <a:avLst/>
          </a:prstGeom>
          <a:noFill/>
        </p:spPr>
        <p:txBody>
          <a:bodyPr wrap="square">
            <a:spAutoFit/>
          </a:bodyPr>
          <a:lstStyle/>
          <a:p>
            <a:r>
              <a:rPr lang="en-IN" sz="2800" dirty="0"/>
              <a:t>larger. </a:t>
            </a:r>
            <a:r>
              <a:rPr lang="en-US" sz="2800" dirty="0"/>
              <a:t>Also, the numerator reaches a maximum when   </a:t>
            </a:r>
            <a:r>
              <a:rPr lang="en-US" sz="2800" i="1" dirty="0"/>
              <a:t>p </a:t>
            </a:r>
            <a:r>
              <a:rPr lang="en-US" sz="2800" dirty="0"/>
              <a:t>= 0.5 and declines as you move away from that figure. So for a fixed value of </a:t>
            </a:r>
            <a:r>
              <a:rPr lang="en-US" sz="2800" i="1" dirty="0"/>
              <a:t>n</a:t>
            </a:r>
            <a:r>
              <a:rPr lang="en-US" sz="2800" dirty="0"/>
              <a:t>,</a:t>
            </a:r>
            <a:endParaRPr lang="en-IN" sz="2800" dirty="0"/>
          </a:p>
        </p:txBody>
      </p:sp>
      <p:pic>
        <p:nvPicPr>
          <p:cNvPr id="15" name="Picture 14" descr="p hat">
            <a:extLst>
              <a:ext uri="{FF2B5EF4-FFF2-40B4-BE49-F238E27FC236}">
                <a16:creationId xmlns:a16="http://schemas.microsoft.com/office/drawing/2014/main" id="{71350C18-CE15-5EF1-3F08-40FE52C28D70}"/>
              </a:ext>
            </a:extLst>
          </p:cNvPr>
          <p:cNvPicPr>
            <a:picLocks noChangeAspect="1"/>
          </p:cNvPicPr>
          <p:nvPr/>
        </p:nvPicPr>
        <p:blipFill>
          <a:blip r:embed="rId3"/>
          <a:stretch>
            <a:fillRect/>
          </a:stretch>
        </p:blipFill>
        <p:spPr>
          <a:xfrm>
            <a:off x="4011614" y="2916831"/>
            <a:ext cx="238125" cy="400050"/>
          </a:xfrm>
          <a:prstGeom prst="rect">
            <a:avLst/>
          </a:prstGeom>
        </p:spPr>
      </p:pic>
      <p:sp>
        <p:nvSpPr>
          <p:cNvPr id="32" name="TextBox 31">
            <a:extLst>
              <a:ext uri="{FF2B5EF4-FFF2-40B4-BE49-F238E27FC236}">
                <a16:creationId xmlns:a16="http://schemas.microsoft.com/office/drawing/2014/main" id="{191AF913-C746-C41E-980F-4D18145DB2C1}"/>
              </a:ext>
            </a:extLst>
          </p:cNvPr>
          <p:cNvSpPr txBox="1"/>
          <p:nvPr/>
        </p:nvSpPr>
        <p:spPr>
          <a:xfrm>
            <a:off x="4191000" y="2844002"/>
            <a:ext cx="3810000" cy="523220"/>
          </a:xfrm>
          <a:prstGeom prst="rect">
            <a:avLst/>
          </a:prstGeom>
          <a:noFill/>
        </p:spPr>
        <p:txBody>
          <a:bodyPr wrap="square">
            <a:spAutoFit/>
          </a:bodyPr>
          <a:lstStyle/>
          <a:p>
            <a:r>
              <a:rPr lang="en-US" sz="2800" dirty="0"/>
              <a:t>has its greatest standard</a:t>
            </a:r>
            <a:endParaRPr lang="en-IN" sz="2800" dirty="0"/>
          </a:p>
        </p:txBody>
      </p:sp>
      <p:sp>
        <p:nvSpPr>
          <p:cNvPr id="34" name="TextBox 33">
            <a:extLst>
              <a:ext uri="{FF2B5EF4-FFF2-40B4-BE49-F238E27FC236}">
                <a16:creationId xmlns:a16="http://schemas.microsoft.com/office/drawing/2014/main" id="{CA7901D4-C7D0-A755-FC58-7A953BA4E835}"/>
              </a:ext>
            </a:extLst>
          </p:cNvPr>
          <p:cNvSpPr txBox="1"/>
          <p:nvPr/>
        </p:nvSpPr>
        <p:spPr>
          <a:xfrm>
            <a:off x="383426" y="3172406"/>
            <a:ext cx="8190287" cy="1384995"/>
          </a:xfrm>
          <a:prstGeom prst="rect">
            <a:avLst/>
          </a:prstGeom>
          <a:noFill/>
        </p:spPr>
        <p:txBody>
          <a:bodyPr wrap="square">
            <a:spAutoFit/>
          </a:bodyPr>
          <a:lstStyle/>
          <a:p>
            <a:r>
              <a:rPr lang="en-US" sz="2800" dirty="0"/>
              <a:t>deviation when the population proportion equals 0.5. If the population proportion is unknown (which is usually the case), </a:t>
            </a:r>
            <a:r>
              <a:rPr lang="en-US" sz="2800" i="1" dirty="0"/>
              <a:t>p </a:t>
            </a:r>
            <a:r>
              <a:rPr lang="en-US" sz="2800" dirty="0"/>
              <a:t>can be estimated by</a:t>
            </a:r>
            <a:endParaRPr lang="en-IN" sz="2800" dirty="0"/>
          </a:p>
        </p:txBody>
      </p:sp>
      <p:pic>
        <p:nvPicPr>
          <p:cNvPr id="16" name="Picture 15" descr="p hat">
            <a:extLst>
              <a:ext uri="{FF2B5EF4-FFF2-40B4-BE49-F238E27FC236}">
                <a16:creationId xmlns:a16="http://schemas.microsoft.com/office/drawing/2014/main" id="{EE7CAD5D-DF50-BA79-5D23-253ABD9D10CA}"/>
              </a:ext>
            </a:extLst>
          </p:cNvPr>
          <p:cNvPicPr>
            <a:picLocks noChangeAspect="1"/>
          </p:cNvPicPr>
          <p:nvPr/>
        </p:nvPicPr>
        <p:blipFill>
          <a:blip r:embed="rId3"/>
          <a:stretch>
            <a:fillRect/>
          </a:stretch>
        </p:blipFill>
        <p:spPr>
          <a:xfrm>
            <a:off x="6291120" y="4115509"/>
            <a:ext cx="238125" cy="400050"/>
          </a:xfrm>
          <a:prstGeom prst="rect">
            <a:avLst/>
          </a:prstGeom>
        </p:spPr>
      </p:pic>
      <p:sp>
        <p:nvSpPr>
          <p:cNvPr id="36" name="TextBox 35">
            <a:extLst>
              <a:ext uri="{FF2B5EF4-FFF2-40B4-BE49-F238E27FC236}">
                <a16:creationId xmlns:a16="http://schemas.microsoft.com/office/drawing/2014/main" id="{CB850454-6444-EA77-10C6-3D2AB99AA3E7}"/>
              </a:ext>
            </a:extLst>
          </p:cNvPr>
          <p:cNvSpPr txBox="1"/>
          <p:nvPr/>
        </p:nvSpPr>
        <p:spPr>
          <a:xfrm>
            <a:off x="6484936" y="4048780"/>
            <a:ext cx="1535579" cy="523220"/>
          </a:xfrm>
          <a:prstGeom prst="rect">
            <a:avLst/>
          </a:prstGeom>
          <a:noFill/>
        </p:spPr>
        <p:txBody>
          <a:bodyPr wrap="square">
            <a:spAutoFit/>
          </a:bodyPr>
          <a:lstStyle/>
          <a:p>
            <a:r>
              <a:rPr lang="en-US" sz="2800" dirty="0"/>
              <a:t>, and the</a:t>
            </a:r>
            <a:endParaRPr lang="en-IN" sz="2800" dirty="0"/>
          </a:p>
        </p:txBody>
      </p:sp>
      <p:sp>
        <p:nvSpPr>
          <p:cNvPr id="38" name="TextBox 37">
            <a:extLst>
              <a:ext uri="{FF2B5EF4-FFF2-40B4-BE49-F238E27FC236}">
                <a16:creationId xmlns:a16="http://schemas.microsoft.com/office/drawing/2014/main" id="{F949E5C0-A03A-4915-CAEA-093071E43EA2}"/>
              </a:ext>
            </a:extLst>
          </p:cNvPr>
          <p:cNvSpPr txBox="1"/>
          <p:nvPr/>
        </p:nvSpPr>
        <p:spPr>
          <a:xfrm>
            <a:off x="400330" y="4475432"/>
            <a:ext cx="6705600" cy="954107"/>
          </a:xfrm>
          <a:prstGeom prst="rect">
            <a:avLst/>
          </a:prstGeom>
          <a:noFill/>
        </p:spPr>
        <p:txBody>
          <a:bodyPr wrap="square">
            <a:spAutoFit/>
          </a:bodyPr>
          <a:lstStyle/>
          <a:p>
            <a:r>
              <a:rPr lang="en-US" sz="2800" dirty="0"/>
              <a:t>standard deviation of the sample proportion is estimated as </a:t>
            </a:r>
            <a:endParaRPr lang="en-IN" sz="2800" dirty="0"/>
          </a:p>
        </p:txBody>
      </p:sp>
      <p:pic>
        <p:nvPicPr>
          <p:cNvPr id="13" name="Picture 12" descr="sigma subscript p hat is approximately equal to the square root of open fraction p hat times open parenthesis one minus p hat close parenthesis divided by n close fraction.">
            <a:extLst>
              <a:ext uri="{FF2B5EF4-FFF2-40B4-BE49-F238E27FC236}">
                <a16:creationId xmlns:a16="http://schemas.microsoft.com/office/drawing/2014/main" id="{A6C08019-64F5-9C4B-68D4-90F74E82E096}"/>
              </a:ext>
            </a:extLst>
          </p:cNvPr>
          <p:cNvPicPr>
            <a:picLocks noChangeAspect="1"/>
          </p:cNvPicPr>
          <p:nvPr/>
        </p:nvPicPr>
        <p:blipFill>
          <a:blip r:embed="rId4"/>
          <a:stretch>
            <a:fillRect/>
          </a:stretch>
        </p:blipFill>
        <p:spPr>
          <a:xfrm>
            <a:off x="3478444" y="5053379"/>
            <a:ext cx="2000250" cy="942975"/>
          </a:xfrm>
          <a:prstGeom prst="rect">
            <a:avLst/>
          </a:prstGeom>
        </p:spPr>
      </p:pic>
    </p:spTree>
    <p:extLst>
      <p:ext uri="{BB962C8B-B14F-4D97-AF65-F5344CB8AC3E}">
        <p14:creationId xmlns:p14="http://schemas.microsoft.com/office/powerpoint/2010/main" val="1662385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4959" y="85368"/>
            <a:ext cx="8198970" cy="914400"/>
          </a:xfrm>
        </p:spPr>
        <p:txBody>
          <a:bodyPr>
            <a:normAutofit/>
          </a:bodyPr>
          <a:lstStyle/>
          <a:p>
            <a:r>
              <a:rPr lang="en-US" dirty="0"/>
              <a:t>Is There a Familiar Pattern to the Variability of    </a:t>
            </a:r>
            <a:r>
              <a:rPr lang="en-US" i="1" dirty="0"/>
              <a:t>p</a:t>
            </a:r>
            <a:r>
              <a:rPr lang="en-US" dirty="0"/>
              <a:t> hat?—Slide 1 </a:t>
            </a:r>
            <a:endParaRPr dirty="0"/>
          </a:p>
        </p:txBody>
      </p:sp>
      <p:sp>
        <p:nvSpPr>
          <p:cNvPr id="3" name="Text Placeholder 2"/>
          <p:cNvSpPr>
            <a:spLocks noGrp="1"/>
          </p:cNvSpPr>
          <p:nvPr>
            <p:ph type="body" sz="quarter" idx="10"/>
          </p:nvPr>
        </p:nvSpPr>
        <p:spPr/>
        <p:txBody>
          <a:bodyPr>
            <a:normAutofit/>
          </a:bodyPr>
          <a:lstStyle/>
          <a:p>
            <a:pPr>
              <a:defRPr sz="2800"/>
            </a:pPr>
            <a:r>
              <a:rPr lang="en-US" dirty="0"/>
              <a:t>The sampling distribution of </a:t>
            </a:r>
          </a:p>
        </p:txBody>
      </p:sp>
      <p:pic>
        <p:nvPicPr>
          <p:cNvPr id="9" name="Picture 8" descr="p hat">
            <a:extLst>
              <a:ext uri="{FF2B5EF4-FFF2-40B4-BE49-F238E27FC236}">
                <a16:creationId xmlns:a16="http://schemas.microsoft.com/office/drawing/2014/main" id="{D2C63828-AC04-9770-D4C7-EF8E994E68B8}"/>
              </a:ext>
            </a:extLst>
          </p:cNvPr>
          <p:cNvPicPr>
            <a:picLocks noChangeAspect="1"/>
          </p:cNvPicPr>
          <p:nvPr/>
        </p:nvPicPr>
        <p:blipFill>
          <a:blip r:embed="rId2"/>
          <a:stretch>
            <a:fillRect/>
          </a:stretch>
        </p:blipFill>
        <p:spPr>
          <a:xfrm>
            <a:off x="4653429" y="1099424"/>
            <a:ext cx="238125" cy="400050"/>
          </a:xfrm>
          <a:prstGeom prst="rect">
            <a:avLst/>
          </a:prstGeom>
        </p:spPr>
      </p:pic>
      <p:sp>
        <p:nvSpPr>
          <p:cNvPr id="12" name="TextBox 11">
            <a:extLst>
              <a:ext uri="{FF2B5EF4-FFF2-40B4-BE49-F238E27FC236}">
                <a16:creationId xmlns:a16="http://schemas.microsoft.com/office/drawing/2014/main" id="{96C0427A-B77D-3C65-EE33-1E5B26A72E4F}"/>
              </a:ext>
            </a:extLst>
          </p:cNvPr>
          <p:cNvSpPr txBox="1"/>
          <p:nvPr/>
        </p:nvSpPr>
        <p:spPr>
          <a:xfrm>
            <a:off x="4820023" y="996663"/>
            <a:ext cx="3810000" cy="523220"/>
          </a:xfrm>
          <a:prstGeom prst="rect">
            <a:avLst/>
          </a:prstGeom>
          <a:noFill/>
        </p:spPr>
        <p:txBody>
          <a:bodyPr wrap="square">
            <a:spAutoFit/>
          </a:bodyPr>
          <a:lstStyle/>
          <a:p>
            <a:r>
              <a:rPr lang="en-US" sz="2800" dirty="0"/>
              <a:t>approaches normality as</a:t>
            </a:r>
            <a:endParaRPr lang="en-IN" sz="2800" dirty="0"/>
          </a:p>
        </p:txBody>
      </p:sp>
      <p:sp>
        <p:nvSpPr>
          <p:cNvPr id="14" name="TextBox 13">
            <a:extLst>
              <a:ext uri="{FF2B5EF4-FFF2-40B4-BE49-F238E27FC236}">
                <a16:creationId xmlns:a16="http://schemas.microsoft.com/office/drawing/2014/main" id="{0A257C85-79E2-5EAE-72BF-D54EC31F3DC9}"/>
              </a:ext>
            </a:extLst>
          </p:cNvPr>
          <p:cNvSpPr txBox="1"/>
          <p:nvPr/>
        </p:nvSpPr>
        <p:spPr>
          <a:xfrm>
            <a:off x="454959" y="1466563"/>
            <a:ext cx="8153400" cy="954107"/>
          </a:xfrm>
          <a:prstGeom prst="rect">
            <a:avLst/>
          </a:prstGeom>
          <a:noFill/>
        </p:spPr>
        <p:txBody>
          <a:bodyPr wrap="square">
            <a:spAutoFit/>
          </a:bodyPr>
          <a:lstStyle/>
          <a:p>
            <a:r>
              <a:rPr lang="en-US" sz="2800" i="1" dirty="0"/>
              <a:t>n</a:t>
            </a:r>
            <a:r>
              <a:rPr lang="en-US" sz="2800" dirty="0"/>
              <a:t> becomes sufficiently large. The sample size is generally considered “sufficiently large” </a:t>
            </a:r>
            <a:endParaRPr lang="en-IN" sz="2800" dirty="0"/>
          </a:p>
        </p:txBody>
      </p:sp>
      <p:pic>
        <p:nvPicPr>
          <p:cNvPr id="7" name="Picture 6" descr="if n times p greater than or equals to 5 and n times Open parenthesis 1 minus p close parenthesis greater than or equal to 5.">
            <a:extLst>
              <a:ext uri="{FF2B5EF4-FFF2-40B4-BE49-F238E27FC236}">
                <a16:creationId xmlns:a16="http://schemas.microsoft.com/office/drawing/2014/main" id="{332689BB-1481-960F-97BF-BC642DF109B7}"/>
              </a:ext>
            </a:extLst>
          </p:cNvPr>
          <p:cNvPicPr>
            <a:picLocks noChangeAspect="1"/>
          </p:cNvPicPr>
          <p:nvPr/>
        </p:nvPicPr>
        <p:blipFill>
          <a:blip r:embed="rId3"/>
          <a:stretch>
            <a:fillRect/>
          </a:stretch>
        </p:blipFill>
        <p:spPr>
          <a:xfrm>
            <a:off x="573741" y="2420670"/>
            <a:ext cx="3600000" cy="517302"/>
          </a:xfrm>
          <a:prstGeom prst="rect">
            <a:avLst/>
          </a:prstGeom>
        </p:spPr>
      </p:pic>
      <p:pic>
        <p:nvPicPr>
          <p:cNvPr id="5" name="Picture 4" descr="A normal distribution graph titled &quot;Sample Distribution of p hat&quot; represents the values of a p value test. It has a bell shaped curve centered about the horizontal axis labeled p hat. The population proportion is marked at the center and labeled as p.">
            <a:extLst>
              <a:ext uri="{FF2B5EF4-FFF2-40B4-BE49-F238E27FC236}">
                <a16:creationId xmlns:a16="http://schemas.microsoft.com/office/drawing/2014/main" id="{6061B453-F357-4399-8F3D-20804F77D9DC}"/>
              </a:ext>
            </a:extLst>
          </p:cNvPr>
          <p:cNvPicPr>
            <a:picLocks noChangeAspect="1"/>
          </p:cNvPicPr>
          <p:nvPr/>
        </p:nvPicPr>
        <p:blipFill>
          <a:blip r:embed="rId4"/>
          <a:srcRect b="10644"/>
          <a:stretch>
            <a:fillRect/>
          </a:stretch>
        </p:blipFill>
        <p:spPr>
          <a:xfrm>
            <a:off x="4653429" y="2760788"/>
            <a:ext cx="3744000" cy="2012426"/>
          </a:xfrm>
          <a:prstGeom prst="rect">
            <a:avLst/>
          </a:prstGeom>
        </p:spPr>
      </p:pic>
      <p:sp>
        <p:nvSpPr>
          <p:cNvPr id="4" name="TextBox 3">
            <a:extLst>
              <a:ext uri="{FF2B5EF4-FFF2-40B4-BE49-F238E27FC236}">
                <a16:creationId xmlns:a16="http://schemas.microsoft.com/office/drawing/2014/main" id="{D650F3AB-DB7A-BB09-1715-58209CD52895}"/>
              </a:ext>
            </a:extLst>
          </p:cNvPr>
          <p:cNvSpPr txBox="1"/>
          <p:nvPr/>
        </p:nvSpPr>
        <p:spPr>
          <a:xfrm>
            <a:off x="5725329" y="4728480"/>
            <a:ext cx="1600200" cy="461665"/>
          </a:xfrm>
          <a:prstGeom prst="rect">
            <a:avLst/>
          </a:prstGeom>
          <a:noFill/>
        </p:spPr>
        <p:txBody>
          <a:bodyPr wrap="square">
            <a:spAutoFit/>
          </a:bodyPr>
          <a:lstStyle/>
          <a:p>
            <a:pPr algn="ctr"/>
            <a:r>
              <a:rPr lang="en-IN" sz="2400" dirty="0"/>
              <a:t>Figure 1</a:t>
            </a:r>
          </a:p>
        </p:txBody>
      </p:sp>
      <p:sp>
        <p:nvSpPr>
          <p:cNvPr id="16" name="TextBox 15">
            <a:extLst>
              <a:ext uri="{FF2B5EF4-FFF2-40B4-BE49-F238E27FC236}">
                <a16:creationId xmlns:a16="http://schemas.microsoft.com/office/drawing/2014/main" id="{A70C1C38-D4CB-112C-3932-576F1E2149B4}"/>
              </a:ext>
            </a:extLst>
          </p:cNvPr>
          <p:cNvSpPr txBox="1"/>
          <p:nvPr/>
        </p:nvSpPr>
        <p:spPr>
          <a:xfrm>
            <a:off x="454959" y="5091282"/>
            <a:ext cx="4343400" cy="523220"/>
          </a:xfrm>
          <a:prstGeom prst="rect">
            <a:avLst/>
          </a:prstGeom>
          <a:noFill/>
        </p:spPr>
        <p:txBody>
          <a:bodyPr wrap="square">
            <a:spAutoFit/>
          </a:bodyPr>
          <a:lstStyle/>
          <a:p>
            <a:r>
              <a:rPr lang="en-US" sz="2800" dirty="0"/>
              <a:t>The sampling distribution of</a:t>
            </a:r>
            <a:endParaRPr lang="en-IN" sz="2800" dirty="0"/>
          </a:p>
        </p:txBody>
      </p:sp>
      <p:pic>
        <p:nvPicPr>
          <p:cNvPr id="10" name="Picture 9" descr="p hat">
            <a:extLst>
              <a:ext uri="{FF2B5EF4-FFF2-40B4-BE49-F238E27FC236}">
                <a16:creationId xmlns:a16="http://schemas.microsoft.com/office/drawing/2014/main" id="{556A544A-BD22-B0CA-74A8-50A657EF7C75}"/>
              </a:ext>
            </a:extLst>
          </p:cNvPr>
          <p:cNvPicPr>
            <a:picLocks noChangeAspect="1"/>
          </p:cNvPicPr>
          <p:nvPr/>
        </p:nvPicPr>
        <p:blipFill>
          <a:blip r:embed="rId2"/>
          <a:stretch>
            <a:fillRect/>
          </a:stretch>
        </p:blipFill>
        <p:spPr>
          <a:xfrm>
            <a:off x="4659406" y="5137179"/>
            <a:ext cx="238125" cy="400050"/>
          </a:xfrm>
          <a:prstGeom prst="rect">
            <a:avLst/>
          </a:prstGeom>
        </p:spPr>
      </p:pic>
      <p:sp>
        <p:nvSpPr>
          <p:cNvPr id="18" name="TextBox 17">
            <a:extLst>
              <a:ext uri="{FF2B5EF4-FFF2-40B4-BE49-F238E27FC236}">
                <a16:creationId xmlns:a16="http://schemas.microsoft.com/office/drawing/2014/main" id="{8184F9AB-B9D7-1461-6061-372A40254463}"/>
              </a:ext>
            </a:extLst>
          </p:cNvPr>
          <p:cNvSpPr txBox="1"/>
          <p:nvPr/>
        </p:nvSpPr>
        <p:spPr>
          <a:xfrm>
            <a:off x="4828988" y="5091282"/>
            <a:ext cx="3810000" cy="523220"/>
          </a:xfrm>
          <a:prstGeom prst="rect">
            <a:avLst/>
          </a:prstGeom>
          <a:noFill/>
        </p:spPr>
        <p:txBody>
          <a:bodyPr wrap="square">
            <a:spAutoFit/>
          </a:bodyPr>
          <a:lstStyle/>
          <a:p>
            <a:r>
              <a:rPr lang="en-US" sz="2800" dirty="0"/>
              <a:t>is summarized below, </a:t>
            </a:r>
            <a:endParaRPr lang="en-IN" sz="2800" dirty="0"/>
          </a:p>
        </p:txBody>
      </p:sp>
      <p:sp>
        <p:nvSpPr>
          <p:cNvPr id="20" name="TextBox 19">
            <a:extLst>
              <a:ext uri="{FF2B5EF4-FFF2-40B4-BE49-F238E27FC236}">
                <a16:creationId xmlns:a16="http://schemas.microsoft.com/office/drawing/2014/main" id="{C9033158-74C7-E82C-5CB9-3A0E58A57B03}"/>
              </a:ext>
            </a:extLst>
          </p:cNvPr>
          <p:cNvSpPr txBox="1"/>
          <p:nvPr/>
        </p:nvSpPr>
        <p:spPr>
          <a:xfrm>
            <a:off x="454959" y="5491063"/>
            <a:ext cx="6019800" cy="523220"/>
          </a:xfrm>
          <a:prstGeom prst="rect">
            <a:avLst/>
          </a:prstGeom>
          <a:noFill/>
        </p:spPr>
        <p:txBody>
          <a:bodyPr wrap="square">
            <a:spAutoFit/>
          </a:bodyPr>
          <a:lstStyle/>
          <a:p>
            <a:r>
              <a:rPr lang="en-US" sz="2800" dirty="0"/>
              <a:t>for both finite and infinite populations.</a:t>
            </a:r>
            <a:endParaRPr lang="en-IN" sz="2800" dirty="0"/>
          </a:p>
        </p:txBody>
      </p:sp>
    </p:spTree>
    <p:extLst>
      <p:ext uri="{BB962C8B-B14F-4D97-AF65-F5344CB8AC3E}">
        <p14:creationId xmlns:p14="http://schemas.microsoft.com/office/powerpoint/2010/main" val="1469392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Properties: </a:t>
            </a:r>
            <a:r>
              <a:rPr dirty="0"/>
              <a:t>Sampling Distribution of the Sample Proportion</a:t>
            </a:r>
            <a:r>
              <a:rPr lang="en-US" dirty="0"/>
              <a:t>—Slide 1</a:t>
            </a:r>
            <a:endParaRPr dirty="0"/>
          </a:p>
        </p:txBody>
      </p:sp>
      <p:sp>
        <p:nvSpPr>
          <p:cNvPr id="3" name="Text Placeholder 2"/>
          <p:cNvSpPr>
            <a:spLocks noGrp="1"/>
          </p:cNvSpPr>
          <p:nvPr>
            <p:ph type="body" sz="quarter" idx="10"/>
          </p:nvPr>
        </p:nvSpPr>
        <p:spPr/>
        <p:txBody>
          <a:bodyPr>
            <a:noAutofit/>
          </a:bodyPr>
          <a:lstStyle/>
          <a:p>
            <a:pPr>
              <a:defRPr sz="2800"/>
            </a:pPr>
            <a:r>
              <a:rPr sz="2600" dirty="0"/>
              <a:t>If the population is infinite and the sample is sufficiently larg</a:t>
            </a:r>
            <a:r>
              <a:rPr lang="en-US" sz="2600" dirty="0"/>
              <a:t>e</a:t>
            </a:r>
            <a:endParaRPr sz="2600" dirty="0"/>
          </a:p>
        </p:txBody>
      </p:sp>
      <p:pic>
        <p:nvPicPr>
          <p:cNvPr id="7" name="Picture 6" descr="Open parenthesis n times p greater than or equals to 5 and n times Open parenthesis 1 minus p close parenthesis greater than or equal to 5 close parenthesis,">
            <a:extLst>
              <a:ext uri="{FF2B5EF4-FFF2-40B4-BE49-F238E27FC236}">
                <a16:creationId xmlns:a16="http://schemas.microsoft.com/office/drawing/2014/main" id="{03999C77-9E03-94BB-4EBA-6F2D7B3739FE}"/>
              </a:ext>
            </a:extLst>
          </p:cNvPr>
          <p:cNvPicPr>
            <a:picLocks noChangeAspect="1"/>
          </p:cNvPicPr>
          <p:nvPr/>
        </p:nvPicPr>
        <p:blipFill>
          <a:blip r:embed="rId2"/>
          <a:stretch>
            <a:fillRect/>
          </a:stretch>
        </p:blipFill>
        <p:spPr>
          <a:xfrm>
            <a:off x="1266825" y="1498641"/>
            <a:ext cx="3286125" cy="523875"/>
          </a:xfrm>
          <a:prstGeom prst="rect">
            <a:avLst/>
          </a:prstGeom>
        </p:spPr>
      </p:pic>
      <p:sp>
        <p:nvSpPr>
          <p:cNvPr id="10" name="TextBox 9">
            <a:extLst>
              <a:ext uri="{FF2B5EF4-FFF2-40B4-BE49-F238E27FC236}">
                <a16:creationId xmlns:a16="http://schemas.microsoft.com/office/drawing/2014/main" id="{9F485902-2242-8345-DF5E-3B035FB7AC96}"/>
              </a:ext>
            </a:extLst>
          </p:cNvPr>
          <p:cNvSpPr txBox="1"/>
          <p:nvPr/>
        </p:nvSpPr>
        <p:spPr>
          <a:xfrm>
            <a:off x="4543425" y="1469450"/>
            <a:ext cx="276225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000000"/>
                </a:solidFill>
                <a:effectLst/>
                <a:uLnTx/>
                <a:uFillTx/>
                <a:latin typeface="Calibri"/>
                <a:ea typeface="+mn-ea"/>
                <a:cs typeface="+mn-cs"/>
              </a:rPr>
              <a:t>the distribution of</a:t>
            </a:r>
            <a:endParaRPr lang="en-IN" dirty="0"/>
          </a:p>
        </p:txBody>
      </p:sp>
      <p:pic>
        <p:nvPicPr>
          <p:cNvPr id="6" name="Picture 5" descr="p hat">
            <a:extLst>
              <a:ext uri="{FF2B5EF4-FFF2-40B4-BE49-F238E27FC236}">
                <a16:creationId xmlns:a16="http://schemas.microsoft.com/office/drawing/2014/main" id="{643269F4-F8BD-6BCB-DD6A-166ADD19ECA3}"/>
              </a:ext>
            </a:extLst>
          </p:cNvPr>
          <p:cNvPicPr>
            <a:picLocks noChangeAspect="1"/>
          </p:cNvPicPr>
          <p:nvPr/>
        </p:nvPicPr>
        <p:blipFill>
          <a:blip r:embed="rId3"/>
          <a:stretch>
            <a:fillRect/>
          </a:stretch>
        </p:blipFill>
        <p:spPr>
          <a:xfrm>
            <a:off x="7162800" y="1534380"/>
            <a:ext cx="228600" cy="390525"/>
          </a:xfrm>
          <a:prstGeom prst="rect">
            <a:avLst/>
          </a:prstGeom>
        </p:spPr>
      </p:pic>
      <p:sp>
        <p:nvSpPr>
          <p:cNvPr id="13" name="TextBox 12">
            <a:extLst>
              <a:ext uri="{FF2B5EF4-FFF2-40B4-BE49-F238E27FC236}">
                <a16:creationId xmlns:a16="http://schemas.microsoft.com/office/drawing/2014/main" id="{531A3E65-CF90-0398-39C8-6515ACA67E2E}"/>
              </a:ext>
            </a:extLst>
          </p:cNvPr>
          <p:cNvSpPr txBox="1"/>
          <p:nvPr/>
        </p:nvSpPr>
        <p:spPr>
          <a:xfrm>
            <a:off x="457200" y="1866719"/>
            <a:ext cx="4572000" cy="492443"/>
          </a:xfrm>
          <a:prstGeom prst="rect">
            <a:avLst/>
          </a:prstGeom>
          <a:noFill/>
        </p:spPr>
        <p:txBody>
          <a:bodyPr wrap="square">
            <a:spAutoFit/>
          </a:bodyPr>
          <a:lstStyle/>
          <a:p>
            <a:pPr>
              <a:defRPr sz="2800"/>
            </a:pPr>
            <a:r>
              <a:rPr lang="en-US" sz="2600" dirty="0">
                <a:solidFill>
                  <a:srgbClr val="000000"/>
                </a:solidFill>
              </a:rPr>
              <a:t>has the following characteristics.</a:t>
            </a:r>
            <a:endParaRPr lang="en-IN" sz="2600" dirty="0">
              <a:solidFill>
                <a:srgbClr val="000000"/>
              </a:solidFill>
            </a:endParaRPr>
          </a:p>
        </p:txBody>
      </p:sp>
      <p:sp>
        <p:nvSpPr>
          <p:cNvPr id="15" name="TextBox 14">
            <a:extLst>
              <a:ext uri="{FF2B5EF4-FFF2-40B4-BE49-F238E27FC236}">
                <a16:creationId xmlns:a16="http://schemas.microsoft.com/office/drawing/2014/main" id="{615FE977-11E1-1329-8992-0C473E1B9FCE}"/>
              </a:ext>
            </a:extLst>
          </p:cNvPr>
          <p:cNvSpPr txBox="1"/>
          <p:nvPr/>
        </p:nvSpPr>
        <p:spPr>
          <a:xfrm>
            <a:off x="457200" y="2299876"/>
            <a:ext cx="5715000" cy="492443"/>
          </a:xfrm>
          <a:prstGeom prst="rect">
            <a:avLst/>
          </a:prstGeom>
          <a:noFill/>
        </p:spPr>
        <p:txBody>
          <a:bodyPr wrap="square">
            <a:spAutoFit/>
          </a:bodyPr>
          <a:lstStyle/>
          <a:p>
            <a:pPr marL="358775" indent="-358775">
              <a:defRPr sz="2800"/>
            </a:pPr>
            <a:r>
              <a:rPr lang="en-US" sz="2600" dirty="0">
                <a:solidFill>
                  <a:srgbClr val="000000"/>
                </a:solidFill>
              </a:rPr>
              <a:t>1.	​An approximately normal distribution.</a:t>
            </a:r>
            <a:endParaRPr lang="en-IN" sz="2600" dirty="0">
              <a:solidFill>
                <a:srgbClr val="000000"/>
              </a:solidFill>
            </a:endParaRPr>
          </a:p>
        </p:txBody>
      </p:sp>
      <p:pic>
        <p:nvPicPr>
          <p:cNvPr id="16" name="Picture 15" descr="2. mu subscript p hat equals E of p hat equals p.">
            <a:extLst>
              <a:ext uri="{FF2B5EF4-FFF2-40B4-BE49-F238E27FC236}">
                <a16:creationId xmlns:a16="http://schemas.microsoft.com/office/drawing/2014/main" id="{67E9F287-EC85-555E-45EF-4A9F0D875E1D}"/>
              </a:ext>
            </a:extLst>
          </p:cNvPr>
          <p:cNvPicPr>
            <a:picLocks noChangeAspect="1"/>
          </p:cNvPicPr>
          <p:nvPr/>
        </p:nvPicPr>
        <p:blipFill>
          <a:blip r:embed="rId4"/>
          <a:stretch>
            <a:fillRect/>
          </a:stretch>
        </p:blipFill>
        <p:spPr>
          <a:xfrm>
            <a:off x="538908" y="2898775"/>
            <a:ext cx="2057400" cy="466725"/>
          </a:xfrm>
          <a:prstGeom prst="rect">
            <a:avLst/>
          </a:prstGeom>
        </p:spPr>
      </p:pic>
      <p:sp>
        <p:nvSpPr>
          <p:cNvPr id="20" name="TextBox 19">
            <a:extLst>
              <a:ext uri="{FF2B5EF4-FFF2-40B4-BE49-F238E27FC236}">
                <a16:creationId xmlns:a16="http://schemas.microsoft.com/office/drawing/2014/main" id="{C37EAF39-2208-9BA7-76B5-8410B2D016B7}"/>
              </a:ext>
            </a:extLst>
          </p:cNvPr>
          <p:cNvSpPr txBox="1"/>
          <p:nvPr/>
        </p:nvSpPr>
        <p:spPr>
          <a:xfrm>
            <a:off x="838200" y="3374120"/>
            <a:ext cx="7763717" cy="830997"/>
          </a:xfrm>
          <a:prstGeom prst="rect">
            <a:avLst/>
          </a:prstGeom>
          <a:noFill/>
        </p:spPr>
        <p:txBody>
          <a:bodyPr wrap="square">
            <a:spAutoFit/>
          </a:bodyPr>
          <a:lstStyle/>
          <a:p>
            <a:r>
              <a:rPr lang="en-US" sz="2400" dirty="0">
                <a:solidFill>
                  <a:srgbClr val="000000"/>
                </a:solidFill>
              </a:rPr>
              <a:t>(The mean of the sample proportions equals the population proportion.)</a:t>
            </a:r>
            <a:endParaRPr lang="en-IN" sz="2400" dirty="0">
              <a:solidFill>
                <a:srgbClr val="000000"/>
              </a:solidFill>
            </a:endParaRPr>
          </a:p>
        </p:txBody>
      </p:sp>
      <p:pic>
        <p:nvPicPr>
          <p:cNvPr id="18" name="Picture 17" descr="sigma subscript p hat is equal to the square root of open fraction p times open parenthesis one minus p close parenthesis divided by n close fraction, approximately equal to the square root of open fraction p hat times open parenthesis one minus p hat close parenthesis divided by n close fraction.">
            <a:extLst>
              <a:ext uri="{FF2B5EF4-FFF2-40B4-BE49-F238E27FC236}">
                <a16:creationId xmlns:a16="http://schemas.microsoft.com/office/drawing/2014/main" id="{4240EF61-57E8-F69F-A9AB-6C72FF9C9E8A}"/>
              </a:ext>
            </a:extLst>
          </p:cNvPr>
          <p:cNvPicPr>
            <a:picLocks noChangeAspect="1"/>
          </p:cNvPicPr>
          <p:nvPr/>
        </p:nvPicPr>
        <p:blipFill>
          <a:blip r:embed="rId5"/>
          <a:stretch>
            <a:fillRect/>
          </a:stretch>
        </p:blipFill>
        <p:spPr>
          <a:xfrm>
            <a:off x="533400" y="4305300"/>
            <a:ext cx="3943350" cy="942975"/>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CA86EFB-5B57-422B-A0DA-4C86D73347DF}"/>
</file>

<file path=customXml/itemProps2.xml><?xml version="1.0" encoding="utf-8"?>
<ds:datastoreItem xmlns:ds="http://schemas.openxmlformats.org/officeDocument/2006/customXml" ds:itemID="{43224A57-BDDD-481A-9E5C-236644F2CA40}"/>
</file>

<file path=customXml/itemProps3.xml><?xml version="1.0" encoding="utf-8"?>
<ds:datastoreItem xmlns:ds="http://schemas.openxmlformats.org/officeDocument/2006/customXml" ds:itemID="{C81A1827-3B60-4D95-8356-92D53CB16E8A}"/>
</file>

<file path=docProps/app.xml><?xml version="1.0" encoding="utf-8"?>
<Properties xmlns="http://schemas.openxmlformats.org/officeDocument/2006/extended-properties" xmlns:vt="http://schemas.openxmlformats.org/officeDocument/2006/docPropsVTypes">
  <TotalTime>1633</TotalTime>
  <Words>1560</Words>
  <Application>Microsoft Office PowerPoint</Application>
  <PresentationFormat>On-screen Show (4:3)</PresentationFormat>
  <Paragraphs>128</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Calibri</vt:lpstr>
      <vt:lpstr>Arial</vt:lpstr>
      <vt:lpstr>Cambria Math</vt:lpstr>
      <vt:lpstr>Courier New</vt:lpstr>
      <vt:lpstr>Office Theme</vt:lpstr>
      <vt:lpstr>Section 8.3</vt:lpstr>
      <vt:lpstr>Definition: Sample Proportion</vt:lpstr>
      <vt:lpstr>Determining the Sample Proportion, p hat—Slide 1</vt:lpstr>
      <vt:lpstr>Determining the Sample Proportion, p hat—Slide 2</vt:lpstr>
      <vt:lpstr>Definition: Standard Deviation of the Sample Proportion</vt:lpstr>
      <vt:lpstr>What is the Central Value of p hat?—Slide 1</vt:lpstr>
      <vt:lpstr>What is the Central Value of p hat?—Slide 2</vt:lpstr>
      <vt:lpstr>Is There a Familiar Pattern to the Variability of    p hat?—Slide 1 </vt:lpstr>
      <vt:lpstr>Properties: Sampling Distribution of the Sample Proportion—Slide 1</vt:lpstr>
      <vt:lpstr>Properties: Sampling Distribution of the Sample Proportion—Slide 2</vt:lpstr>
      <vt:lpstr>Is There a Familiar Pattern to the Variability of    p hat?—Slide 2</vt:lpstr>
      <vt:lpstr>Example 1: Calculating a Probability for the Proportion of Switches—Slide 1</vt:lpstr>
      <vt:lpstr>Example 1: Calculating a Probability for the Proportion of Switches—Slide 2</vt:lpstr>
      <vt:lpstr>Example 1: Calculating a Probability for the Proportion of Switches—Slide 3</vt:lpstr>
      <vt:lpstr>Example 1: Calculating a Probability for the Proportion of Switches—Slide 4</vt:lpstr>
      <vt:lpstr>Example 1: Calculating a Probability for the Proportion of Switches—Slide 5</vt:lpstr>
      <vt:lpstr>Example 1: Calculating a Probability for the Proportion of Switches—Slide 6</vt:lpstr>
      <vt:lpstr>Example 2: Calculating a Probability for the Proportion who Prefer Pepsi—Slide 1</vt:lpstr>
      <vt:lpstr>Example 2: Calculating a Probability for the Proportion who Prefer Pepsi—Slide 2</vt:lpstr>
      <vt:lpstr>Example 2: Calculating a Probability for the Proportion who Prefer Pepsi—Slide 3</vt:lpstr>
      <vt:lpstr>Example 2: Calculating a Probability for the Proportion who Prefer Pepsi—Slide 4</vt:lpstr>
      <vt:lpstr>Example 2: Calculating a Probability for the Proportion who Prefer Pepsi—Slide 5</vt:lpstr>
      <vt:lpstr>Example 2: Calculating a Probability for the Proportion who Prefer Pepsi—Slide 6</vt:lpstr>
      <vt:lpstr>Example 3: Calculating a Probability Concerning the Error of Estimation—Slide 1</vt:lpstr>
      <vt:lpstr>Example 3: Calculating a Probability Concerning the Error of Estimation—Slide 2</vt:lpstr>
      <vt:lpstr>Example 3: Calculating a Probability Concerning the Error of Estimation—Slide 3</vt:lpstr>
      <vt:lpstr>Example 3: Calculating a Probability Concerning the Error of Estimation—Slide 4</vt:lpstr>
      <vt:lpstr>Example 3: Calculating a Probability Concerning the Error of Estimation—Slide 5</vt:lpstr>
      <vt:lpstr>Example 3: Calculating a Probability Concerning the Error of Estimation—Slide 6</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- 8.3 - The Distribution of the Sample Proportion</dc:title>
  <dc:creator>Hawkes Learning</dc:creator>
  <cp:lastModifiedBy>Sangeetha Pallikala</cp:lastModifiedBy>
  <cp:revision>180</cp:revision>
  <dcterms:created xsi:type="dcterms:W3CDTF">2013-04-26T14:43:13Z</dcterms:created>
  <dcterms:modified xsi:type="dcterms:W3CDTF">2025-09-29T07:19:15Z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