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7" r:id="rId3"/>
    <p:sldId id="258" r:id="rId4"/>
    <p:sldId id="259" r:id="rId5"/>
    <p:sldId id="260" r:id="rId6"/>
    <p:sldId id="262" r:id="rId7"/>
    <p:sldId id="275" r:id="rId8"/>
    <p:sldId id="276" r:id="rId9"/>
    <p:sldId id="264" r:id="rId10"/>
    <p:sldId id="277" r:id="rId11"/>
    <p:sldId id="278" r:id="rId12"/>
    <p:sldId id="279" r:id="rId13"/>
    <p:sldId id="265" r:id="rId14"/>
    <p:sldId id="280" r:id="rId15"/>
    <p:sldId id="281" r:id="rId16"/>
    <p:sldId id="282" r:id="rId17"/>
    <p:sldId id="266" r:id="rId18"/>
    <p:sldId id="267" r:id="rId19"/>
    <p:sldId id="268" r:id="rId20"/>
    <p:sldId id="269" r:id="rId21"/>
    <p:sldId id="270" r:id="rId22"/>
    <p:sldId id="271" r:id="rId23"/>
    <p:sldId id="273" r:id="rId24"/>
    <p:sldId id="274" r:id="rId25"/>
  </p:sldIdLst>
  <p:sldSz cx="9144000" cy="6858000" type="screen4x3"/>
  <p:notesSz cx="6858000" cy="9144000"/>
  <p:embeddedFontLst>
    <p:embeddedFont>
      <p:font typeface="Cambria Math" panose="02040503050406030204" pitchFamily="18" charset="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03" autoAdjust="0"/>
    <p:restoredTop sz="94673" autoAdjust="0"/>
  </p:normalViewPr>
  <p:slideViewPr>
    <p:cSldViewPr>
      <p:cViewPr varScale="1">
        <p:scale>
          <a:sx n="101" d="100"/>
          <a:sy n="101" d="100"/>
        </p:scale>
        <p:origin x="124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8.4</a:t>
            </a:r>
          </a:p>
        </p:txBody>
      </p:sp>
      <p:sp>
        <p:nvSpPr>
          <p:cNvPr id="2" name="Text Placeholder 1"/>
          <p:cNvSpPr>
            <a:spLocks noGrp="1"/>
          </p:cNvSpPr>
          <p:nvPr>
            <p:ph type="body" sz="quarter" idx="10"/>
          </p:nvPr>
        </p:nvSpPr>
        <p:spPr/>
        <p:txBody>
          <a:bodyPr/>
          <a:lstStyle/>
          <a:p>
            <a:pPr algn="ctr"/>
            <a:r>
              <a:t>Sampling Methods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Cluster Sampling</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lang="en-US" sz="2300" dirty="0"/>
              <a:t>Although simple random sampling may be feasible, the traveling cost required to obtain the sample information may be prohibitive. Suppose McDonald’s wishes to perform quality control inspection on its franchises. If a random sample of 500 is drawn from the 31,000 McDonald’s restaurants scattered throughout the world, the quality inspection team could be in for quite a bit of traveling. Instead of selecting the stores individually, suppose we divide the world into 200 regions. Then we could select 20 of these regions and inspect every store in those regions. This technique is called cluster sampling. Using this technique, an inspector would be required to travel much less and a substantial reduction in cost would result. </a:t>
            </a:r>
            <a:endParaRPr sz="2300" dirty="0"/>
          </a:p>
        </p:txBody>
      </p:sp>
    </p:spTree>
    <p:extLst>
      <p:ext uri="{BB962C8B-B14F-4D97-AF65-F5344CB8AC3E}">
        <p14:creationId xmlns:p14="http://schemas.microsoft.com/office/powerpoint/2010/main" val="347906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Cluster Sampling</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lang="en-US" sz="2200" dirty="0"/>
              <a:t>Clusters are not always geographic. Suppose you were interested in soliciting student opinion regarding bookstore prices. If everyone in the college had a 9:00 AM class, one reasonable method of clustering would be to use each class as a cluster. Randomly select a set of clusters (classes) and interview each member of the selected cluster. </a:t>
            </a:r>
          </a:p>
          <a:p>
            <a:pPr algn="just"/>
            <a:r>
              <a:rPr lang="en-US" sz="2200" dirty="0"/>
              <a:t>Cluster sampling can be as effective as simple random sampling if the clusters are as heterogeneous as the population. Unfortunately, clusters are almost never as diverse as the population. If the clusters are geographic, people in the same geographic area tend to be less diverse than the population. If the clusters are not heterogeneous, cluster sampling is less efficient than simple random sampling for a given sample size. Generally, smaller cluster sizes will result in more representative samples. </a:t>
            </a:r>
            <a:endParaRPr sz="2200" dirty="0"/>
          </a:p>
        </p:txBody>
      </p:sp>
    </p:spTree>
    <p:extLst>
      <p:ext uri="{BB962C8B-B14F-4D97-AF65-F5344CB8AC3E}">
        <p14:creationId xmlns:p14="http://schemas.microsoft.com/office/powerpoint/2010/main" val="948593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Cluster Sampling</a:t>
            </a:r>
            <a:r>
              <a:rPr lang="en-US" dirty="0"/>
              <a:t>—Slide 3</a:t>
            </a:r>
            <a:endParaRPr dirty="0"/>
          </a:p>
        </p:txBody>
      </p:sp>
      <p:sp>
        <p:nvSpPr>
          <p:cNvPr id="3" name="Text Placeholder 2"/>
          <p:cNvSpPr>
            <a:spLocks noGrp="1"/>
          </p:cNvSpPr>
          <p:nvPr>
            <p:ph type="body" sz="quarter" idx="10"/>
          </p:nvPr>
        </p:nvSpPr>
        <p:spPr/>
        <p:txBody>
          <a:bodyPr>
            <a:normAutofit/>
          </a:bodyPr>
          <a:lstStyle/>
          <a:p>
            <a:pPr algn="just"/>
            <a:r>
              <a:rPr lang="en-US" sz="2200" dirty="0"/>
              <a:t>In simple random sampling, constructing the sampling frame is frequently cumbersome. Cluster sampling simplifies the task, since the initial frame is composed only of clusters. Only those clusters selected as part of the sample must be completely enumerated and sampled. </a:t>
            </a:r>
          </a:p>
          <a:p>
            <a:pPr algn="just"/>
            <a:r>
              <a:rPr lang="en-US" sz="2200" dirty="0"/>
              <a:t>Cluster sampling is a good alternative to simple random sampling when the population’s geographic area is spread out over a large area or when the sampling frame for a simple random sample is difficult to construct. </a:t>
            </a:r>
            <a:endParaRPr sz="2200" dirty="0"/>
          </a:p>
        </p:txBody>
      </p:sp>
      <p:pic>
        <p:nvPicPr>
          <p:cNvPr id="5" name="Picture 4" descr="A figure depicts five clusters of people labelled as class 1, class 2, class 3, class 4, and class 5. in each class there are 4 people. The clusters are arranged in two rows. There are three clusters in row 1, and the third cluster is marked. There are two clusters in row 2, and the first cluster is marked.">
            <a:extLst>
              <a:ext uri="{FF2B5EF4-FFF2-40B4-BE49-F238E27FC236}">
                <a16:creationId xmlns:a16="http://schemas.microsoft.com/office/drawing/2014/main" id="{5FCDA271-7A68-49A6-9872-A60BF36670A1}"/>
              </a:ext>
            </a:extLst>
          </p:cNvPr>
          <p:cNvPicPr>
            <a:picLocks noChangeAspect="1"/>
          </p:cNvPicPr>
          <p:nvPr/>
        </p:nvPicPr>
        <p:blipFill>
          <a:blip r:embed="rId2"/>
          <a:srcRect b="13456"/>
          <a:stretch>
            <a:fillRect/>
          </a:stretch>
        </p:blipFill>
        <p:spPr>
          <a:xfrm>
            <a:off x="2590800" y="3678768"/>
            <a:ext cx="4320095" cy="1960032"/>
          </a:xfrm>
          <a:prstGeom prst="rect">
            <a:avLst/>
          </a:prstGeom>
        </p:spPr>
      </p:pic>
      <p:sp>
        <p:nvSpPr>
          <p:cNvPr id="4" name="TextBox 3">
            <a:extLst>
              <a:ext uri="{FF2B5EF4-FFF2-40B4-BE49-F238E27FC236}">
                <a16:creationId xmlns:a16="http://schemas.microsoft.com/office/drawing/2014/main" id="{CCD02689-BB72-67F9-CA33-F5AA46434733}"/>
              </a:ext>
            </a:extLst>
          </p:cNvPr>
          <p:cNvSpPr txBox="1"/>
          <p:nvPr/>
        </p:nvSpPr>
        <p:spPr>
          <a:xfrm>
            <a:off x="3950747" y="5513273"/>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477556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Stratified Sampling</a:t>
            </a:r>
          </a:p>
        </p:txBody>
      </p:sp>
      <p:sp>
        <p:nvSpPr>
          <p:cNvPr id="3" name="Text Placeholder 2"/>
          <p:cNvSpPr>
            <a:spLocks noGrp="1"/>
          </p:cNvSpPr>
          <p:nvPr>
            <p:ph type="body" sz="quarter" idx="10"/>
          </p:nvPr>
        </p:nvSpPr>
        <p:spPr>
          <a:xfrm>
            <a:off x="457200" y="1082078"/>
            <a:ext cx="8229600" cy="3642322"/>
          </a:xfrm>
        </p:spPr>
        <p:txBody>
          <a:bodyPr>
            <a:normAutofit/>
          </a:bodyPr>
          <a:lstStyle/>
          <a:p>
            <a:r>
              <a:rPr sz="2800" dirty="0"/>
              <a:t>In </a:t>
            </a:r>
            <a:r>
              <a:rPr sz="2800" b="1" dirty="0"/>
              <a:t>stratified sampling</a:t>
            </a:r>
            <a:r>
              <a:rPr sz="2800" dirty="0"/>
              <a:t>, the population is divided into strata, which are sub-populations. Subjects are then chosen from each stratum in order to accurately represent the population. A stratum can be any identifiable characteristic that can be used to classify the population. If the population consists of people, then strata could be sex, income, political party, religion, education, race, and location.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Stratified Sampling</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lang="en-US" dirty="0"/>
              <a:t>The fundamental goal of sampling is to obtain a sample that is representative of the population. </a:t>
            </a:r>
            <a:r>
              <a:rPr lang="en-US" i="1" dirty="0"/>
              <a:t>Representative</a:t>
            </a:r>
            <a:r>
              <a:rPr lang="en-US" dirty="0"/>
              <a:t> means that characteristics of the population are proportionally represented in the sample. For example, if a population contained 60% females and 30% with blood type A, then it would be desirable for the sample to have 60% females and 30% with blood type A. Simple random samples make no guarantees regarding the constituency of the sample. If a random sample could be taken such that it was assured that population characteristics were properly represented, the resulting samples would tend to be more representative of the population. This is precisely the objective of </a:t>
            </a:r>
            <a:r>
              <a:rPr lang="en-US" b="1" dirty="0"/>
              <a:t>stratified sampling</a:t>
            </a:r>
            <a:r>
              <a:rPr lang="en-US" dirty="0"/>
              <a:t>.</a:t>
            </a:r>
            <a:endParaRPr sz="2800" dirty="0"/>
          </a:p>
        </p:txBody>
      </p:sp>
    </p:spTree>
    <p:extLst>
      <p:ext uri="{BB962C8B-B14F-4D97-AF65-F5344CB8AC3E}">
        <p14:creationId xmlns:p14="http://schemas.microsoft.com/office/powerpoint/2010/main" val="4270982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Stratified Sampling</a:t>
            </a:r>
            <a:r>
              <a:rPr lang="en-US" dirty="0"/>
              <a:t>—Slide 2</a:t>
            </a:r>
            <a:endParaRPr dirty="0"/>
          </a:p>
        </p:txBody>
      </p:sp>
      <p:sp>
        <p:nvSpPr>
          <p:cNvPr id="3" name="Text Placeholder 2"/>
          <p:cNvSpPr>
            <a:spLocks noGrp="1"/>
          </p:cNvSpPr>
          <p:nvPr>
            <p:ph type="body" sz="quarter" idx="10"/>
          </p:nvPr>
        </p:nvSpPr>
        <p:spPr/>
        <p:txBody>
          <a:bodyPr>
            <a:normAutofit fontScale="85000" lnSpcReduction="10000"/>
          </a:bodyPr>
          <a:lstStyle/>
          <a:p>
            <a:pPr algn="just"/>
            <a:r>
              <a:rPr lang="en-US" sz="2600" dirty="0"/>
              <a:t>Suppose you wished to estimate the average profit of companies on the New York Stock Exchange (NYSE). Given that all companies are not the same size, it would be best to stratify the companies by some characteristic such as market capitalization or number of employees. For example, if companies were classified in intervals based on market cap, stratification would mean that a fixed percentage of the companies would come from each interval (stratum), thus, giving us a representative sample of the population of companies on the NYSE. The mean and standard deviation from each stratum would be calculated separately and combined to form an estimate of the population parameters. The standard deviation of each subgroup should be smaller than the standard deviation of the population. When these standard deviations are combined to form an estimate of the population standard deviation, the resulting standard deviation will be smaller than if a simple random sample had been used.</a:t>
            </a:r>
          </a:p>
        </p:txBody>
      </p:sp>
    </p:spTree>
    <p:extLst>
      <p:ext uri="{BB962C8B-B14F-4D97-AF65-F5344CB8AC3E}">
        <p14:creationId xmlns:p14="http://schemas.microsoft.com/office/powerpoint/2010/main" val="472732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Stratified Sampling</a:t>
            </a:r>
            <a:r>
              <a:rPr lang="en-US" dirty="0"/>
              <a:t>—Slide 3</a:t>
            </a:r>
            <a:endParaRPr dirty="0"/>
          </a:p>
        </p:txBody>
      </p:sp>
      <p:sp>
        <p:nvSpPr>
          <p:cNvPr id="3" name="Text Placeholder 2"/>
          <p:cNvSpPr>
            <a:spLocks noGrp="1"/>
          </p:cNvSpPr>
          <p:nvPr>
            <p:ph type="body" sz="quarter" idx="10"/>
          </p:nvPr>
        </p:nvSpPr>
        <p:spPr/>
        <p:txBody>
          <a:bodyPr>
            <a:normAutofit/>
          </a:bodyPr>
          <a:lstStyle/>
          <a:p>
            <a:pPr algn="just"/>
            <a:r>
              <a:rPr lang="en-US" sz="2600" dirty="0"/>
              <a:t>In summary, stratified sampling can provide greater accuracy if the population is heterogeneous, and sub-populations of the population can be identified that are relatively homogeneous.</a:t>
            </a:r>
            <a:endParaRPr sz="2600" dirty="0"/>
          </a:p>
        </p:txBody>
      </p:sp>
      <p:pic>
        <p:nvPicPr>
          <p:cNvPr id="5" name="Picture 4" descr="The image shows a mobile phone screen displaying a stock tracking interface, organized under the title Stratified Sampling. The data is grouped into three strata based on market capitalization: Small Cap, Mid Cap, and Large Cap. Each group includes company ticker symbols, current stock prices, price changes, and percent changes, with upward or downward arrows indicating performance.&#10;Small Cap:&#10;1.  H E P: 54.38, down 0.42, percent change 0.77 and red downward arrow,&#10;2.  A V D: 24.75, up 0.13, percent change 0.53 and green upward arrow,&#10;3. A I R: 11.26, down 0.21, percent change 1.83 and red downward arrow.&#10;Mid Cap:&#10;1. E M N: 44.76, up 1.50, percent change 3.47 and green upward arrow,&#10;2. P C S: 6.16, up 0.08, percent change 1.32 and green upward arrow,&#10;3. B W P: 26.43, down 0.74, percent change 2.88 and red downward arrow.&#10;Large Cap:&#10;1. T A P: 38.3, up 0.02, percent change 0.05 and green upward arrow,&#10;2. A F L: 28.89, up 0.44, percent change 1.14 and green upward arrow,&#10;3. P R U: 45.99, up 1.24, percent change 2.77 and green upward arrow.">
            <a:extLst>
              <a:ext uri="{FF2B5EF4-FFF2-40B4-BE49-F238E27FC236}">
                <a16:creationId xmlns:a16="http://schemas.microsoft.com/office/drawing/2014/main" id="{65D3A0E2-D1FE-436E-BDC2-18516D8A7891}"/>
              </a:ext>
            </a:extLst>
          </p:cNvPr>
          <p:cNvPicPr>
            <a:picLocks noChangeAspect="1"/>
          </p:cNvPicPr>
          <p:nvPr/>
        </p:nvPicPr>
        <p:blipFill>
          <a:blip r:embed="rId2"/>
          <a:srcRect b="8632"/>
          <a:stretch>
            <a:fillRect/>
          </a:stretch>
        </p:blipFill>
        <p:spPr>
          <a:xfrm>
            <a:off x="2133600" y="2745881"/>
            <a:ext cx="4667466" cy="2816719"/>
          </a:xfrm>
          <a:prstGeom prst="rect">
            <a:avLst/>
          </a:prstGeom>
        </p:spPr>
      </p:pic>
      <p:sp>
        <p:nvSpPr>
          <p:cNvPr id="4" name="TextBox 3">
            <a:extLst>
              <a:ext uri="{FF2B5EF4-FFF2-40B4-BE49-F238E27FC236}">
                <a16:creationId xmlns:a16="http://schemas.microsoft.com/office/drawing/2014/main" id="{CD7E8FE4-053C-82A7-789F-07205555F5FA}"/>
              </a:ext>
            </a:extLst>
          </p:cNvPr>
          <p:cNvSpPr txBox="1"/>
          <p:nvPr/>
        </p:nvSpPr>
        <p:spPr>
          <a:xfrm>
            <a:off x="3771900" y="5520734"/>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3613561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Sampling College Students to Determine Grade Point Average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we want to determine (or estimate) the average grade point average for students at Tech University by year (i.e., freshman, sophomore, juniors, and seniors).</a:t>
            </a:r>
          </a:p>
          <a:p>
            <a:pPr marL="538163" indent="-538163">
              <a:defRPr sz="2800"/>
            </a:pPr>
            <a:r>
              <a:rPr lang="en-US" dirty="0"/>
              <a:t>a.</a:t>
            </a:r>
            <a:r>
              <a:rPr dirty="0"/>
              <a:t>​</a:t>
            </a:r>
            <a:r>
              <a:rPr lang="en-US" dirty="0"/>
              <a:t>	</a:t>
            </a:r>
            <a:r>
              <a:rPr sz="2800" dirty="0"/>
              <a:t>What is the population of interest?</a:t>
            </a:r>
          </a:p>
          <a:p>
            <a:pPr marL="538163" indent="-538163">
              <a:defRPr sz="2800"/>
            </a:pPr>
            <a:r>
              <a:rPr lang="en-US" dirty="0"/>
              <a:t>b.	</a:t>
            </a:r>
            <a:r>
              <a:rPr dirty="0"/>
              <a:t>​</a:t>
            </a:r>
            <a:r>
              <a:rPr sz="2800" dirty="0"/>
              <a:t>What variable will be measured?</a:t>
            </a:r>
          </a:p>
          <a:p>
            <a:pPr marL="538163" indent="-538163">
              <a:defRPr sz="2800"/>
            </a:pPr>
            <a:r>
              <a:rPr lang="en-US" dirty="0"/>
              <a:t>c.</a:t>
            </a:r>
            <a:r>
              <a:rPr dirty="0"/>
              <a:t>​</a:t>
            </a:r>
            <a:r>
              <a:rPr lang="en-US" dirty="0"/>
              <a:t>	</a:t>
            </a:r>
            <a:r>
              <a:rPr sz="2800" dirty="0"/>
              <a:t>Discuss the best method of sampling for this scenario.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Sampling College Students to Determine Grade Point Average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dirty="0"/>
              <a:t>a.</a:t>
            </a:r>
            <a:r>
              <a:rPr dirty="0"/>
              <a:t>​</a:t>
            </a:r>
            <a:r>
              <a:rPr lang="en-US" dirty="0"/>
              <a:t>	</a:t>
            </a:r>
            <a:r>
              <a:rPr sz="2800" dirty="0"/>
              <a:t>The population of interest is all students at Tech University.</a:t>
            </a:r>
          </a:p>
          <a:p>
            <a:pPr marL="538163" indent="-538163">
              <a:defRPr sz="2800"/>
            </a:pPr>
            <a:r>
              <a:rPr lang="en-US" dirty="0"/>
              <a:t>b.	</a:t>
            </a:r>
            <a:r>
              <a:rPr dirty="0"/>
              <a:t>​</a:t>
            </a:r>
            <a:r>
              <a:rPr sz="2800" dirty="0"/>
              <a:t>The grade point average for students that are included in the sample.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Sampling College Students to Determine Grade Point Average</a:t>
            </a:r>
            <a:r>
              <a:rPr lang="en-US" dirty="0"/>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c.	</a:t>
            </a:r>
            <a:r>
              <a:rPr dirty="0"/>
              <a:t>​</a:t>
            </a:r>
            <a:r>
              <a:rPr sz="2800" dirty="0"/>
              <a:t>Stratified random sampling may be the best approach given that we have "built-in" strata (the class year of the student). Therefore, one would stratify the data by class year (freshman, sophomore, juniors, and seniors). Once you have your strata, obtain an estimate of the size of each stratum and sample so that you have a good representation of the population. That is, if you have a total of </a:t>
            </a:r>
            <a:r>
              <a:rPr sz="2800" dirty="0">
                <a:latin typeface="Cambria Math"/>
              </a:rPr>
              <a:t>15,000</a:t>
            </a:r>
            <a:r>
              <a:rPr sz="2800" dirty="0"/>
              <a:t> students and </a:t>
            </a:r>
            <a:r>
              <a:rPr sz="2800" dirty="0">
                <a:latin typeface="Cambria Math"/>
              </a:rPr>
              <a:t>5,000</a:t>
            </a:r>
            <a:r>
              <a:rPr sz="2800" dirty="0"/>
              <a:t> are freshmen, you would want</a:t>
            </a:r>
          </a:p>
        </p:txBody>
      </p:sp>
      <p:pic>
        <p:nvPicPr>
          <p:cNvPr id="6" name="Picture 5" descr="one divided by three">
            <a:extLst>
              <a:ext uri="{FF2B5EF4-FFF2-40B4-BE49-F238E27FC236}">
                <a16:creationId xmlns:a16="http://schemas.microsoft.com/office/drawing/2014/main" id="{10C71067-F2D3-4CA5-9E8C-158098969ABE}"/>
              </a:ext>
            </a:extLst>
          </p:cNvPr>
          <p:cNvPicPr>
            <a:picLocks noChangeAspect="1"/>
          </p:cNvPicPr>
          <p:nvPr/>
        </p:nvPicPr>
        <p:blipFill>
          <a:blip r:embed="rId2"/>
          <a:stretch>
            <a:fillRect/>
          </a:stretch>
        </p:blipFill>
        <p:spPr>
          <a:xfrm>
            <a:off x="5029200" y="4800600"/>
            <a:ext cx="238125" cy="723900"/>
          </a:xfrm>
          <a:prstGeom prst="rect">
            <a:avLst/>
          </a:prstGeom>
        </p:spPr>
      </p:pic>
      <p:sp>
        <p:nvSpPr>
          <p:cNvPr id="8" name="TextBox 7">
            <a:extLst>
              <a:ext uri="{FF2B5EF4-FFF2-40B4-BE49-F238E27FC236}">
                <a16:creationId xmlns:a16="http://schemas.microsoft.com/office/drawing/2014/main" id="{E32B246D-4815-789C-873F-4511B3D0E4EC}"/>
              </a:ext>
            </a:extLst>
          </p:cNvPr>
          <p:cNvSpPr txBox="1"/>
          <p:nvPr/>
        </p:nvSpPr>
        <p:spPr>
          <a:xfrm>
            <a:off x="990600" y="5334000"/>
            <a:ext cx="7391400" cy="523220"/>
          </a:xfrm>
          <a:prstGeom prst="rect">
            <a:avLst/>
          </a:prstGeom>
          <a:noFill/>
        </p:spPr>
        <p:txBody>
          <a:bodyPr wrap="square">
            <a:spAutoFit/>
          </a:bodyPr>
          <a:lstStyle/>
          <a:p>
            <a:r>
              <a:rPr lang="en-US" sz="2800" dirty="0"/>
              <a:t>of your sample to be from freshman students.</a:t>
            </a:r>
            <a:endParaRPr lang="en-IN"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Sample</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probability sample</a:t>
            </a:r>
            <a:r>
              <a:rPr sz="2800" dirty="0"/>
              <a:t> is a sample used to estimate a population parameter that has known errors, allowing a statement about the reliability of the estimate to be made.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Sampling a Large City to Determine Average Household Income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we are interested in determining the average household income for a large city.</a:t>
            </a:r>
          </a:p>
          <a:p>
            <a:pPr marL="538163" indent="-538163">
              <a:defRPr sz="2800"/>
            </a:pPr>
            <a:r>
              <a:rPr lang="en-US" dirty="0"/>
              <a:t>a.</a:t>
            </a:r>
            <a:r>
              <a:rPr dirty="0"/>
              <a:t>​</a:t>
            </a:r>
            <a:r>
              <a:rPr lang="en-US" dirty="0"/>
              <a:t>	</a:t>
            </a:r>
            <a:r>
              <a:rPr sz="2800" dirty="0"/>
              <a:t>What is the population of interest?</a:t>
            </a:r>
          </a:p>
          <a:p>
            <a:pPr marL="538163" indent="-538163">
              <a:defRPr sz="2800"/>
            </a:pPr>
            <a:r>
              <a:rPr lang="en-US" dirty="0"/>
              <a:t>b.</a:t>
            </a:r>
            <a:r>
              <a:rPr dirty="0"/>
              <a:t>​</a:t>
            </a:r>
            <a:r>
              <a:rPr lang="en-US" dirty="0"/>
              <a:t>	</a:t>
            </a:r>
            <a:r>
              <a:rPr sz="2800" dirty="0"/>
              <a:t>What variable will be measured?</a:t>
            </a:r>
          </a:p>
          <a:p>
            <a:pPr marL="538163" indent="-538163">
              <a:defRPr sz="2800"/>
            </a:pPr>
            <a:r>
              <a:rPr lang="en-US" dirty="0"/>
              <a:t>c.</a:t>
            </a:r>
            <a:r>
              <a:rPr dirty="0"/>
              <a:t>​</a:t>
            </a:r>
            <a:r>
              <a:rPr lang="en-US" dirty="0"/>
              <a:t>	</a:t>
            </a:r>
            <a:r>
              <a:rPr sz="2800" dirty="0"/>
              <a:t>Discuss how we would use each of the following sampling methods?</a:t>
            </a:r>
          </a:p>
          <a:p>
            <a:pPr marL="1076325" lvl="1" indent="-538163">
              <a:buNone/>
              <a:defRPr sz="2800"/>
            </a:pPr>
            <a:r>
              <a:rPr lang="en-US" dirty="0" err="1"/>
              <a:t>i</a:t>
            </a:r>
            <a:r>
              <a:rPr lang="en-US" dirty="0"/>
              <a:t>.</a:t>
            </a:r>
            <a:r>
              <a:rPr dirty="0"/>
              <a:t>​</a:t>
            </a:r>
            <a:r>
              <a:rPr lang="en-US" dirty="0"/>
              <a:t>	</a:t>
            </a:r>
            <a:r>
              <a:rPr dirty="0"/>
              <a:t>Simple random sampling?</a:t>
            </a:r>
          </a:p>
          <a:p>
            <a:pPr marL="1076325" lvl="1" indent="-538163">
              <a:buNone/>
              <a:defRPr sz="2800"/>
            </a:pPr>
            <a:r>
              <a:rPr lang="en-US" dirty="0"/>
              <a:t>ii.</a:t>
            </a:r>
            <a:r>
              <a:rPr dirty="0"/>
              <a:t>​</a:t>
            </a:r>
            <a:r>
              <a:rPr lang="en-US" dirty="0"/>
              <a:t>	</a:t>
            </a:r>
            <a:r>
              <a:rPr dirty="0"/>
              <a:t>Cluster sampling?</a:t>
            </a:r>
          </a:p>
          <a:p>
            <a:pPr marL="1076325" lvl="1" indent="-538163">
              <a:buNone/>
              <a:defRPr sz="2800"/>
            </a:pPr>
            <a:r>
              <a:rPr lang="en-US" dirty="0"/>
              <a:t>iii.</a:t>
            </a:r>
            <a:r>
              <a:rPr dirty="0"/>
              <a:t>​</a:t>
            </a:r>
            <a:r>
              <a:rPr lang="en-US" dirty="0"/>
              <a:t>	</a:t>
            </a:r>
            <a:r>
              <a:rPr dirty="0"/>
              <a:t>Stratified sampling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Sampling a Large City to Determine Average Household Income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dirty="0"/>
              <a:t>a.</a:t>
            </a:r>
            <a:r>
              <a:rPr dirty="0"/>
              <a:t>​</a:t>
            </a:r>
            <a:r>
              <a:rPr lang="en-US" dirty="0"/>
              <a:t>	</a:t>
            </a:r>
            <a:r>
              <a:rPr sz="2800" dirty="0"/>
              <a:t>The population of interest is all households in the city.</a:t>
            </a:r>
          </a:p>
          <a:p>
            <a:pPr marL="538163" indent="-538163">
              <a:defRPr sz="2800"/>
            </a:pPr>
            <a:r>
              <a:rPr lang="en-US" dirty="0"/>
              <a:t>b.</a:t>
            </a:r>
            <a:r>
              <a:rPr dirty="0"/>
              <a:t>​</a:t>
            </a:r>
            <a:r>
              <a:rPr lang="en-US" dirty="0"/>
              <a:t>	</a:t>
            </a:r>
            <a:r>
              <a:rPr sz="2800" dirty="0"/>
              <a:t>Household income.</a:t>
            </a:r>
            <a:endParaRPr lang="en-US" sz="2800" dirty="0"/>
          </a:p>
          <a:p>
            <a:pPr marL="538163" indent="-538163">
              <a:defRPr sz="2800"/>
            </a:pPr>
            <a:r>
              <a:rPr lang="en-US" sz="2800" dirty="0"/>
              <a:t>c.	While there may be a right way to do sampling, time and costs are often a major consideration. For this scenario, let's discuss how we could perform the sampling techniques mentioned above.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Sampling a Large City to Determine Average Household Income</a:t>
            </a:r>
            <a:r>
              <a:rPr lang="en-US" dirty="0"/>
              <a:t>—Slide 3</a:t>
            </a:r>
            <a:endParaRPr dirty="0"/>
          </a:p>
        </p:txBody>
      </p:sp>
      <p:sp>
        <p:nvSpPr>
          <p:cNvPr id="3" name="Text Placeholder 2"/>
          <p:cNvSpPr>
            <a:spLocks noGrp="1"/>
          </p:cNvSpPr>
          <p:nvPr>
            <p:ph type="body" sz="quarter" idx="10"/>
          </p:nvPr>
        </p:nvSpPr>
        <p:spPr/>
        <p:txBody>
          <a:bodyPr>
            <a:normAutofit fontScale="85000" lnSpcReduction="10000"/>
          </a:bodyPr>
          <a:lstStyle/>
          <a:p>
            <a:pPr marL="1255713" lvl="1" indent="-538163">
              <a:buNone/>
              <a:defRPr sz="2800"/>
            </a:pPr>
            <a:r>
              <a:rPr lang="en-US" dirty="0" err="1"/>
              <a:t>i</a:t>
            </a:r>
            <a:r>
              <a:rPr lang="en-US" dirty="0"/>
              <a:t>.</a:t>
            </a:r>
            <a:r>
              <a:rPr dirty="0"/>
              <a:t>​​</a:t>
            </a:r>
            <a:r>
              <a:rPr lang="en-US" dirty="0"/>
              <a:t>	</a:t>
            </a:r>
            <a:r>
              <a:rPr dirty="0"/>
              <a:t>We can use simple random sampling but would need a sampling frame (i.e., a list of all houses in the city) and then randomly select from the frame. This could be time-consuming and costly. Also, you may not get a fair representation of the population if you are going from door-to-door to collect your data.</a:t>
            </a:r>
            <a:endParaRPr lang="en-US" dirty="0"/>
          </a:p>
          <a:p>
            <a:pPr marL="1255713" lvl="1" indent="-538163">
              <a:buNone/>
              <a:defRPr sz="2800"/>
            </a:pPr>
            <a:r>
              <a:rPr lang="en-US" sz="2800" dirty="0"/>
              <a:t>ii.	To use cluster sampling for this situation, we could divide the city into blocks or neighborhoods and then randomly select a number of clusters (i.e., blocks) and then randomly sample data from each selected cluster.</a:t>
            </a:r>
          </a:p>
          <a:p>
            <a:pPr marL="1255713" lvl="1" indent="-538163">
              <a:buNone/>
              <a:defRPr sz="2800"/>
            </a:pPr>
            <a:r>
              <a:rPr lang="en-US" sz="2800" dirty="0"/>
              <a:t>iii.	To use </a:t>
            </a:r>
            <a:r>
              <a:rPr lang="en-US" dirty="0"/>
              <a:t>stratified sampling, we would also need a sampling frame to separate into strata and then sample from each stratum.</a:t>
            </a:r>
          </a:p>
          <a:p>
            <a:pPr lvl="1" indent="0">
              <a:buNone/>
              <a:defRPr sz="2800"/>
            </a:pPr>
            <a:endParaRPr lang="en-US" sz="2800" dirty="0"/>
          </a:p>
          <a:p>
            <a:pPr marL="1314450" lvl="1" indent="-571500">
              <a:buFont typeface="+mj-lt"/>
              <a:buAutoNum type="romanLcPeriod"/>
              <a:defRPr sz="2800"/>
            </a:pPr>
            <a:endParaRPr lang="en-US" sz="2800" dirty="0"/>
          </a:p>
          <a:p>
            <a:pPr marL="1314450" lvl="1" indent="-571500">
              <a:buFont typeface="+mj-lt"/>
              <a:buAutoNum type="romanLcPeriod"/>
              <a:defRPr sz="2800"/>
            </a:pPr>
            <a:endParaRPr lang="en-US" dirty="0"/>
          </a:p>
          <a:p>
            <a:pPr marL="1314450" lvl="1" indent="-571500">
              <a:buFont typeface="+mj-lt"/>
              <a:buAutoNum type="romanLcPeriod"/>
              <a:defRPr sz="2800"/>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Determining if a Sample is Random</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City officials sample the opinions of homeowners in a community about the possibility of raising taxes to improve the quality of local schools. A directory of all homes in the city is used; a computer generates random numbers to identify the addresses to be sampled. An interviewer visits each home between the hours of 3</a:t>
            </a:r>
            <a:r>
              <a:rPr lang="en-US" sz="2800" dirty="0"/>
              <a:t> </a:t>
            </a:r>
            <a:r>
              <a:rPr sz="2800" dirty="0"/>
              <a:t>pm and 5</a:t>
            </a:r>
            <a:r>
              <a:rPr lang="en-US" sz="2800" dirty="0"/>
              <a:t> </a:t>
            </a:r>
            <a:r>
              <a:rPr sz="2800" dirty="0"/>
              <a:t>pm on weekdays. If no one is home, the address is eliminated from the sample and replaced by another randomly chosen address. Does this process approximate random sampling?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if a Sample is Random</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This </a:t>
            </a:r>
            <a:r>
              <a:rPr lang="en-US" sz="2800" dirty="0"/>
              <a:t>is</a:t>
            </a:r>
            <a:r>
              <a:rPr sz="2800" dirty="0"/>
              <a:t> NOT random sampling. The 3-5 pm timeframe is indicative that this is not random sampling because we have not made it such that each homeowner in the community has the same likelihood of being selected. For example, if a homeowner works from 9</a:t>
            </a:r>
            <a:r>
              <a:rPr lang="en-US" sz="2800" dirty="0"/>
              <a:t> </a:t>
            </a:r>
            <a:r>
              <a:rPr sz="2800" dirty="0"/>
              <a:t>am to 5</a:t>
            </a:r>
            <a:r>
              <a:rPr lang="en-US" sz="2800" dirty="0"/>
              <a:t> </a:t>
            </a:r>
            <a:r>
              <a:rPr sz="2800" dirty="0"/>
              <a:t>pm, they will not have a chance to participate in this study.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Non-Probability Sample</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a:t>
            </a:r>
            <a:r>
              <a:rPr sz="2800" b="1" dirty="0"/>
              <a:t>non-probability sample</a:t>
            </a:r>
            <a:r>
              <a:rPr sz="2800" dirty="0"/>
              <a:t> is a convenient sample used to estimate a population parameter in which no statement about the estimate's reliability can be made.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Judgement Sample</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A </a:t>
            </a:r>
            <a:r>
              <a:rPr sz="2800" b="1" dirty="0"/>
              <a:t>judgement sample</a:t>
            </a:r>
            <a:r>
              <a:rPr sz="2800" dirty="0"/>
              <a:t> is a sample collected by an expert in a specific field of study. The quality of the sample depends on the competence of the expert.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Convenience Sample</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a:t>
            </a:r>
            <a:r>
              <a:rPr sz="2800" b="1" dirty="0"/>
              <a:t>convenience sample</a:t>
            </a:r>
            <a:r>
              <a:rPr sz="2800" dirty="0"/>
              <a:t> is a non-probability sample that can be easily collected but may not be representative of the population.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Systematic sampling</a:t>
            </a:r>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b="1" dirty="0"/>
              <a:t>Systematic sampling</a:t>
            </a:r>
            <a:r>
              <a:rPr sz="2800" dirty="0"/>
              <a:t> involves including every </a:t>
            </a:r>
            <a:r>
              <a:rPr lang="en-US" sz="2800" i="1" dirty="0"/>
              <a:t>k</a:t>
            </a:r>
            <a:r>
              <a:rPr sz="2800" baseline="30000" dirty="0"/>
              <a:t>th</a:t>
            </a:r>
            <a:r>
              <a:rPr sz="2800" dirty="0"/>
              <a:t> member of the population in the sample.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Systematic sampling</a:t>
            </a:r>
            <a:r>
              <a:rPr lang="en-US" dirty="0"/>
              <a:t>—Slide 1</a:t>
            </a:r>
            <a:endParaRPr dirty="0"/>
          </a:p>
        </p:txBody>
      </p:sp>
      <p:sp>
        <p:nvSpPr>
          <p:cNvPr id="3" name="Text Placeholder 2"/>
          <p:cNvSpPr>
            <a:spLocks noGrp="1"/>
          </p:cNvSpPr>
          <p:nvPr>
            <p:ph type="body" sz="quarter" idx="10"/>
          </p:nvPr>
        </p:nvSpPr>
        <p:spPr/>
        <p:txBody>
          <a:bodyPr>
            <a:normAutofit fontScale="85000" lnSpcReduction="20000"/>
          </a:bodyPr>
          <a:lstStyle/>
          <a:p>
            <a:pPr algn="just"/>
            <a:r>
              <a:rPr lang="en-US" dirty="0"/>
              <a:t>One type of sampling technique, the systematic sample, does not belong to the probability or non-probability sample categories. </a:t>
            </a:r>
          </a:p>
          <a:p>
            <a:pPr algn="just"/>
            <a:r>
              <a:rPr lang="en-US" dirty="0"/>
              <a:t>For example, suppose a sample of 1000 names is to be selected from a mailing list that contains 80,000 names. If every 80</a:t>
            </a:r>
            <a:r>
              <a:rPr lang="en-US" baseline="30000" dirty="0"/>
              <a:t>th</a:t>
            </a:r>
            <a:r>
              <a:rPr lang="en-US" dirty="0"/>
              <a:t> person in the mailing list is selected for inclusion in the sample, the result will be a sample of 1000 names. If the names are in random order, then the systematic sample will produce a random sample. Unfortunately, it is difficult to be sure that the list does not possess some pattern that would bias the sample. Still systematic samples are regularly used in sampling mailing lists. They are also used in controlling production quality. Production-oriented quality control plans frequently call for the inspection (sample) of every </a:t>
            </a:r>
            <a:r>
              <a:rPr lang="en-US" i="1" dirty="0"/>
              <a:t>k</a:t>
            </a:r>
            <a:r>
              <a:rPr lang="en-US" i="1" baseline="30000" dirty="0"/>
              <a:t>th</a:t>
            </a:r>
            <a:r>
              <a:rPr lang="en-US" dirty="0"/>
              <a:t> item on an assembly line. A sample using this technique is often called an “almost random sample.” </a:t>
            </a:r>
            <a:endParaRPr dirty="0"/>
          </a:p>
        </p:txBody>
      </p:sp>
    </p:spTree>
    <p:extLst>
      <p:ext uri="{BB962C8B-B14F-4D97-AF65-F5344CB8AC3E}">
        <p14:creationId xmlns:p14="http://schemas.microsoft.com/office/powerpoint/2010/main" val="17805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Systematic sampling</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lang="en-US" sz="2200" dirty="0"/>
              <a:t>Systematic samples are generally good samples. But if there is some pattern in the sampling frame that corresponds to the sampling pattern, an unrepresentative sample can result. For example, suppose you wished to sample a list containing total daily sales. If you sampled every 7</a:t>
            </a:r>
            <a:r>
              <a:rPr lang="en-US" sz="2200" baseline="30000" dirty="0"/>
              <a:t>th</a:t>
            </a:r>
            <a:r>
              <a:rPr lang="en-US" sz="2200" dirty="0"/>
              <a:t> item, the result would be a sample that contained sales from only one day of the week. </a:t>
            </a:r>
            <a:endParaRPr sz="2200" dirty="0"/>
          </a:p>
        </p:txBody>
      </p:sp>
      <p:pic>
        <p:nvPicPr>
          <p:cNvPr id="5" name="Picture 4" descr="The image shows a production line with green bottles moving from left to right. The title &quot;Systematic Sampling&quot; appears at the top, followed by the phrase &quot;Every 4th bottle.&quot; Two bottles in the sequence are circled in red, indicating that every fourth bottle is selected for sampling. This illustrates the concept of systematic sampling, where items are chosen at regular intervals from an ordered list.">
            <a:extLst>
              <a:ext uri="{FF2B5EF4-FFF2-40B4-BE49-F238E27FC236}">
                <a16:creationId xmlns:a16="http://schemas.microsoft.com/office/drawing/2014/main" id="{36DB6741-433F-4FEA-8BC6-330628EE35D7}"/>
              </a:ext>
            </a:extLst>
          </p:cNvPr>
          <p:cNvPicPr>
            <a:picLocks noChangeAspect="1"/>
          </p:cNvPicPr>
          <p:nvPr/>
        </p:nvPicPr>
        <p:blipFill>
          <a:blip r:embed="rId2"/>
          <a:srcRect b="13793"/>
          <a:stretch>
            <a:fillRect/>
          </a:stretch>
        </p:blipFill>
        <p:spPr>
          <a:xfrm>
            <a:off x="1904999" y="3352800"/>
            <a:ext cx="5350873" cy="1905000"/>
          </a:xfrm>
          <a:prstGeom prst="rect">
            <a:avLst/>
          </a:prstGeom>
        </p:spPr>
      </p:pic>
      <p:sp>
        <p:nvSpPr>
          <p:cNvPr id="4" name="TextBox 3">
            <a:extLst>
              <a:ext uri="{FF2B5EF4-FFF2-40B4-BE49-F238E27FC236}">
                <a16:creationId xmlns:a16="http://schemas.microsoft.com/office/drawing/2014/main" id="{1E3D1590-6702-CC9A-7ABB-AE102AB20A4C}"/>
              </a:ext>
            </a:extLst>
          </p:cNvPr>
          <p:cNvSpPr txBox="1"/>
          <p:nvPr/>
        </p:nvSpPr>
        <p:spPr>
          <a:xfrm>
            <a:off x="3771900" y="5310591"/>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1536545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Cluster Sampling</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b="1" dirty="0"/>
              <a:t>Cluster </a:t>
            </a:r>
            <a:r>
              <a:rPr lang="en-US" sz="2800" b="1" dirty="0"/>
              <a:t>s</a:t>
            </a:r>
            <a:r>
              <a:rPr sz="2800" b="1" dirty="0"/>
              <a:t>ampling</a:t>
            </a:r>
            <a:r>
              <a:rPr sz="2800" dirty="0"/>
              <a:t> involves dividing the population into clusters, and randomly selecting a sample of clusters to represent the population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CB6BBC2-0804-4389-88A7-670457ADC50F}"/>
</file>

<file path=customXml/itemProps2.xml><?xml version="1.0" encoding="utf-8"?>
<ds:datastoreItem xmlns:ds="http://schemas.openxmlformats.org/officeDocument/2006/customXml" ds:itemID="{67950114-DB38-459B-91E8-BA3EE49FAA98}"/>
</file>

<file path=customXml/itemProps3.xml><?xml version="1.0" encoding="utf-8"?>
<ds:datastoreItem xmlns:ds="http://schemas.openxmlformats.org/officeDocument/2006/customXml" ds:itemID="{3B532BFB-9F55-4B35-B8DB-59BF8901A86E}"/>
</file>

<file path=docProps/app.xml><?xml version="1.0" encoding="utf-8"?>
<Properties xmlns="http://schemas.openxmlformats.org/officeDocument/2006/extended-properties" xmlns:vt="http://schemas.openxmlformats.org/officeDocument/2006/docPropsVTypes">
  <TotalTime>1024</TotalTime>
  <Words>1956</Words>
  <Application>Microsoft Office PowerPoint</Application>
  <PresentationFormat>On-screen Show (4:3)</PresentationFormat>
  <Paragraphs>74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Arial</vt:lpstr>
      <vt:lpstr>Cambria Math</vt:lpstr>
      <vt:lpstr>Courier New</vt:lpstr>
      <vt:lpstr>Office Theme</vt:lpstr>
      <vt:lpstr>Section 8.4</vt:lpstr>
      <vt:lpstr>Definition: Probability Sample</vt:lpstr>
      <vt:lpstr>Definition: Non-Probability Sample</vt:lpstr>
      <vt:lpstr>Definition: Judgement Sample</vt:lpstr>
      <vt:lpstr>Definition: Convenience Sample</vt:lpstr>
      <vt:lpstr>Definition: Systematic sampling</vt:lpstr>
      <vt:lpstr>Systematic sampling—Slide 1</vt:lpstr>
      <vt:lpstr>Systematic sampling—Slide 2</vt:lpstr>
      <vt:lpstr>Definition: Cluster Sampling</vt:lpstr>
      <vt:lpstr>Cluster Sampling—Slide 1</vt:lpstr>
      <vt:lpstr>Cluster Sampling—Slide 2</vt:lpstr>
      <vt:lpstr>Cluster Sampling—Slide 3</vt:lpstr>
      <vt:lpstr>Definition: Stratified Sampling</vt:lpstr>
      <vt:lpstr>Stratified Sampling—Slide 1</vt:lpstr>
      <vt:lpstr>Stratified Sampling—Slide 2</vt:lpstr>
      <vt:lpstr>Stratified Sampling—Slide 3</vt:lpstr>
      <vt:lpstr>Example 1: Sampling College Students to Determine Grade Point Average—Slide 1</vt:lpstr>
      <vt:lpstr>Example 1: Sampling College Students to Determine Grade Point Average—Slide 2</vt:lpstr>
      <vt:lpstr>Example 1: Sampling College Students to Determine Grade Point Average—Slide 3</vt:lpstr>
      <vt:lpstr>Example 2: Sampling a Large City to Determine Average Household Income—Slide 1</vt:lpstr>
      <vt:lpstr>Example 2: Sampling a Large City to Determine Average Household Income—Slide 2</vt:lpstr>
      <vt:lpstr>Example 2: Sampling a Large City to Determine Average Household Income—Slide 3</vt:lpstr>
      <vt:lpstr>Example 3: Determining if a Sample is Random—Slide 1</vt:lpstr>
      <vt:lpstr>Example 3: Determining if a Sample is Random—Slide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- 8.4 - Sampling Methods</dc:title>
  <dc:creator>Hawkes Learning</dc:creator>
  <cp:lastModifiedBy>Sangeetha Pallikala</cp:lastModifiedBy>
  <cp:revision>132</cp:revision>
  <dcterms:created xsi:type="dcterms:W3CDTF">2013-04-26T14:43:13Z</dcterms:created>
  <dcterms:modified xsi:type="dcterms:W3CDTF">2025-09-29T11:08:12Z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