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57" r:id="rId3"/>
    <p:sldId id="258" r:id="rId4"/>
    <p:sldId id="259" r:id="rId5"/>
    <p:sldId id="260" r:id="rId6"/>
    <p:sldId id="261" r:id="rId7"/>
    <p:sldId id="281" r:id="rId8"/>
    <p:sldId id="282" r:id="rId9"/>
    <p:sldId id="283" r:id="rId10"/>
    <p:sldId id="284" r:id="rId11"/>
    <p:sldId id="285" r:id="rId12"/>
    <p:sldId id="286"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 id="263" r:id="rId26"/>
    <p:sldId id="264" r:id="rId27"/>
    <p:sldId id="300" r:id="rId28"/>
    <p:sldId id="301" r:id="rId29"/>
    <p:sldId id="302" r:id="rId30"/>
    <p:sldId id="265" r:id="rId31"/>
    <p:sldId id="266" r:id="rId32"/>
    <p:sldId id="303" r:id="rId33"/>
    <p:sldId id="304" r:id="rId34"/>
    <p:sldId id="275" r:id="rId35"/>
    <p:sldId id="276" r:id="rId36"/>
    <p:sldId id="306" r:id="rId37"/>
    <p:sldId id="278" r:id="rId38"/>
    <p:sldId id="280" r:id="rId39"/>
    <p:sldId id="307" r:id="rId40"/>
    <p:sldId id="308" r:id="rId41"/>
    <p:sldId id="309" r:id="rId42"/>
  </p:sldIdLst>
  <p:sldSz cx="9144000" cy="6858000" type="screen4x3"/>
  <p:notesSz cx="6858000" cy="9144000"/>
  <p:embeddedFontLst>
    <p:embeddedFont>
      <p:font typeface="Cambria Math" panose="02040503050406030204" pitchFamily="18" charset="0"/>
      <p:regular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2" d="100"/>
          <a:sy n="102" d="100"/>
        </p:scale>
        <p:origin x="102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customXml" Target="../customXml/item2.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13.xml"/><Relationship Id="rId5" Type="http://schemas.openxmlformats.org/officeDocument/2006/relationships/image" Target="../media/image9.png"/><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0.emf"/><Relationship Id="rId1" Type="http://schemas.openxmlformats.org/officeDocument/2006/relationships/slideLayout" Target="../slideLayouts/slideLayout13.xml"/><Relationship Id="rId5" Type="http://schemas.openxmlformats.org/officeDocument/2006/relationships/image" Target="../media/image12.emf"/><Relationship Id="rId4" Type="http://schemas.openxmlformats.org/officeDocument/2006/relationships/image" Target="../media/image11.emf"/></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emf"/><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4.png"/><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2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34.svg"/><Relationship Id="rId2" Type="http://schemas.openxmlformats.org/officeDocument/2006/relationships/image" Target="../media/image29.emf"/><Relationship Id="rId1" Type="http://schemas.openxmlformats.org/officeDocument/2006/relationships/slideLayout" Target="../slideLayouts/slideLayout3.xml"/><Relationship Id="rId6" Type="http://schemas.openxmlformats.org/officeDocument/2006/relationships/image" Target="../media/image33.png"/><Relationship Id="rId5" Type="http://schemas.openxmlformats.org/officeDocument/2006/relationships/image" Target="../media/image32.emf"/><Relationship Id="rId4" Type="http://schemas.openxmlformats.org/officeDocument/2006/relationships/image" Target="../media/image31.svg"/></Relationships>
</file>

<file path=ppt/slides/_rels/slide32.xml.rels><?xml version="1.0" encoding="UTF-8" standalone="yes"?>
<Relationships xmlns="http://schemas.openxmlformats.org/package/2006/relationships"><Relationship Id="rId3" Type="http://schemas.openxmlformats.org/officeDocument/2006/relationships/image" Target="../media/image36.png"/><Relationship Id="rId7" Type="http://schemas.openxmlformats.org/officeDocument/2006/relationships/image" Target="../media/image40.svg"/><Relationship Id="rId2" Type="http://schemas.openxmlformats.org/officeDocument/2006/relationships/image" Target="../media/image35.emf"/><Relationship Id="rId1" Type="http://schemas.openxmlformats.org/officeDocument/2006/relationships/slideLayout" Target="../slideLayouts/slideLayout3.xml"/><Relationship Id="rId6" Type="http://schemas.openxmlformats.org/officeDocument/2006/relationships/image" Target="../media/image39.png"/><Relationship Id="rId5" Type="http://schemas.openxmlformats.org/officeDocument/2006/relationships/image" Target="../media/image38.emf"/><Relationship Id="rId4" Type="http://schemas.openxmlformats.org/officeDocument/2006/relationships/image" Target="../media/image37.sv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3.xml"/><Relationship Id="rId5" Type="http://schemas.openxmlformats.org/officeDocument/2006/relationships/image" Target="../media/image44.emf"/><Relationship Id="rId4" Type="http://schemas.openxmlformats.org/officeDocument/2006/relationships/image" Target="../media/image43.emf"/></Relationships>
</file>

<file path=ppt/slides/_rels/slide36.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3.emf"/><Relationship Id="rId1" Type="http://schemas.openxmlformats.org/officeDocument/2006/relationships/slideLayout" Target="../slideLayouts/slideLayout3.xml"/><Relationship Id="rId4" Type="http://schemas.openxmlformats.org/officeDocument/2006/relationships/image" Target="../media/image46.emf"/></Relationships>
</file>

<file path=ppt/slides/_rels/slide37.xml.rels><?xml version="1.0" encoding="UTF-8" standalone="yes"?>
<Relationships xmlns="http://schemas.openxmlformats.org/package/2006/relationships"><Relationship Id="rId3" Type="http://schemas.openxmlformats.org/officeDocument/2006/relationships/image" Target="../media/image48.svg"/><Relationship Id="rId2" Type="http://schemas.openxmlformats.org/officeDocument/2006/relationships/image" Target="../media/image47.png"/><Relationship Id="rId1" Type="http://schemas.openxmlformats.org/officeDocument/2006/relationships/slideLayout" Target="../slideLayouts/slideLayout3.xml"/><Relationship Id="rId4" Type="http://schemas.openxmlformats.org/officeDocument/2006/relationships/image" Target="../media/image55.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emf"/><Relationship Id="rId1" Type="http://schemas.openxmlformats.org/officeDocument/2006/relationships/slideLayout" Target="../slideLayouts/slideLayout13.xml"/><Relationship Id="rId4" Type="http://schemas.openxmlformats.org/officeDocument/2006/relationships/image" Target="../media/image52.emf"/></Relationships>
</file>

<file path=ppt/slides/_rels/slide41.xml.rels><?xml version="1.0" encoding="UTF-8" standalone="yes"?>
<Relationships xmlns="http://schemas.openxmlformats.org/package/2006/relationships"><Relationship Id="rId2" Type="http://schemas.openxmlformats.org/officeDocument/2006/relationships/image" Target="../media/image53.emf"/><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9.1</a:t>
            </a:r>
          </a:p>
        </p:txBody>
      </p:sp>
      <p:sp>
        <p:nvSpPr>
          <p:cNvPr id="2" name="Text Placeholder 1"/>
          <p:cNvSpPr>
            <a:spLocks noGrp="1"/>
          </p:cNvSpPr>
          <p:nvPr>
            <p:ph type="body" sz="quarter" idx="10"/>
          </p:nvPr>
        </p:nvSpPr>
        <p:spPr/>
        <p:txBody>
          <a:bodyPr/>
          <a:lstStyle/>
          <a:p>
            <a:pPr algn="ctr"/>
            <a:r>
              <a:rPr dirty="0"/>
              <a:t>Estimating the Population Mean, Sigma Known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Point Estimation of the Population Mean—Slide 2</a:t>
            </a:r>
            <a:endParaRPr sz="3100" dirty="0"/>
          </a:p>
        </p:txBody>
      </p:sp>
      <p:sp>
        <p:nvSpPr>
          <p:cNvPr id="3" name="Text Placeholder 2"/>
          <p:cNvSpPr>
            <a:spLocks noGrp="1"/>
          </p:cNvSpPr>
          <p:nvPr>
            <p:ph type="body" sz="quarter" idx="10"/>
          </p:nvPr>
        </p:nvSpPr>
        <p:spPr/>
        <p:txBody>
          <a:bodyPr>
            <a:normAutofit lnSpcReduction="10000"/>
          </a:bodyPr>
          <a:lstStyle/>
          <a:p>
            <a:r>
              <a:rPr lang="en-US" dirty="0"/>
              <a:t>One of the more puzzling questions is, </a:t>
            </a:r>
            <a:r>
              <a:rPr lang="en-US" i="1" dirty="0"/>
              <a:t>how can you judge the accuracy of your estimate without knowing the true value of the population parameter?</a:t>
            </a:r>
            <a:r>
              <a:rPr lang="en-US" dirty="0"/>
              <a:t> It's like shooting an arrow at a bull's-eye without being able to see it. If you can't see the bull's-eye, how do you know how close you are? </a:t>
            </a:r>
          </a:p>
          <a:p>
            <a:r>
              <a:rPr lang="en-US" dirty="0"/>
              <a:t>A perfect estimator would have a mean squared error of zero, but there is no such thing as a perfect estimator. Since statistical estimators depend on data that is randomly drawn, estimates are random variables and will seldom be equal to the true population characteristic. </a:t>
            </a:r>
            <a:endParaRPr dirty="0"/>
          </a:p>
        </p:txBody>
      </p:sp>
    </p:spTree>
    <p:extLst>
      <p:ext uri="{BB962C8B-B14F-4D97-AF65-F5344CB8AC3E}">
        <p14:creationId xmlns:p14="http://schemas.microsoft.com/office/powerpoint/2010/main" val="2882619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Point Estimation of the Population Mean—Slide 3</a:t>
            </a:r>
            <a:endParaRPr sz="3100" dirty="0"/>
          </a:p>
        </p:txBody>
      </p:sp>
      <p:sp>
        <p:nvSpPr>
          <p:cNvPr id="3" name="Text Placeholder 2"/>
          <p:cNvSpPr>
            <a:spLocks noGrp="1"/>
          </p:cNvSpPr>
          <p:nvPr>
            <p:ph type="body" sz="quarter" idx="10"/>
          </p:nvPr>
        </p:nvSpPr>
        <p:spPr/>
        <p:txBody>
          <a:bodyPr>
            <a:normAutofit/>
          </a:bodyPr>
          <a:lstStyle/>
          <a:p>
            <a:r>
              <a:rPr lang="en-US" sz="2400" dirty="0"/>
              <a:t>The goal is to find an estimator whose average squared error is the smallest. Unfortunately, there are a number of different estimators, and without restricting the kinds of estimators that will be considered, very little progress can be made. One desirable restriction is </a:t>
            </a:r>
            <a:r>
              <a:rPr lang="en-US" sz="2400" b="1" dirty="0"/>
              <a:t>unbiasedness</a:t>
            </a:r>
            <a:r>
              <a:rPr lang="en-US" sz="2400" dirty="0"/>
              <a:t>. As was discussed in Chapter 8, to be an </a:t>
            </a:r>
            <a:r>
              <a:rPr lang="en-US" sz="2400" b="1" dirty="0"/>
              <a:t>unbiased estimator</a:t>
            </a:r>
            <a:r>
              <a:rPr lang="en-US" sz="2400" dirty="0"/>
              <a:t>, the expected value of the estimator must be equal to the parameter that is being estimated. For example,</a:t>
            </a:r>
          </a:p>
        </p:txBody>
      </p:sp>
      <p:pic>
        <p:nvPicPr>
          <p:cNvPr id="10" name="Picture 9" descr="x bar">
            <a:extLst>
              <a:ext uri="{FF2B5EF4-FFF2-40B4-BE49-F238E27FC236}">
                <a16:creationId xmlns:a16="http://schemas.microsoft.com/office/drawing/2014/main" id="{B3DC7418-E8AE-35AF-AF7C-BF2BF0AA0B46}"/>
              </a:ext>
            </a:extLst>
          </p:cNvPr>
          <p:cNvPicPr>
            <a:picLocks noChangeAspect="1"/>
          </p:cNvPicPr>
          <p:nvPr/>
        </p:nvPicPr>
        <p:blipFill>
          <a:blip r:embed="rId2"/>
          <a:stretch>
            <a:fillRect/>
          </a:stretch>
        </p:blipFill>
        <p:spPr>
          <a:xfrm>
            <a:off x="3581400" y="3762375"/>
            <a:ext cx="238125" cy="276225"/>
          </a:xfrm>
          <a:prstGeom prst="rect">
            <a:avLst/>
          </a:prstGeom>
        </p:spPr>
      </p:pic>
      <p:sp>
        <p:nvSpPr>
          <p:cNvPr id="8" name="TextBox 7">
            <a:extLst>
              <a:ext uri="{FF2B5EF4-FFF2-40B4-BE49-F238E27FC236}">
                <a16:creationId xmlns:a16="http://schemas.microsoft.com/office/drawing/2014/main" id="{F54E1905-7F9E-E89D-917B-8CBA89A3414E}"/>
              </a:ext>
            </a:extLst>
          </p:cNvPr>
          <p:cNvSpPr txBox="1"/>
          <p:nvPr/>
        </p:nvSpPr>
        <p:spPr>
          <a:xfrm>
            <a:off x="484094" y="4038600"/>
            <a:ext cx="8202706" cy="461665"/>
          </a:xfrm>
          <a:prstGeom prst="rect">
            <a:avLst/>
          </a:prstGeom>
          <a:noFill/>
        </p:spPr>
        <p:txBody>
          <a:bodyPr wrap="square">
            <a:spAutoFit/>
          </a:bodyPr>
          <a:lstStyle/>
          <a:p>
            <a:r>
              <a:rPr lang="en-US" sz="2400" dirty="0"/>
              <a:t>is an unbiased estimator of the population mean since</a:t>
            </a:r>
            <a:endParaRPr lang="en-IN" sz="2400" dirty="0"/>
          </a:p>
        </p:txBody>
      </p:sp>
      <p:pic>
        <p:nvPicPr>
          <p:cNvPr id="5" name="Picture 4" descr="E of x bar equals mu.">
            <a:extLst>
              <a:ext uri="{FF2B5EF4-FFF2-40B4-BE49-F238E27FC236}">
                <a16:creationId xmlns:a16="http://schemas.microsoft.com/office/drawing/2014/main" id="{40098E18-2F23-DF83-7A64-A8CAB510C1B1}"/>
              </a:ext>
            </a:extLst>
          </p:cNvPr>
          <p:cNvPicPr>
            <a:picLocks noChangeAspect="1"/>
          </p:cNvPicPr>
          <p:nvPr/>
        </p:nvPicPr>
        <p:blipFill>
          <a:blip r:embed="rId3"/>
          <a:stretch>
            <a:fillRect/>
          </a:stretch>
        </p:blipFill>
        <p:spPr>
          <a:xfrm>
            <a:off x="3952035" y="4553056"/>
            <a:ext cx="1266824" cy="542925"/>
          </a:xfrm>
          <a:prstGeom prst="rect">
            <a:avLst/>
          </a:prstGeom>
        </p:spPr>
      </p:pic>
    </p:spTree>
    <p:extLst>
      <p:ext uri="{BB962C8B-B14F-4D97-AF65-F5344CB8AC3E}">
        <p14:creationId xmlns:p14="http://schemas.microsoft.com/office/powerpoint/2010/main" val="3429345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Point Estimation of the Population Mean—Slide 4</a:t>
            </a:r>
            <a:endParaRPr sz="3100" dirty="0"/>
          </a:p>
        </p:txBody>
      </p:sp>
      <p:sp>
        <p:nvSpPr>
          <p:cNvPr id="3" name="Text Placeholder 2"/>
          <p:cNvSpPr>
            <a:spLocks noGrp="1"/>
          </p:cNvSpPr>
          <p:nvPr>
            <p:ph type="body" sz="quarter" idx="10"/>
          </p:nvPr>
        </p:nvSpPr>
        <p:spPr/>
        <p:txBody>
          <a:bodyPr>
            <a:normAutofit fontScale="92500" lnSpcReduction="20000"/>
          </a:bodyPr>
          <a:lstStyle/>
          <a:p>
            <a:r>
              <a:rPr lang="en-US" dirty="0"/>
              <a:t>Unfortunately, there are a number of estimators that are unbiased estimators of the population mean, including the sample mean, sample median, or any single sample value. </a:t>
            </a:r>
            <a:r>
              <a:rPr lang="en-US" i="1" dirty="0"/>
              <a:t>Among unbiased estimators of the population mean, the sample mean has the smallest mean squared error</a:t>
            </a:r>
            <a:r>
              <a:rPr lang="en-US" dirty="0"/>
              <a:t>. There is no other unbiased estimator that can consistently do a better job of estimating the population mean. </a:t>
            </a:r>
          </a:p>
          <a:p>
            <a:r>
              <a:rPr lang="en-US" dirty="0"/>
              <a:t>The fact that the sample mean is a good estimator of the population mean should not be surprising, since you would expect most sample statistics to be reasonably good estimators of their population counterparts. One of the exceptions is the sample range, which is a poor estimate of the population range. </a:t>
            </a:r>
            <a:r>
              <a:rPr lang="en-US" i="1" dirty="0"/>
              <a:t>In short, the best estimate is the one that is unbiased with the smallest mean squared error</a:t>
            </a:r>
            <a:r>
              <a:rPr lang="en-US" dirty="0"/>
              <a:t>.</a:t>
            </a:r>
          </a:p>
          <a:p>
            <a:endParaRPr lang="en-IN" dirty="0"/>
          </a:p>
        </p:txBody>
      </p:sp>
    </p:spTree>
    <p:extLst>
      <p:ext uri="{BB962C8B-B14F-4D97-AF65-F5344CB8AC3E}">
        <p14:creationId xmlns:p14="http://schemas.microsoft.com/office/powerpoint/2010/main" val="617740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1</a:t>
            </a:r>
            <a:endParaRPr dirty="0"/>
          </a:p>
        </p:txBody>
      </p:sp>
      <p:sp>
        <p:nvSpPr>
          <p:cNvPr id="3" name="Text Placeholder 2"/>
          <p:cNvSpPr>
            <a:spLocks noGrp="1"/>
          </p:cNvSpPr>
          <p:nvPr>
            <p:ph type="body" sz="quarter" idx="10"/>
          </p:nvPr>
        </p:nvSpPr>
        <p:spPr/>
        <p:txBody>
          <a:bodyPr>
            <a:noAutofit/>
          </a:bodyPr>
          <a:lstStyle/>
          <a:p>
            <a:r>
              <a:rPr lang="en-US" sz="2600" dirty="0"/>
              <a:t>Rarely will a point estimate of the population mean result in a value that exactly matches the population mean, </a:t>
            </a:r>
            <a:r>
              <a:rPr lang="el-GR" sz="2600" dirty="0">
                <a:latin typeface="Cambria Math" panose="02040503050406030204" pitchFamily="18" charset="0"/>
                <a:ea typeface="Cambria Math" panose="02040503050406030204" pitchFamily="18" charset="0"/>
              </a:rPr>
              <a:t>μ</a:t>
            </a:r>
            <a:r>
              <a:rPr lang="en-US" sz="2600" dirty="0">
                <a:latin typeface="Cambria Math" panose="02040503050406030204" pitchFamily="18" charset="0"/>
                <a:ea typeface="Cambria Math" panose="02040503050406030204" pitchFamily="18" charset="0"/>
                <a:sym typeface="Symbol" panose="05050102010706020507" pitchFamily="18" charset="2"/>
              </a:rPr>
              <a:t>.</a:t>
            </a:r>
            <a:r>
              <a:rPr lang="en-US" sz="2600" dirty="0"/>
              <a:t> In fact, the probability that a point estimate for the population mean exactly equals the population mean is zero for data drawn from continuous distributions. Yet, if an estimate is used for decision making, it is desirable that there be some indication of its potential error. One of the significant limitations of simply reporting a point estimate is the lack of information concerning the estimator's accuracy. </a:t>
            </a:r>
          </a:p>
        </p:txBody>
      </p:sp>
    </p:spTree>
    <p:extLst>
      <p:ext uri="{BB962C8B-B14F-4D97-AF65-F5344CB8AC3E}">
        <p14:creationId xmlns:p14="http://schemas.microsoft.com/office/powerpoint/2010/main" val="3819194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2</a:t>
            </a:r>
            <a:endParaRPr dirty="0"/>
          </a:p>
        </p:txBody>
      </p:sp>
      <p:sp>
        <p:nvSpPr>
          <p:cNvPr id="3" name="Text Placeholder 2"/>
          <p:cNvSpPr>
            <a:spLocks noGrp="1"/>
          </p:cNvSpPr>
          <p:nvPr>
            <p:ph type="body" sz="quarter" idx="10"/>
          </p:nvPr>
        </p:nvSpPr>
        <p:spPr/>
        <p:txBody>
          <a:bodyPr>
            <a:noAutofit/>
          </a:bodyPr>
          <a:lstStyle/>
          <a:p>
            <a:r>
              <a:rPr lang="en-US" sz="2600" dirty="0"/>
              <a:t>Interval estimates, however, are constructed to provide additional information about the precision of the estimate. An interval estimator is made by developing an upper and lower boundary for an interval that will hopefully contain the population parameter. It would be easy to construct an interval estimator that would always contain the population parameter: for example, the interval from negative infinity to positive infinity. But this particular estimator would not contain any useful information about the location of the population parameter. In interval estimation, the narrower the width of the interval for a given level of confidence, the better the estimator.</a:t>
            </a:r>
            <a:endParaRPr lang="en-IN" sz="2600" dirty="0"/>
          </a:p>
        </p:txBody>
      </p:sp>
    </p:spTree>
    <p:extLst>
      <p:ext uri="{BB962C8B-B14F-4D97-AF65-F5344CB8AC3E}">
        <p14:creationId xmlns:p14="http://schemas.microsoft.com/office/powerpoint/2010/main" val="4010980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3</a:t>
            </a:r>
            <a:endParaRPr dirty="0"/>
          </a:p>
        </p:txBody>
      </p:sp>
      <p:sp>
        <p:nvSpPr>
          <p:cNvPr id="3" name="Text Placeholder 2"/>
          <p:cNvSpPr>
            <a:spLocks noGrp="1"/>
          </p:cNvSpPr>
          <p:nvPr>
            <p:ph type="body" sz="quarter" idx="10"/>
          </p:nvPr>
        </p:nvSpPr>
        <p:spPr/>
        <p:txBody>
          <a:bodyPr>
            <a:noAutofit/>
          </a:bodyPr>
          <a:lstStyle/>
          <a:p>
            <a:r>
              <a:rPr lang="en-US" sz="2600" dirty="0"/>
              <a:t>The foundations of a good interval estimator for the population mean can be found in Chapter 8, which defined how</a:t>
            </a:r>
            <a:endParaRPr lang="en-IN" sz="2600" dirty="0"/>
          </a:p>
        </p:txBody>
      </p:sp>
      <p:pic>
        <p:nvPicPr>
          <p:cNvPr id="14" name="Picture 13" descr="x bar">
            <a:extLst>
              <a:ext uri="{FF2B5EF4-FFF2-40B4-BE49-F238E27FC236}">
                <a16:creationId xmlns:a16="http://schemas.microsoft.com/office/drawing/2014/main" id="{AC76036C-E3A9-BC6B-E323-696A661AE44D}"/>
              </a:ext>
            </a:extLst>
          </p:cNvPr>
          <p:cNvPicPr>
            <a:picLocks noChangeAspect="1"/>
          </p:cNvPicPr>
          <p:nvPr/>
        </p:nvPicPr>
        <p:blipFill>
          <a:blip r:embed="rId2"/>
          <a:stretch>
            <a:fillRect/>
          </a:stretch>
        </p:blipFill>
        <p:spPr>
          <a:xfrm>
            <a:off x="1209675" y="1992415"/>
            <a:ext cx="238125" cy="276225"/>
          </a:xfrm>
          <a:prstGeom prst="rect">
            <a:avLst/>
          </a:prstGeom>
        </p:spPr>
      </p:pic>
      <p:sp>
        <p:nvSpPr>
          <p:cNvPr id="10" name="TextBox 9">
            <a:extLst>
              <a:ext uri="{FF2B5EF4-FFF2-40B4-BE49-F238E27FC236}">
                <a16:creationId xmlns:a16="http://schemas.microsoft.com/office/drawing/2014/main" id="{9FCD9A09-EB2B-EA81-B650-DBA9778FA6BB}"/>
              </a:ext>
            </a:extLst>
          </p:cNvPr>
          <p:cNvSpPr txBox="1"/>
          <p:nvPr/>
        </p:nvSpPr>
        <p:spPr>
          <a:xfrm>
            <a:off x="1476375" y="1896164"/>
            <a:ext cx="1800225"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should vary. </a:t>
            </a:r>
            <a:endParaRPr lang="en-IN" dirty="0"/>
          </a:p>
        </p:txBody>
      </p:sp>
      <p:sp>
        <p:nvSpPr>
          <p:cNvPr id="16" name="TextBox 15">
            <a:extLst>
              <a:ext uri="{FF2B5EF4-FFF2-40B4-BE49-F238E27FC236}">
                <a16:creationId xmlns:a16="http://schemas.microsoft.com/office/drawing/2014/main" id="{63F34333-6D23-2A77-8871-33FF408AC89F}"/>
              </a:ext>
            </a:extLst>
          </p:cNvPr>
          <p:cNvSpPr txBox="1"/>
          <p:nvPr/>
        </p:nvSpPr>
        <p:spPr>
          <a:xfrm>
            <a:off x="466168" y="2289820"/>
            <a:ext cx="6539747" cy="492443"/>
          </a:xfrm>
          <a:prstGeom prst="rect">
            <a:avLst/>
          </a:prstGeom>
          <a:noFill/>
        </p:spPr>
        <p:txBody>
          <a:bodyPr wrap="square">
            <a:spAutoFit/>
          </a:bodyPr>
          <a:lstStyle/>
          <a:p>
            <a:r>
              <a:rPr lang="en-US" sz="2600" dirty="0"/>
              <a:t>Recall that if the sample size is reasonably large</a:t>
            </a:r>
            <a:endParaRPr lang="en-IN" sz="2600" dirty="0"/>
          </a:p>
        </p:txBody>
      </p:sp>
      <p:pic>
        <p:nvPicPr>
          <p:cNvPr id="13" name="Picture 12" descr="Open parenthesis n is greater than or equal to thirty close parenthesis.">
            <a:extLst>
              <a:ext uri="{FF2B5EF4-FFF2-40B4-BE49-F238E27FC236}">
                <a16:creationId xmlns:a16="http://schemas.microsoft.com/office/drawing/2014/main" id="{E5793805-4CC1-F3C1-E74F-C4F2B402C7B5}"/>
              </a:ext>
            </a:extLst>
          </p:cNvPr>
          <p:cNvPicPr>
            <a:picLocks noChangeAspect="1"/>
          </p:cNvPicPr>
          <p:nvPr/>
        </p:nvPicPr>
        <p:blipFill>
          <a:blip r:embed="rId3"/>
          <a:stretch>
            <a:fillRect/>
          </a:stretch>
        </p:blipFill>
        <p:spPr>
          <a:xfrm>
            <a:off x="7010400" y="2336718"/>
            <a:ext cx="1190625" cy="466725"/>
          </a:xfrm>
          <a:prstGeom prst="rect">
            <a:avLst/>
          </a:prstGeom>
        </p:spPr>
      </p:pic>
      <p:sp>
        <p:nvSpPr>
          <p:cNvPr id="11" name="TextBox 10">
            <a:extLst>
              <a:ext uri="{FF2B5EF4-FFF2-40B4-BE49-F238E27FC236}">
                <a16:creationId xmlns:a16="http://schemas.microsoft.com/office/drawing/2014/main" id="{43BEE220-E01C-653D-72D7-5208E9310FAA}"/>
              </a:ext>
            </a:extLst>
          </p:cNvPr>
          <p:cNvSpPr txBox="1"/>
          <p:nvPr/>
        </p:nvSpPr>
        <p:spPr>
          <a:xfrm>
            <a:off x="457199" y="2681029"/>
            <a:ext cx="5486402" cy="492443"/>
          </a:xfrm>
          <a:prstGeom prst="rect">
            <a:avLst/>
          </a:prstGeom>
          <a:noFill/>
        </p:spPr>
        <p:txBody>
          <a:bodyPr wrap="square">
            <a:spAutoFit/>
          </a:bodyPr>
          <a:lstStyle/>
          <a:p>
            <a:r>
              <a:rPr lang="en-US" sz="2600" dirty="0"/>
              <a:t>the Central Limit Theorem ensures that</a:t>
            </a:r>
            <a:endParaRPr lang="en-IN" sz="2600" dirty="0"/>
          </a:p>
        </p:txBody>
      </p:sp>
      <p:pic>
        <p:nvPicPr>
          <p:cNvPr id="9" name="Picture 8" descr="x bar">
            <a:extLst>
              <a:ext uri="{FF2B5EF4-FFF2-40B4-BE49-F238E27FC236}">
                <a16:creationId xmlns:a16="http://schemas.microsoft.com/office/drawing/2014/main" id="{545C7B44-F1FE-C040-EEF9-5D8BC250171A}"/>
              </a:ext>
            </a:extLst>
          </p:cNvPr>
          <p:cNvPicPr>
            <a:picLocks noChangeAspect="1"/>
          </p:cNvPicPr>
          <p:nvPr/>
        </p:nvPicPr>
        <p:blipFill>
          <a:blip r:embed="rId2"/>
          <a:stretch>
            <a:fillRect/>
          </a:stretch>
        </p:blipFill>
        <p:spPr>
          <a:xfrm>
            <a:off x="5889250" y="2786626"/>
            <a:ext cx="238125" cy="276225"/>
          </a:xfrm>
          <a:prstGeom prst="rect">
            <a:avLst/>
          </a:prstGeom>
        </p:spPr>
      </p:pic>
      <p:sp>
        <p:nvSpPr>
          <p:cNvPr id="8" name="TextBox 7">
            <a:extLst>
              <a:ext uri="{FF2B5EF4-FFF2-40B4-BE49-F238E27FC236}">
                <a16:creationId xmlns:a16="http://schemas.microsoft.com/office/drawing/2014/main" id="{2C1C60BC-3FD6-F09F-7D0A-6213DD96D6B6}"/>
              </a:ext>
            </a:extLst>
          </p:cNvPr>
          <p:cNvSpPr txBox="1"/>
          <p:nvPr/>
        </p:nvSpPr>
        <p:spPr>
          <a:xfrm>
            <a:off x="452715" y="3075318"/>
            <a:ext cx="8229600" cy="1230593"/>
          </a:xfrm>
          <a:prstGeom prst="rect">
            <a:avLst/>
          </a:prstGeom>
          <a:noFill/>
        </p:spPr>
        <p:txBody>
          <a:bodyPr wrap="square">
            <a:spAutoFit/>
          </a:bodyPr>
          <a:lstStyle/>
          <a:p>
            <a:pPr>
              <a:lnSpc>
                <a:spcPct val="150000"/>
              </a:lnSpc>
            </a:pPr>
            <a:r>
              <a:rPr lang="en-US" sz="2600" dirty="0"/>
              <a:t>has an approximately normal distribution with mean </a:t>
            </a:r>
            <a:r>
              <a:rPr lang="el-GR" sz="2600" dirty="0">
                <a:latin typeface="Cambria Math" panose="02040503050406030204" pitchFamily="18" charset="0"/>
                <a:ea typeface="Cambria Math" panose="02040503050406030204" pitchFamily="18" charset="0"/>
              </a:rPr>
              <a:t>μ</a:t>
            </a:r>
            <a:r>
              <a:rPr lang="en-US" sz="2600" dirty="0"/>
              <a:t> and </a:t>
            </a:r>
          </a:p>
          <a:p>
            <a:pPr>
              <a:lnSpc>
                <a:spcPct val="150000"/>
              </a:lnSpc>
            </a:pPr>
            <a:r>
              <a:rPr lang="en-US" sz="2600" dirty="0"/>
              <a:t>standard deviation</a:t>
            </a:r>
            <a:endParaRPr lang="en-IN" sz="2600" dirty="0"/>
          </a:p>
        </p:txBody>
      </p:sp>
      <p:pic>
        <p:nvPicPr>
          <p:cNvPr id="12" name="Picture 11" descr="Sigma divided by square root of n.">
            <a:extLst>
              <a:ext uri="{FF2B5EF4-FFF2-40B4-BE49-F238E27FC236}">
                <a16:creationId xmlns:a16="http://schemas.microsoft.com/office/drawing/2014/main" id="{F3BF6037-0CB5-C917-2FD1-2958A5C459E2}"/>
              </a:ext>
            </a:extLst>
          </p:cNvPr>
          <p:cNvPicPr>
            <a:picLocks noChangeAspect="1"/>
          </p:cNvPicPr>
          <p:nvPr/>
        </p:nvPicPr>
        <p:blipFill>
          <a:blip r:embed="rId4"/>
          <a:stretch>
            <a:fillRect/>
          </a:stretch>
        </p:blipFill>
        <p:spPr>
          <a:xfrm>
            <a:off x="3124200" y="3733800"/>
            <a:ext cx="533401" cy="723902"/>
          </a:xfrm>
          <a:prstGeom prst="rect">
            <a:avLst/>
          </a:prstGeom>
        </p:spPr>
      </p:pic>
      <p:pic>
        <p:nvPicPr>
          <p:cNvPr id="5" name="Picture 4" descr="Curve of the normal distribution cantered at mu. The horizontal axis is labelled x bar.">
            <a:extLst>
              <a:ext uri="{FF2B5EF4-FFF2-40B4-BE49-F238E27FC236}">
                <a16:creationId xmlns:a16="http://schemas.microsoft.com/office/drawing/2014/main" id="{29B7F5A0-C7EE-433B-83F1-A5ECB4A6FD44}"/>
              </a:ext>
            </a:extLst>
          </p:cNvPr>
          <p:cNvPicPr>
            <a:picLocks noChangeAspect="1"/>
          </p:cNvPicPr>
          <p:nvPr/>
        </p:nvPicPr>
        <p:blipFill>
          <a:blip r:embed="rId5"/>
          <a:srcRect b="11669"/>
          <a:stretch>
            <a:fillRect/>
          </a:stretch>
        </p:blipFill>
        <p:spPr>
          <a:xfrm>
            <a:off x="4038600" y="3676241"/>
            <a:ext cx="3200400" cy="1886359"/>
          </a:xfrm>
          <a:prstGeom prst="rect">
            <a:avLst/>
          </a:prstGeom>
        </p:spPr>
      </p:pic>
      <p:sp>
        <p:nvSpPr>
          <p:cNvPr id="4" name="TextBox 3">
            <a:extLst>
              <a:ext uri="{FF2B5EF4-FFF2-40B4-BE49-F238E27FC236}">
                <a16:creationId xmlns:a16="http://schemas.microsoft.com/office/drawing/2014/main" id="{51377571-F884-D0A2-E5EB-0AE300EEA938}"/>
              </a:ext>
            </a:extLst>
          </p:cNvPr>
          <p:cNvSpPr txBox="1"/>
          <p:nvPr/>
        </p:nvSpPr>
        <p:spPr>
          <a:xfrm>
            <a:off x="4838700" y="5534688"/>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4060320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4</a:t>
            </a:r>
            <a:endParaRPr dirty="0"/>
          </a:p>
        </p:txBody>
      </p:sp>
      <p:sp>
        <p:nvSpPr>
          <p:cNvPr id="3" name="Text Placeholder 2"/>
          <p:cNvSpPr>
            <a:spLocks noGrp="1"/>
          </p:cNvSpPr>
          <p:nvPr>
            <p:ph type="body" sz="quarter" idx="10"/>
          </p:nvPr>
        </p:nvSpPr>
        <p:spPr/>
        <p:txBody>
          <a:bodyPr>
            <a:noAutofit/>
          </a:bodyPr>
          <a:lstStyle/>
          <a:p>
            <a:r>
              <a:rPr lang="en-US" sz="2600" dirty="0"/>
              <a:t>The sampling distribution can be used to develop an interval estimator. For a standard normal random variable, we know that. </a:t>
            </a:r>
            <a:r>
              <a:rPr lang="en-US" sz="2800" dirty="0"/>
              <a:t>	</a:t>
            </a:r>
            <a:endParaRPr lang="en-US" sz="2600" dirty="0"/>
          </a:p>
        </p:txBody>
      </p:sp>
      <p:pic>
        <p:nvPicPr>
          <p:cNvPr id="19" name="Picture 18" descr="P of open parenthesis negative 1.96 is less than z is less than 1.96 close parenthesis equals 0 point 95.">
            <a:extLst>
              <a:ext uri="{FF2B5EF4-FFF2-40B4-BE49-F238E27FC236}">
                <a16:creationId xmlns:a16="http://schemas.microsoft.com/office/drawing/2014/main" id="{ACDCA7F2-CF8A-6C71-ED92-A40A336AF00C}"/>
              </a:ext>
            </a:extLst>
          </p:cNvPr>
          <p:cNvPicPr>
            <a:picLocks noChangeAspect="1"/>
          </p:cNvPicPr>
          <p:nvPr/>
        </p:nvPicPr>
        <p:blipFill>
          <a:blip r:embed="rId2"/>
          <a:stretch>
            <a:fillRect/>
          </a:stretch>
        </p:blipFill>
        <p:spPr>
          <a:xfrm>
            <a:off x="2914649" y="2461706"/>
            <a:ext cx="3495675" cy="466725"/>
          </a:xfrm>
          <a:prstGeom prst="rect">
            <a:avLst/>
          </a:prstGeom>
        </p:spPr>
      </p:pic>
      <p:sp>
        <p:nvSpPr>
          <p:cNvPr id="17" name="TextBox 16">
            <a:extLst>
              <a:ext uri="{FF2B5EF4-FFF2-40B4-BE49-F238E27FC236}">
                <a16:creationId xmlns:a16="http://schemas.microsoft.com/office/drawing/2014/main" id="{23681B45-2D6F-6CC0-82CF-6CEE116C11AB}"/>
              </a:ext>
            </a:extLst>
          </p:cNvPr>
          <p:cNvSpPr txBox="1"/>
          <p:nvPr/>
        </p:nvSpPr>
        <p:spPr>
          <a:xfrm>
            <a:off x="459440" y="2903378"/>
            <a:ext cx="912160" cy="492443"/>
          </a:xfrm>
          <a:prstGeom prst="rect">
            <a:avLst/>
          </a:prstGeom>
          <a:noFill/>
        </p:spPr>
        <p:txBody>
          <a:bodyPr wrap="square">
            <a:spAutoFit/>
          </a:bodyPr>
          <a:lstStyle/>
          <a:p>
            <a:r>
              <a:rPr lang="en-US" sz="2600" dirty="0"/>
              <a:t>Since</a:t>
            </a:r>
            <a:endParaRPr lang="en-IN" sz="2600" dirty="0"/>
          </a:p>
        </p:txBody>
      </p:sp>
      <p:pic>
        <p:nvPicPr>
          <p:cNvPr id="15" name="Picture 14" descr="x bar">
            <a:extLst>
              <a:ext uri="{FF2B5EF4-FFF2-40B4-BE49-F238E27FC236}">
                <a16:creationId xmlns:a16="http://schemas.microsoft.com/office/drawing/2014/main" id="{29B63189-1A49-8B2D-8EDE-F3350649FB2B}"/>
              </a:ext>
            </a:extLst>
          </p:cNvPr>
          <p:cNvPicPr>
            <a:picLocks noChangeAspect="1"/>
          </p:cNvPicPr>
          <p:nvPr/>
        </p:nvPicPr>
        <p:blipFill>
          <a:blip r:embed="rId3"/>
          <a:stretch>
            <a:fillRect/>
          </a:stretch>
        </p:blipFill>
        <p:spPr>
          <a:xfrm>
            <a:off x="1344145" y="2996642"/>
            <a:ext cx="238125" cy="276225"/>
          </a:xfrm>
          <a:prstGeom prst="rect">
            <a:avLst/>
          </a:prstGeom>
        </p:spPr>
      </p:pic>
      <p:sp>
        <p:nvSpPr>
          <p:cNvPr id="13" name="TextBox 12">
            <a:extLst>
              <a:ext uri="{FF2B5EF4-FFF2-40B4-BE49-F238E27FC236}">
                <a16:creationId xmlns:a16="http://schemas.microsoft.com/office/drawing/2014/main" id="{8CC56AD8-3141-F0C7-91DD-B26116DC1398}"/>
              </a:ext>
            </a:extLst>
          </p:cNvPr>
          <p:cNvSpPr txBox="1"/>
          <p:nvPr/>
        </p:nvSpPr>
        <p:spPr>
          <a:xfrm>
            <a:off x="1617570" y="2895600"/>
            <a:ext cx="7174565" cy="492443"/>
          </a:xfrm>
          <a:prstGeom prst="rect">
            <a:avLst/>
          </a:prstGeom>
          <a:noFill/>
        </p:spPr>
        <p:txBody>
          <a:bodyPr wrap="square">
            <a:spAutoFit/>
          </a:bodyPr>
          <a:lstStyle/>
          <a:p>
            <a:r>
              <a:rPr lang="en-US" sz="2600" dirty="0"/>
              <a:t>can be transformed into a standard normal random</a:t>
            </a:r>
            <a:endParaRPr lang="en-IN" sz="2600" dirty="0"/>
          </a:p>
        </p:txBody>
      </p:sp>
      <p:sp>
        <p:nvSpPr>
          <p:cNvPr id="6" name="TextBox 5">
            <a:extLst>
              <a:ext uri="{FF2B5EF4-FFF2-40B4-BE49-F238E27FC236}">
                <a16:creationId xmlns:a16="http://schemas.microsoft.com/office/drawing/2014/main" id="{3690318F-63E3-34AE-2CCC-1AD9A8355BB6}"/>
              </a:ext>
            </a:extLst>
          </p:cNvPr>
          <p:cNvSpPr txBox="1"/>
          <p:nvPr/>
        </p:nvSpPr>
        <p:spPr>
          <a:xfrm>
            <a:off x="457200" y="3393757"/>
            <a:ext cx="61722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variable by using the </a:t>
            </a:r>
            <a:r>
              <a:rPr kumimoji="0" lang="en-US" sz="2600" b="0" i="1" u="none" strike="noStrike" kern="1200" cap="none" spc="0" normalizeH="0" baseline="0" noProof="0" dirty="0">
                <a:ln>
                  <a:noFill/>
                </a:ln>
                <a:solidFill>
                  <a:srgbClr val="366092"/>
                </a:solidFill>
                <a:effectLst/>
                <a:uLnTx/>
                <a:uFillTx/>
                <a:latin typeface="Calibri"/>
                <a:ea typeface="+mn-ea"/>
                <a:cs typeface="+mn-cs"/>
              </a:rPr>
              <a:t>z</a:t>
            </a:r>
            <a:r>
              <a:rPr kumimoji="0" lang="en-US" sz="2600" b="0" i="0" u="none" strike="noStrike" kern="1200" cap="none" spc="0" normalizeH="0" baseline="0" noProof="0" dirty="0">
                <a:ln>
                  <a:noFill/>
                </a:ln>
                <a:solidFill>
                  <a:srgbClr val="366092"/>
                </a:solidFill>
                <a:effectLst/>
                <a:uLnTx/>
                <a:uFillTx/>
                <a:latin typeface="Calibri"/>
                <a:ea typeface="+mn-ea"/>
                <a:cs typeface="+mn-cs"/>
              </a:rPr>
              <a:t>-transformation,</a:t>
            </a:r>
            <a:endParaRPr lang="en-IN" dirty="0"/>
          </a:p>
        </p:txBody>
      </p:sp>
      <p:pic>
        <p:nvPicPr>
          <p:cNvPr id="8" name="Picture 7" descr="z equals open fraction x bar minus mu divided by sigma subscript x bar close fraction.">
            <a:extLst>
              <a:ext uri="{FF2B5EF4-FFF2-40B4-BE49-F238E27FC236}">
                <a16:creationId xmlns:a16="http://schemas.microsoft.com/office/drawing/2014/main" id="{576075FF-C9DC-652C-82CD-00757D83A1E7}"/>
              </a:ext>
            </a:extLst>
          </p:cNvPr>
          <p:cNvPicPr>
            <a:picLocks noChangeAspect="1"/>
          </p:cNvPicPr>
          <p:nvPr/>
        </p:nvPicPr>
        <p:blipFill>
          <a:blip r:embed="rId4"/>
          <a:stretch>
            <a:fillRect/>
          </a:stretch>
        </p:blipFill>
        <p:spPr>
          <a:xfrm>
            <a:off x="5791200" y="3221907"/>
            <a:ext cx="1453640" cy="969093"/>
          </a:xfrm>
          <a:prstGeom prst="rect">
            <a:avLst/>
          </a:prstGeom>
        </p:spPr>
      </p:pic>
      <p:sp>
        <p:nvSpPr>
          <p:cNvPr id="9" name="TextBox 8">
            <a:extLst>
              <a:ext uri="{FF2B5EF4-FFF2-40B4-BE49-F238E27FC236}">
                <a16:creationId xmlns:a16="http://schemas.microsoft.com/office/drawing/2014/main" id="{09C24019-C34A-B01C-95AD-33E92C1B2A87}"/>
              </a:ext>
            </a:extLst>
          </p:cNvPr>
          <p:cNvSpPr txBox="1"/>
          <p:nvPr/>
        </p:nvSpPr>
        <p:spPr>
          <a:xfrm>
            <a:off x="457200" y="3850957"/>
            <a:ext cx="8229600" cy="492443"/>
          </a:xfrm>
          <a:prstGeom prst="rect">
            <a:avLst/>
          </a:prstGeom>
          <a:noFill/>
        </p:spPr>
        <p:txBody>
          <a:bodyPr wrap="square">
            <a:spAutoFit/>
          </a:bodyPr>
          <a:lstStyle/>
          <a:p>
            <a:r>
              <a:rPr lang="en-US" sz="2600" dirty="0"/>
              <a:t>then by substitution,</a:t>
            </a:r>
          </a:p>
        </p:txBody>
      </p:sp>
      <p:pic>
        <p:nvPicPr>
          <p:cNvPr id="12" name="Picture 11" descr="P of open parenthesis negative 1.96 is less than x bar minus mu whole divided by sigma subscript x bar is less than 1.96 close parenthesis equals 0.95,">
            <a:extLst>
              <a:ext uri="{FF2B5EF4-FFF2-40B4-BE49-F238E27FC236}">
                <a16:creationId xmlns:a16="http://schemas.microsoft.com/office/drawing/2014/main" id="{BBDD7218-389A-F137-FF08-571BA3ACEF9C}"/>
              </a:ext>
            </a:extLst>
          </p:cNvPr>
          <p:cNvPicPr>
            <a:picLocks noChangeAspect="1"/>
          </p:cNvPicPr>
          <p:nvPr/>
        </p:nvPicPr>
        <p:blipFill>
          <a:blip r:embed="rId5"/>
          <a:stretch>
            <a:fillRect/>
          </a:stretch>
        </p:blipFill>
        <p:spPr>
          <a:xfrm>
            <a:off x="2696875" y="4355044"/>
            <a:ext cx="3920741" cy="969172"/>
          </a:xfrm>
          <a:prstGeom prst="rect">
            <a:avLst/>
          </a:prstGeom>
        </p:spPr>
      </p:pic>
      <p:sp>
        <p:nvSpPr>
          <p:cNvPr id="5" name="TextBox 4">
            <a:extLst>
              <a:ext uri="{FF2B5EF4-FFF2-40B4-BE49-F238E27FC236}">
                <a16:creationId xmlns:a16="http://schemas.microsoft.com/office/drawing/2014/main" id="{4388B22C-374C-CF3D-5EEC-82780C58F006}"/>
              </a:ext>
            </a:extLst>
          </p:cNvPr>
          <p:cNvSpPr txBox="1"/>
          <p:nvPr/>
        </p:nvSpPr>
        <p:spPr>
          <a:xfrm>
            <a:off x="457200" y="5344180"/>
            <a:ext cx="8229600" cy="523220"/>
          </a:xfrm>
          <a:prstGeom prst="rect">
            <a:avLst/>
          </a:prstGeom>
          <a:noFill/>
        </p:spPr>
        <p:txBody>
          <a:bodyPr wrap="square">
            <a:spAutoFit/>
          </a:bodyPr>
          <a:lstStyle/>
          <a:p>
            <a:r>
              <a:rPr lang="en-US" sz="2800" dirty="0"/>
              <a:t>and with some algebraic manipulation we obtain</a:t>
            </a:r>
          </a:p>
        </p:txBody>
      </p:sp>
    </p:spTree>
    <p:extLst>
      <p:ext uri="{BB962C8B-B14F-4D97-AF65-F5344CB8AC3E}">
        <p14:creationId xmlns:p14="http://schemas.microsoft.com/office/powerpoint/2010/main" val="2495821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5</a:t>
            </a:r>
            <a:endParaRPr dirty="0"/>
          </a:p>
        </p:txBody>
      </p:sp>
      <p:pic>
        <p:nvPicPr>
          <p:cNvPr id="6" name="Picture 5" descr="P of open parenthesis x bar minus 1.96 times sigma subscript x bar is less than mu is less than x bar plus 1.96 times sigma subscript x bar close parenthesis equals zero point nine five.">
            <a:extLst>
              <a:ext uri="{FF2B5EF4-FFF2-40B4-BE49-F238E27FC236}">
                <a16:creationId xmlns:a16="http://schemas.microsoft.com/office/drawing/2014/main" id="{04F613E6-B3E2-40AF-84B3-97652CC4006C}"/>
              </a:ext>
            </a:extLst>
          </p:cNvPr>
          <p:cNvPicPr>
            <a:picLocks noChangeAspect="1"/>
          </p:cNvPicPr>
          <p:nvPr/>
        </p:nvPicPr>
        <p:blipFill>
          <a:blip r:embed="rId2"/>
          <a:stretch>
            <a:fillRect/>
          </a:stretch>
        </p:blipFill>
        <p:spPr>
          <a:xfrm>
            <a:off x="2050332" y="1219200"/>
            <a:ext cx="5043335" cy="565608"/>
          </a:xfrm>
          <a:prstGeom prst="rect">
            <a:avLst/>
          </a:prstGeom>
        </p:spPr>
      </p:pic>
      <p:sp>
        <p:nvSpPr>
          <p:cNvPr id="5" name="TextBox 4">
            <a:extLst>
              <a:ext uri="{FF2B5EF4-FFF2-40B4-BE49-F238E27FC236}">
                <a16:creationId xmlns:a16="http://schemas.microsoft.com/office/drawing/2014/main" id="{6408CF6E-24F8-8186-5045-5E990DE09445}"/>
              </a:ext>
            </a:extLst>
          </p:cNvPr>
          <p:cNvSpPr txBox="1"/>
          <p:nvPr/>
        </p:nvSpPr>
        <p:spPr>
          <a:xfrm>
            <a:off x="457200" y="1676400"/>
            <a:ext cx="8229600" cy="1692771"/>
          </a:xfrm>
          <a:prstGeom prst="rect">
            <a:avLst/>
          </a:prstGeom>
          <a:noFill/>
        </p:spPr>
        <p:txBody>
          <a:bodyPr wrap="square">
            <a:spAutoFit/>
          </a:bodyPr>
          <a:lstStyle/>
          <a:p>
            <a:r>
              <a:rPr lang="en-US" sz="2600" dirty="0"/>
              <a:t>If the sample size is greater than or equal to 30, then by the Central Limit Theorem there is a 0.95 probability that the sample mean will be within 1.96 standard deviations of the population mean </a:t>
            </a:r>
            <a:r>
              <a:rPr lang="en-US" sz="2600" i="1" dirty="0"/>
              <a:t>before a particular sample is selected</a:t>
            </a:r>
            <a:r>
              <a:rPr lang="en-US" sz="2600" dirty="0"/>
              <a:t>. </a:t>
            </a:r>
          </a:p>
        </p:txBody>
      </p:sp>
      <p:pic>
        <p:nvPicPr>
          <p:cNvPr id="7" name="Picture 6" descr="Curve of the normal distribution cantered at mu. The horizontal axis is labelled x bar. Vertical line segments run from the horizontal axis to the curve at mu plus 1.96 sigma sub x bar and mu minus 1.96 sigma sub x bar of x bar. The graph is shaded under the curve between these two vertical line segments with the area labelled 0.95.">
            <a:extLst>
              <a:ext uri="{FF2B5EF4-FFF2-40B4-BE49-F238E27FC236}">
                <a16:creationId xmlns:a16="http://schemas.microsoft.com/office/drawing/2014/main" id="{03A26DFD-4E8F-4B98-8ADC-97205CB72C43}"/>
              </a:ext>
            </a:extLst>
          </p:cNvPr>
          <p:cNvPicPr>
            <a:picLocks noChangeAspect="1"/>
          </p:cNvPicPr>
          <p:nvPr/>
        </p:nvPicPr>
        <p:blipFill>
          <a:blip r:embed="rId3"/>
          <a:srcRect b="10563"/>
          <a:stretch>
            <a:fillRect/>
          </a:stretch>
        </p:blipFill>
        <p:spPr>
          <a:xfrm>
            <a:off x="2702560" y="3403470"/>
            <a:ext cx="3738879" cy="2235330"/>
          </a:xfrm>
          <a:prstGeom prst="rect">
            <a:avLst/>
          </a:prstGeom>
        </p:spPr>
      </p:pic>
      <p:sp>
        <p:nvSpPr>
          <p:cNvPr id="3" name="TextBox 2">
            <a:extLst>
              <a:ext uri="{FF2B5EF4-FFF2-40B4-BE49-F238E27FC236}">
                <a16:creationId xmlns:a16="http://schemas.microsoft.com/office/drawing/2014/main" id="{C87FADE8-A255-364C-9D2E-341B4FB819D4}"/>
              </a:ext>
            </a:extLst>
          </p:cNvPr>
          <p:cNvSpPr txBox="1"/>
          <p:nvPr/>
        </p:nvSpPr>
        <p:spPr>
          <a:xfrm>
            <a:off x="3771898" y="5589495"/>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40575453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6</a:t>
            </a:r>
            <a:endParaRPr dirty="0"/>
          </a:p>
        </p:txBody>
      </p:sp>
      <p:sp>
        <p:nvSpPr>
          <p:cNvPr id="3" name="Text Placeholder 2"/>
          <p:cNvSpPr>
            <a:spLocks noGrp="1"/>
          </p:cNvSpPr>
          <p:nvPr>
            <p:ph type="body" sz="quarter" idx="10"/>
          </p:nvPr>
        </p:nvSpPr>
        <p:spPr/>
        <p:txBody>
          <a:bodyPr>
            <a:noAutofit/>
          </a:bodyPr>
          <a:lstStyle/>
          <a:p>
            <a:r>
              <a:rPr lang="en-US" sz="2600" dirty="0"/>
              <a:t>Since we discussed the sampling distribution of the sample mean in Chapter 8, the idea of defining the probability that the sample mean should fall within some specified distance of the population mean is not a new one. The expression does suggest a specific form for the interval since it provides an interval and the associated probability that the population mean will fall within the interval:</a:t>
            </a:r>
          </a:p>
        </p:txBody>
      </p:sp>
      <p:pic>
        <p:nvPicPr>
          <p:cNvPr id="6" name="Picture 5" descr="x bar plus or minus 1.96 times sigma subscript x bar.">
            <a:extLst>
              <a:ext uri="{FF2B5EF4-FFF2-40B4-BE49-F238E27FC236}">
                <a16:creationId xmlns:a16="http://schemas.microsoft.com/office/drawing/2014/main" id="{6252792C-6570-7D43-BC0C-10ED3F94BC7C}"/>
              </a:ext>
            </a:extLst>
          </p:cNvPr>
          <p:cNvPicPr>
            <a:picLocks noChangeAspect="1"/>
          </p:cNvPicPr>
          <p:nvPr/>
        </p:nvPicPr>
        <p:blipFill>
          <a:blip r:embed="rId2"/>
          <a:stretch>
            <a:fillRect/>
          </a:stretch>
        </p:blipFill>
        <p:spPr>
          <a:xfrm>
            <a:off x="3733800" y="3962400"/>
            <a:ext cx="1676399" cy="533400"/>
          </a:xfrm>
          <a:prstGeom prst="rect">
            <a:avLst/>
          </a:prstGeom>
        </p:spPr>
      </p:pic>
    </p:spTree>
    <p:extLst>
      <p:ext uri="{BB962C8B-B14F-4D97-AF65-F5344CB8AC3E}">
        <p14:creationId xmlns:p14="http://schemas.microsoft.com/office/powerpoint/2010/main" val="566332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7</a:t>
            </a:r>
            <a:endParaRPr dirty="0"/>
          </a:p>
        </p:txBody>
      </p:sp>
      <p:sp>
        <p:nvSpPr>
          <p:cNvPr id="3" name="Text Placeholder 2"/>
          <p:cNvSpPr>
            <a:spLocks noGrp="1"/>
          </p:cNvSpPr>
          <p:nvPr>
            <p:ph type="body" sz="quarter" idx="10"/>
          </p:nvPr>
        </p:nvSpPr>
        <p:spPr/>
        <p:txBody>
          <a:bodyPr>
            <a:noAutofit/>
          </a:bodyPr>
          <a:lstStyle/>
          <a:p>
            <a:r>
              <a:rPr lang="en-US" sz="2600" dirty="0"/>
              <a:t>However, the provision </a:t>
            </a:r>
            <a:r>
              <a:rPr lang="en-US" sz="2600" i="1" dirty="0"/>
              <a:t>before a particular sample is selected</a:t>
            </a:r>
            <a:r>
              <a:rPr lang="en-US" sz="2600" dirty="0"/>
              <a:t> modifies the interpretation of the interval for a specific sample. After the sample is selected, the sample mean is no longer a random variable. Suppose a sample has been drawn from a population with a standard deviation of 200, and the following characteristics have been observed:</a:t>
            </a:r>
          </a:p>
          <a:p>
            <a:r>
              <a:rPr lang="en-US" sz="2400" dirty="0"/>
              <a:t>		</a:t>
            </a:r>
          </a:p>
          <a:p>
            <a:endParaRPr lang="en-US" sz="2400" i="1" dirty="0">
              <a:latin typeface="Cambria Math" panose="02040503050406030204" pitchFamily="18" charset="0"/>
            </a:endParaRPr>
          </a:p>
        </p:txBody>
      </p:sp>
      <p:pic>
        <p:nvPicPr>
          <p:cNvPr id="6" name="Picture 5" descr="sigma equals two hundred,  given&#10;n equals one hundred,  chosen by researcher&#10;x bar equals one hundred fifty,  obtained from the sample">
            <a:extLst>
              <a:ext uri="{FF2B5EF4-FFF2-40B4-BE49-F238E27FC236}">
                <a16:creationId xmlns:a16="http://schemas.microsoft.com/office/drawing/2014/main" id="{B1AB76BF-B25E-22AB-F49F-1D8797DA0793}"/>
              </a:ext>
            </a:extLst>
          </p:cNvPr>
          <p:cNvPicPr>
            <a:picLocks noChangeAspect="1"/>
          </p:cNvPicPr>
          <p:nvPr/>
        </p:nvPicPr>
        <p:blipFill>
          <a:blip r:embed="rId2"/>
          <a:stretch>
            <a:fillRect/>
          </a:stretch>
        </p:blipFill>
        <p:spPr>
          <a:xfrm>
            <a:off x="762000" y="3810000"/>
            <a:ext cx="6096000" cy="1517676"/>
          </a:xfrm>
          <a:prstGeom prst="rect">
            <a:avLst/>
          </a:prstGeom>
        </p:spPr>
      </p:pic>
    </p:spTree>
    <p:extLst>
      <p:ext uri="{BB962C8B-B14F-4D97-AF65-F5344CB8AC3E}">
        <p14:creationId xmlns:p14="http://schemas.microsoft.com/office/powerpoint/2010/main" val="2760941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Statistical Inference</a:t>
            </a:r>
          </a:p>
        </p:txBody>
      </p:sp>
      <p:sp>
        <p:nvSpPr>
          <p:cNvPr id="3" name="Text Placeholder 2"/>
          <p:cNvSpPr>
            <a:spLocks noGrp="1"/>
          </p:cNvSpPr>
          <p:nvPr>
            <p:ph type="body" sz="quarter" idx="10"/>
          </p:nvPr>
        </p:nvSpPr>
        <p:spPr>
          <a:xfrm>
            <a:off x="457200" y="1082078"/>
            <a:ext cx="8229600" cy="1965922"/>
          </a:xfrm>
        </p:spPr>
        <p:txBody>
          <a:bodyPr>
            <a:normAutofit/>
          </a:bodyPr>
          <a:lstStyle/>
          <a:p>
            <a:pPr algn="ctr">
              <a:defRPr sz="2800" b="1"/>
            </a:pPr>
            <a:endParaRPr dirty="0"/>
          </a:p>
          <a:p>
            <a:r>
              <a:rPr sz="2800" dirty="0"/>
              <a:t>Using properly drawn sample data to draw conclusions about a population is called </a:t>
            </a:r>
            <a:r>
              <a:rPr sz="2800" b="1" dirty="0"/>
              <a:t>statistical inference</a:t>
            </a:r>
            <a:r>
              <a:rPr sz="2800" dirty="0"/>
              <a: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8</a:t>
            </a:r>
            <a:endParaRPr dirty="0"/>
          </a:p>
        </p:txBody>
      </p:sp>
      <p:sp>
        <p:nvSpPr>
          <p:cNvPr id="3" name="Text Placeholder 2"/>
          <p:cNvSpPr>
            <a:spLocks noGrp="1"/>
          </p:cNvSpPr>
          <p:nvPr>
            <p:ph type="body" sz="quarter" idx="10"/>
          </p:nvPr>
        </p:nvSpPr>
        <p:spPr/>
        <p:txBody>
          <a:bodyPr>
            <a:noAutofit/>
          </a:bodyPr>
          <a:lstStyle/>
          <a:p>
            <a:r>
              <a:rPr lang="en-US" sz="2600" dirty="0"/>
              <a:t>Remember,</a:t>
            </a:r>
          </a:p>
          <a:p>
            <a:endParaRPr lang="en-US" sz="2600" dirty="0"/>
          </a:p>
          <a:p>
            <a:endParaRPr lang="en-US" sz="2600" dirty="0"/>
          </a:p>
          <a:p>
            <a:endParaRPr lang="en-US" sz="2600" dirty="0"/>
          </a:p>
          <a:p>
            <a:endParaRPr lang="en-IN" sz="2400" dirty="0"/>
          </a:p>
          <a:p>
            <a:endParaRPr lang="en-US" sz="2400" i="1" dirty="0">
              <a:latin typeface="Cambria Math" panose="02040503050406030204" pitchFamily="18" charset="0"/>
            </a:endParaRPr>
          </a:p>
        </p:txBody>
      </p:sp>
      <p:pic>
        <p:nvPicPr>
          <p:cNvPr id="7" name="Picture 6" descr="sigma subscript x bar equals sigma divided by square root of n,&#10;equals two hundred divided by square root of one hundred,&#10;equals two hundred divided by ten,&#10;equals twenty.">
            <a:extLst>
              <a:ext uri="{FF2B5EF4-FFF2-40B4-BE49-F238E27FC236}">
                <a16:creationId xmlns:a16="http://schemas.microsoft.com/office/drawing/2014/main" id="{787EDC28-6428-C27F-DF52-26745E0E9195}"/>
              </a:ext>
            </a:extLst>
          </p:cNvPr>
          <p:cNvPicPr>
            <a:picLocks noChangeAspect="1"/>
          </p:cNvPicPr>
          <p:nvPr/>
        </p:nvPicPr>
        <p:blipFill>
          <a:blip r:embed="rId2"/>
          <a:stretch>
            <a:fillRect/>
          </a:stretch>
        </p:blipFill>
        <p:spPr>
          <a:xfrm>
            <a:off x="2476890" y="1740188"/>
            <a:ext cx="4190219" cy="995177"/>
          </a:xfrm>
          <a:prstGeom prst="rect">
            <a:avLst/>
          </a:prstGeom>
        </p:spPr>
      </p:pic>
      <p:sp>
        <p:nvSpPr>
          <p:cNvPr id="10" name="TextBox 9">
            <a:extLst>
              <a:ext uri="{FF2B5EF4-FFF2-40B4-BE49-F238E27FC236}">
                <a16:creationId xmlns:a16="http://schemas.microsoft.com/office/drawing/2014/main" id="{8259CBD9-18F2-D639-53EE-103678D17960}"/>
              </a:ext>
            </a:extLst>
          </p:cNvPr>
          <p:cNvSpPr txBox="1"/>
          <p:nvPr/>
        </p:nvSpPr>
        <p:spPr>
          <a:xfrm>
            <a:off x="457200" y="2895600"/>
            <a:ext cx="8229600" cy="892552"/>
          </a:xfrm>
          <a:prstGeom prst="rect">
            <a:avLst/>
          </a:prstGeom>
          <a:noFill/>
        </p:spPr>
        <p:txBody>
          <a:bodyPr wrap="square">
            <a:spAutoFit/>
          </a:bodyPr>
          <a:lstStyle/>
          <a:p>
            <a:r>
              <a:rPr lang="en-US" sz="2600" dirty="0"/>
              <a:t>The resulting interval would be </a:t>
            </a:r>
          </a:p>
          <a:p>
            <a:pPr algn="ctr"/>
            <a:r>
              <a:rPr lang="en-US" sz="2600" dirty="0"/>
              <a:t>150 </a:t>
            </a:r>
            <a:r>
              <a:rPr lang="en-US" sz="2600" dirty="0">
                <a:sym typeface="Symbol" panose="05050102010706020507" pitchFamily="18" charset="2"/>
              </a:rPr>
              <a:t></a:t>
            </a:r>
            <a:r>
              <a:rPr lang="en-IN" sz="2600" dirty="0"/>
              <a:t> 1.96(20).</a:t>
            </a:r>
          </a:p>
        </p:txBody>
      </p:sp>
      <p:sp>
        <p:nvSpPr>
          <p:cNvPr id="6" name="TextBox 5">
            <a:extLst>
              <a:ext uri="{FF2B5EF4-FFF2-40B4-BE49-F238E27FC236}">
                <a16:creationId xmlns:a16="http://schemas.microsoft.com/office/drawing/2014/main" id="{15A046FF-CA7F-1DC8-5AEB-F701BF306C4D}"/>
              </a:ext>
            </a:extLst>
          </p:cNvPr>
          <p:cNvSpPr txBox="1"/>
          <p:nvPr/>
        </p:nvSpPr>
        <p:spPr>
          <a:xfrm>
            <a:off x="457200" y="4295707"/>
            <a:ext cx="4572000" cy="492443"/>
          </a:xfrm>
          <a:prstGeom prst="rect">
            <a:avLst/>
          </a:prstGeom>
          <a:noFill/>
        </p:spPr>
        <p:txBody>
          <a:bodyPr wrap="square">
            <a:spAutoFit/>
          </a:bodyPr>
          <a:lstStyle/>
          <a:p>
            <a:r>
              <a:rPr lang="en-IN" sz="2600" dirty="0"/>
              <a:t>That is, </a:t>
            </a:r>
          </a:p>
        </p:txBody>
      </p:sp>
      <p:pic>
        <p:nvPicPr>
          <p:cNvPr id="5" name="Picture 4" descr="A horizontal number line with three labeled points and a thick black interval line in the middle.&#10;On the left, it shows 150 – 1.96 times 20 is approximately equal to 111.&#10;In the center, it shows 150.&#10;On the right, it shows 150 + 1.96 times 20 is approximately equal to 189.&#10;The interval is marked with curved open ends on both sides.">
            <a:extLst>
              <a:ext uri="{FF2B5EF4-FFF2-40B4-BE49-F238E27FC236}">
                <a16:creationId xmlns:a16="http://schemas.microsoft.com/office/drawing/2014/main" id="{53405623-3141-4867-BAFB-E2F0C1824811}"/>
              </a:ext>
            </a:extLst>
          </p:cNvPr>
          <p:cNvPicPr>
            <a:picLocks noChangeAspect="1"/>
          </p:cNvPicPr>
          <p:nvPr/>
        </p:nvPicPr>
        <p:blipFill>
          <a:blip r:embed="rId3"/>
          <a:stretch>
            <a:fillRect/>
          </a:stretch>
        </p:blipFill>
        <p:spPr>
          <a:xfrm>
            <a:off x="1718864" y="4876800"/>
            <a:ext cx="5706271" cy="676369"/>
          </a:xfrm>
          <a:prstGeom prst="rect">
            <a:avLst/>
          </a:prstGeom>
        </p:spPr>
      </p:pic>
    </p:spTree>
    <p:extLst>
      <p:ext uri="{BB962C8B-B14F-4D97-AF65-F5344CB8AC3E}">
        <p14:creationId xmlns:p14="http://schemas.microsoft.com/office/powerpoint/2010/main" val="3490283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a:t>
            </a:r>
            <a:br>
              <a:rPr lang="en-US" dirty="0"/>
            </a:br>
            <a:r>
              <a:rPr lang="en-US" dirty="0"/>
              <a:t>Mean—Slide 9</a:t>
            </a:r>
            <a:endParaRPr dirty="0"/>
          </a:p>
        </p:txBody>
      </p:sp>
      <p:sp>
        <p:nvSpPr>
          <p:cNvPr id="3" name="Text Placeholder 2"/>
          <p:cNvSpPr>
            <a:spLocks noGrp="1"/>
          </p:cNvSpPr>
          <p:nvPr>
            <p:ph type="body" sz="quarter" idx="10"/>
          </p:nvPr>
        </p:nvSpPr>
        <p:spPr/>
        <p:txBody>
          <a:bodyPr>
            <a:noAutofit/>
          </a:bodyPr>
          <a:lstStyle/>
          <a:p>
            <a:r>
              <a:rPr lang="en-US" sz="2400" dirty="0"/>
              <a:t>Is the population mean, </a:t>
            </a:r>
            <a:r>
              <a:rPr lang="el-GR" sz="2400" dirty="0">
                <a:latin typeface="Cambria Math" panose="02040503050406030204" pitchFamily="18" charset="0"/>
                <a:ea typeface="Cambria Math" panose="02040503050406030204" pitchFamily="18" charset="0"/>
              </a:rPr>
              <a:t>μ</a:t>
            </a:r>
            <a:r>
              <a:rPr lang="en-US" sz="2400" dirty="0"/>
              <a:t>, inside this interval? If not, what fraction of the time will </a:t>
            </a:r>
            <a:r>
              <a:rPr lang="el-GR" sz="2400" dirty="0">
                <a:latin typeface="Cambria Math" panose="02040503050406030204" pitchFamily="18" charset="0"/>
                <a:ea typeface="Cambria Math" panose="02040503050406030204" pitchFamily="18" charset="0"/>
              </a:rPr>
              <a:t>μ</a:t>
            </a:r>
            <a:r>
              <a:rPr lang="en-US" sz="2400" dirty="0"/>
              <a:t> be inside the interval? Even though the interval is calculated using a technique that captures the population mean 95% of the time, it would not be appropriate from a relative frequency point of view, to state that</a:t>
            </a:r>
          </a:p>
          <a:p>
            <a:endParaRPr lang="en-US" sz="2400" i="1" dirty="0">
              <a:latin typeface="Cambria Math" panose="02040503050406030204" pitchFamily="18" charset="0"/>
            </a:endParaRPr>
          </a:p>
        </p:txBody>
      </p:sp>
      <p:pic>
        <p:nvPicPr>
          <p:cNvPr id="5" name="Picture 4" descr="P of open parenthesis 111 less than mu less than 189 close parenthesis equals 0.95.&#10;&#10;This equation is crossed due to Wrong Interpretation.">
            <a:extLst>
              <a:ext uri="{FF2B5EF4-FFF2-40B4-BE49-F238E27FC236}">
                <a16:creationId xmlns:a16="http://schemas.microsoft.com/office/drawing/2014/main" id="{8F28F634-6A9D-6CCC-8AB3-E999ECE96A26}"/>
              </a:ext>
            </a:extLst>
          </p:cNvPr>
          <p:cNvPicPr>
            <a:picLocks noChangeAspect="1"/>
          </p:cNvPicPr>
          <p:nvPr/>
        </p:nvPicPr>
        <p:blipFill>
          <a:blip r:embed="rId2"/>
          <a:stretch>
            <a:fillRect/>
          </a:stretch>
        </p:blipFill>
        <p:spPr>
          <a:xfrm>
            <a:off x="1297623" y="3235952"/>
            <a:ext cx="3638095" cy="742857"/>
          </a:xfrm>
          <a:prstGeom prst="rect">
            <a:avLst/>
          </a:prstGeom>
        </p:spPr>
      </p:pic>
      <p:sp>
        <p:nvSpPr>
          <p:cNvPr id="8" name="TextBox 7">
            <a:extLst>
              <a:ext uri="{FF2B5EF4-FFF2-40B4-BE49-F238E27FC236}">
                <a16:creationId xmlns:a16="http://schemas.microsoft.com/office/drawing/2014/main" id="{A1870F66-521C-55A0-D308-D74CCA1F18E3}"/>
              </a:ext>
            </a:extLst>
          </p:cNvPr>
          <p:cNvSpPr txBox="1"/>
          <p:nvPr/>
        </p:nvSpPr>
        <p:spPr>
          <a:xfrm>
            <a:off x="4953000" y="3266598"/>
            <a:ext cx="3198813" cy="492443"/>
          </a:xfrm>
          <a:prstGeom prst="rect">
            <a:avLst/>
          </a:prstGeom>
          <a:noFill/>
        </p:spPr>
        <p:txBody>
          <a:bodyPr wrap="square">
            <a:spAutoFit/>
          </a:bodyPr>
          <a:lstStyle/>
          <a:p>
            <a:r>
              <a:rPr lang="en-US" sz="2600" dirty="0">
                <a:solidFill>
                  <a:srgbClr val="FF0000"/>
                </a:solidFill>
              </a:rPr>
              <a:t>Wrong Interpretation</a:t>
            </a:r>
            <a:endParaRPr lang="en-IN" sz="2600" dirty="0"/>
          </a:p>
        </p:txBody>
      </p:sp>
      <p:sp>
        <p:nvSpPr>
          <p:cNvPr id="10" name="TextBox 9">
            <a:extLst>
              <a:ext uri="{FF2B5EF4-FFF2-40B4-BE49-F238E27FC236}">
                <a16:creationId xmlns:a16="http://schemas.microsoft.com/office/drawing/2014/main" id="{741CCBCD-8BF7-DF26-A6F0-529EB6178261}"/>
              </a:ext>
            </a:extLst>
          </p:cNvPr>
          <p:cNvSpPr txBox="1"/>
          <p:nvPr/>
        </p:nvSpPr>
        <p:spPr>
          <a:xfrm>
            <a:off x="457200" y="4114800"/>
            <a:ext cx="8229600" cy="1692771"/>
          </a:xfrm>
          <a:prstGeom prst="rect">
            <a:avLst/>
          </a:prstGeom>
          <a:noFill/>
        </p:spPr>
        <p:txBody>
          <a:bodyPr wrap="square">
            <a:spAutoFit/>
          </a:bodyPr>
          <a:lstStyle/>
          <a:p>
            <a:r>
              <a:rPr lang="en-US" sz="2600" dirty="0"/>
              <a:t>since the population mean is an unknown but constant quantity. Either </a:t>
            </a:r>
            <a:r>
              <a:rPr lang="el-GR" sz="2600" dirty="0">
                <a:latin typeface="Cambria Math" panose="02040503050406030204" pitchFamily="18" charset="0"/>
                <a:ea typeface="Cambria Math" panose="02040503050406030204" pitchFamily="18" charset="0"/>
              </a:rPr>
              <a:t>μ</a:t>
            </a:r>
            <a:r>
              <a:rPr lang="en-US" sz="2600" dirty="0"/>
              <a:t> will always be inside the interval or will always be outside the interval. If this is true, then what information do we have about the interval? </a:t>
            </a:r>
          </a:p>
        </p:txBody>
      </p:sp>
    </p:spTree>
    <p:extLst>
      <p:ext uri="{BB962C8B-B14F-4D97-AF65-F5344CB8AC3E}">
        <p14:creationId xmlns:p14="http://schemas.microsoft.com/office/powerpoint/2010/main" val="3038846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Mean—Slide 10</a:t>
            </a:r>
            <a:endParaRPr dirty="0"/>
          </a:p>
        </p:txBody>
      </p:sp>
      <p:sp>
        <p:nvSpPr>
          <p:cNvPr id="3" name="Text Placeholder 2"/>
          <p:cNvSpPr>
            <a:spLocks noGrp="1"/>
          </p:cNvSpPr>
          <p:nvPr>
            <p:ph type="body" sz="quarter" idx="10"/>
          </p:nvPr>
        </p:nvSpPr>
        <p:spPr/>
        <p:txBody>
          <a:bodyPr>
            <a:noAutofit/>
          </a:bodyPr>
          <a:lstStyle/>
          <a:p>
            <a:r>
              <a:rPr lang="en-US" sz="2400" dirty="0"/>
              <a:t>We say that this interval was constructed with a </a:t>
            </a:r>
            <a:r>
              <a:rPr lang="en-US" sz="2400" b="1" dirty="0"/>
              <a:t>confidence level </a:t>
            </a:r>
            <a:r>
              <a:rPr lang="en-US" sz="2400" dirty="0"/>
              <a:t>of 95% (i.e., 100 (1 </a:t>
            </a:r>
            <a:r>
              <a:rPr lang="en-US" sz="24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l-GR" sz="2400" i="1"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α</a:t>
            </a:r>
            <a:r>
              <a:rPr lang="en-US" sz="2400" dirty="0"/>
              <a:t>)%) or a </a:t>
            </a:r>
            <a:r>
              <a:rPr lang="en-US" sz="2400" b="1" dirty="0"/>
              <a:t>confidence coefficient </a:t>
            </a:r>
            <a:r>
              <a:rPr lang="en-US" sz="2400" dirty="0"/>
              <a:t>of 0.95 (i.e., 1 </a:t>
            </a:r>
            <a:r>
              <a:rPr lang="en-US" sz="24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US" sz="2400" dirty="0"/>
              <a:t> </a:t>
            </a:r>
            <a:r>
              <a:rPr lang="el-GR" sz="2400" i="1"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α</a:t>
            </a:r>
            <a:r>
              <a:rPr lang="en-US" sz="2400" dirty="0"/>
              <a:t>). Hence, the term </a:t>
            </a:r>
            <a:r>
              <a:rPr lang="en-US" sz="2400" b="1" dirty="0"/>
              <a:t>confidence interval </a:t>
            </a:r>
            <a:r>
              <a:rPr lang="en-US" sz="2400" dirty="0"/>
              <a:t>is used to describe the method of construction rather than a particular interval.</a:t>
            </a:r>
          </a:p>
        </p:txBody>
      </p:sp>
      <p:sp>
        <p:nvSpPr>
          <p:cNvPr id="5" name="TextBox 4">
            <a:extLst>
              <a:ext uri="{FF2B5EF4-FFF2-40B4-BE49-F238E27FC236}">
                <a16:creationId xmlns:a16="http://schemas.microsoft.com/office/drawing/2014/main" id="{08607DF4-39A1-93C7-3145-728A7E408EEB}"/>
              </a:ext>
            </a:extLst>
          </p:cNvPr>
          <p:cNvSpPr txBox="1"/>
          <p:nvPr/>
        </p:nvSpPr>
        <p:spPr>
          <a:xfrm>
            <a:off x="457200" y="3158222"/>
            <a:ext cx="8229600" cy="2785378"/>
          </a:xfrm>
          <a:prstGeom prst="rect">
            <a:avLst/>
          </a:prstGeom>
          <a:noFill/>
        </p:spPr>
        <p:txBody>
          <a:bodyPr wrap="square">
            <a:spAutoFit/>
          </a:bodyPr>
          <a:lstStyle/>
          <a:p>
            <a:r>
              <a:rPr lang="en-US" sz="2500" dirty="0"/>
              <a:t>In summary, a 95% confidence interval can be interpreted to mean that if all possible samples of a given size are taken from a population, 95% of the samples would produce intervals that captured the true population mean and 5% would not. In Figure 3 we have plotted, as line segments, the confidence intervals from 20 random samples. All but one of the intervals, number 5, capture the mean, </a:t>
            </a:r>
            <a:r>
              <a:rPr lang="el-GR" sz="2500" dirty="0">
                <a:latin typeface="Cambria Math" panose="02040503050406030204" pitchFamily="18" charset="0"/>
                <a:ea typeface="Cambria Math" panose="02040503050406030204" pitchFamily="18" charset="0"/>
              </a:rPr>
              <a:t>μ</a:t>
            </a:r>
            <a:r>
              <a:rPr lang="en-US" sz="2500" dirty="0"/>
              <a:t>.</a:t>
            </a:r>
            <a:endParaRPr lang="en-US" sz="2500" i="1" dirty="0">
              <a:latin typeface="Cambria Math" panose="02040503050406030204" pitchFamily="18" charset="0"/>
            </a:endParaRPr>
          </a:p>
        </p:txBody>
      </p:sp>
    </p:spTree>
    <p:extLst>
      <p:ext uri="{BB962C8B-B14F-4D97-AF65-F5344CB8AC3E}">
        <p14:creationId xmlns:p14="http://schemas.microsoft.com/office/powerpoint/2010/main" val="4262535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Mean—Slide 11</a:t>
            </a:r>
            <a:endParaRPr dirty="0"/>
          </a:p>
        </p:txBody>
      </p:sp>
      <p:pic>
        <p:nvPicPr>
          <p:cNvPr id="5" name="Picture 4" descr="Graph titled &quot;confidence intervals from 20 random samples&quot; shows a vertical scale labelled with three values ranging from lowest to highest: 100, mu, and 200. The horizontal axis is located at mu. There are 20 vertical line segments labelled from left to right as 1 through 20. All of the lines overlap the horizontal axis at mu with the exception of the line 5 which starts and ends below the horizontal line.">
            <a:extLst>
              <a:ext uri="{FF2B5EF4-FFF2-40B4-BE49-F238E27FC236}">
                <a16:creationId xmlns:a16="http://schemas.microsoft.com/office/drawing/2014/main" id="{E41FD716-9F4D-4C46-96F8-17BA6FD2B23B}"/>
              </a:ext>
            </a:extLst>
          </p:cNvPr>
          <p:cNvPicPr>
            <a:picLocks noChangeAspect="1"/>
          </p:cNvPicPr>
          <p:nvPr/>
        </p:nvPicPr>
        <p:blipFill>
          <a:blip r:embed="rId2"/>
          <a:srcRect b="11023"/>
          <a:stretch>
            <a:fillRect/>
          </a:stretch>
        </p:blipFill>
        <p:spPr>
          <a:xfrm>
            <a:off x="1399732" y="1180787"/>
            <a:ext cx="6344535" cy="4000814"/>
          </a:xfrm>
          <a:prstGeom prst="rect">
            <a:avLst/>
          </a:prstGeom>
        </p:spPr>
      </p:pic>
      <p:sp>
        <p:nvSpPr>
          <p:cNvPr id="3" name="TextBox 2">
            <a:extLst>
              <a:ext uri="{FF2B5EF4-FFF2-40B4-BE49-F238E27FC236}">
                <a16:creationId xmlns:a16="http://schemas.microsoft.com/office/drawing/2014/main" id="{2A555726-891E-F524-FFBE-9DF5D8CDEAA1}"/>
              </a:ext>
            </a:extLst>
          </p:cNvPr>
          <p:cNvSpPr txBox="1"/>
          <p:nvPr/>
        </p:nvSpPr>
        <p:spPr>
          <a:xfrm>
            <a:off x="3771900" y="5446380"/>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38127091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Interval Estimation of the Population Mean—Slide 12</a:t>
            </a:r>
            <a:endParaRPr dirty="0"/>
          </a:p>
        </p:txBody>
      </p:sp>
      <p:sp>
        <p:nvSpPr>
          <p:cNvPr id="3" name="Text Placeholder 2"/>
          <p:cNvSpPr>
            <a:spLocks noGrp="1"/>
          </p:cNvSpPr>
          <p:nvPr>
            <p:ph type="body" sz="quarter" idx="10"/>
          </p:nvPr>
        </p:nvSpPr>
        <p:spPr/>
        <p:txBody>
          <a:bodyPr>
            <a:noAutofit/>
          </a:bodyPr>
          <a:lstStyle/>
          <a:p>
            <a:pPr algn="just"/>
            <a:r>
              <a:rPr lang="en-US" sz="2400" dirty="0"/>
              <a:t>So far we have examined only the 95% confidence interval, yet the idea is a general one and can be extended to any specified degree of confidence. </a:t>
            </a:r>
          </a:p>
          <a:p>
            <a:pPr algn="just"/>
            <a:r>
              <a:rPr lang="en-US" sz="2400" dirty="0"/>
              <a:t>In a practical sense, the selection of the degree of confidence depends upon the importance of the decision for which the confidence interval will be utilized. If we are launching a space vehicle, we would want to be very certain that the vehicle would have sufficient fuel to return safely. For other decisions, we might be willing to accept an 80% confidence of correctly estimating the population mean, especially if the cost of gathering additional data is large. </a:t>
            </a:r>
          </a:p>
          <a:p>
            <a:pPr algn="just"/>
            <a:r>
              <a:rPr lang="en-US" sz="2300" dirty="0"/>
              <a:t>The expression</a:t>
            </a:r>
            <a:endParaRPr lang="en-US" sz="2300" i="1" dirty="0">
              <a:latin typeface="Cambria Math" panose="02040503050406030204" pitchFamily="18" charset="0"/>
            </a:endParaRPr>
          </a:p>
        </p:txBody>
      </p:sp>
      <p:pic>
        <p:nvPicPr>
          <p:cNvPr id="7" name="Picture 6" descr="x bar plus or minus z subscript alpha divided by two times sigma divided by square root of n.">
            <a:extLst>
              <a:ext uri="{FF2B5EF4-FFF2-40B4-BE49-F238E27FC236}">
                <a16:creationId xmlns:a16="http://schemas.microsoft.com/office/drawing/2014/main" id="{2E009D75-58CE-CAAF-CF73-C1965C257889}"/>
              </a:ext>
            </a:extLst>
          </p:cNvPr>
          <p:cNvPicPr>
            <a:picLocks noChangeAspect="1"/>
          </p:cNvPicPr>
          <p:nvPr/>
        </p:nvPicPr>
        <p:blipFill>
          <a:blip r:embed="rId2"/>
          <a:stretch>
            <a:fillRect/>
          </a:stretch>
        </p:blipFill>
        <p:spPr>
          <a:xfrm>
            <a:off x="2362200" y="5188363"/>
            <a:ext cx="1219200" cy="691486"/>
          </a:xfrm>
          <a:prstGeom prst="rect">
            <a:avLst/>
          </a:prstGeom>
        </p:spPr>
      </p:pic>
      <p:sp>
        <p:nvSpPr>
          <p:cNvPr id="5" name="TextBox 4">
            <a:extLst>
              <a:ext uri="{FF2B5EF4-FFF2-40B4-BE49-F238E27FC236}">
                <a16:creationId xmlns:a16="http://schemas.microsoft.com/office/drawing/2014/main" id="{DBA0E5C2-C363-D125-AC05-48D0C95DFB74}"/>
              </a:ext>
            </a:extLst>
          </p:cNvPr>
          <p:cNvSpPr txBox="1"/>
          <p:nvPr/>
        </p:nvSpPr>
        <p:spPr>
          <a:xfrm>
            <a:off x="3469500" y="5318663"/>
            <a:ext cx="5334000" cy="430887"/>
          </a:xfrm>
          <a:prstGeom prst="rect">
            <a:avLst/>
          </a:prstGeom>
          <a:noFill/>
        </p:spPr>
        <p:txBody>
          <a:bodyPr wrap="square">
            <a:spAutoFit/>
          </a:bodyPr>
          <a:lstStyle/>
          <a:p>
            <a:r>
              <a:rPr lang="en-US" sz="2200" dirty="0"/>
              <a:t>creates the "generalized" confidence interval.</a:t>
            </a:r>
            <a:endParaRPr lang="en-IN" sz="2200" dirty="0"/>
          </a:p>
        </p:txBody>
      </p:sp>
    </p:spTree>
    <p:extLst>
      <p:ext uri="{BB962C8B-B14F-4D97-AF65-F5344CB8AC3E}">
        <p14:creationId xmlns:p14="http://schemas.microsoft.com/office/powerpoint/2010/main" val="24232693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Confidence Interval</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A </a:t>
            </a:r>
            <a:r>
              <a:rPr sz="2800" b="1" dirty="0"/>
              <a:t>confidence interval</a:t>
            </a:r>
            <a:r>
              <a:rPr sz="2800" dirty="0"/>
              <a:t> is an interval estimate for a population parameter that is associated with a certain confidence level (or confidence coefficient).</a:t>
            </a:r>
          </a:p>
          <a:p>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Formula: </a:t>
            </a:r>
            <a:r>
              <a:rPr dirty="0"/>
              <a:t>Confidence Interval for the Population Mean,</a:t>
            </a:r>
            <a:r>
              <a:rPr lang="en-IN" dirty="0"/>
              <a:t> </a:t>
            </a:r>
            <a:r>
              <a:rPr lang="el-GR" dirty="0">
                <a:latin typeface="Cambria Math" panose="02040503050406030204" pitchFamily="18" charset="0"/>
                <a:ea typeface="Cambria Math" panose="02040503050406030204" pitchFamily="18" charset="0"/>
              </a:rPr>
              <a:t>σ</a:t>
            </a:r>
            <a:r>
              <a:rPr lang="en-IN" sz="2800" dirty="0">
                <a:sym typeface="Symbol" panose="05050102010706020507" pitchFamily="18" charset="2"/>
              </a:rPr>
              <a:t> </a:t>
            </a:r>
            <a:r>
              <a:rPr dirty="0"/>
              <a:t>Known</a:t>
            </a:r>
          </a:p>
        </p:txBody>
      </p:sp>
      <p:sp>
        <p:nvSpPr>
          <p:cNvPr id="3" name="Text Placeholder 2"/>
          <p:cNvSpPr>
            <a:spLocks noGrp="1"/>
          </p:cNvSpPr>
          <p:nvPr>
            <p:ph type="body" sz="quarter" idx="10"/>
          </p:nvPr>
        </p:nvSpPr>
        <p:spPr>
          <a:xfrm>
            <a:off x="457200" y="1082078"/>
            <a:ext cx="8229600" cy="4328122"/>
          </a:xfrm>
        </p:spPr>
        <p:txBody>
          <a:bodyPr>
            <a:normAutofit/>
          </a:bodyPr>
          <a:lstStyle/>
          <a:p>
            <a:pPr>
              <a:defRPr sz="2800"/>
            </a:pPr>
            <a:r>
              <a:rPr sz="2800" dirty="0"/>
              <a:t>A</a:t>
            </a:r>
            <a:r>
              <a:rPr lang="en-IN" sz="2800" dirty="0"/>
              <a:t> 100(1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a:t>
            </a:r>
            <a:r>
              <a:rPr lang="el-GR" sz="2800" i="1" dirty="0"/>
              <a:t>α</a:t>
            </a:r>
            <a:r>
              <a:rPr lang="en-IN" sz="2800" dirty="0"/>
              <a:t>)% </a:t>
            </a:r>
            <a:r>
              <a:rPr sz="2800" b="1" dirty="0"/>
              <a:t>confidence interval</a:t>
            </a:r>
            <a:r>
              <a:rPr sz="2800" dirty="0"/>
              <a:t> for the population mean when</a:t>
            </a:r>
            <a:r>
              <a:rPr lang="en-IN" sz="2800" dirty="0"/>
              <a:t> </a:t>
            </a:r>
            <a:r>
              <a:rPr lang="en-IN" sz="2800" dirty="0">
                <a:sym typeface="Symbol" panose="05050102010706020507" pitchFamily="18" charset="2"/>
              </a:rPr>
              <a:t></a:t>
            </a:r>
            <a:r>
              <a:rPr lang="en-IN" dirty="0">
                <a:sym typeface="Symbol" panose="05050102010706020507" pitchFamily="18" charset="2"/>
              </a:rPr>
              <a:t> </a:t>
            </a:r>
            <a:r>
              <a:rPr sz="2800" dirty="0"/>
              <a:t>is known is given by</a:t>
            </a:r>
          </a:p>
        </p:txBody>
      </p:sp>
      <p:pic>
        <p:nvPicPr>
          <p:cNvPr id="6" name="Picture 5" descr="x bar plus or minus z sub alpha divided by two times sigma divided by square root of n.">
            <a:extLst>
              <a:ext uri="{FF2B5EF4-FFF2-40B4-BE49-F238E27FC236}">
                <a16:creationId xmlns:a16="http://schemas.microsoft.com/office/drawing/2014/main" id="{0C9FF13F-DA6B-7A1A-1519-AF2B9BB599F1}"/>
              </a:ext>
            </a:extLst>
          </p:cNvPr>
          <p:cNvPicPr>
            <a:picLocks noChangeAspect="1"/>
          </p:cNvPicPr>
          <p:nvPr/>
        </p:nvPicPr>
        <p:blipFill>
          <a:blip r:embed="rId2"/>
          <a:stretch>
            <a:fillRect/>
          </a:stretch>
        </p:blipFill>
        <p:spPr>
          <a:xfrm>
            <a:off x="3695700" y="2116793"/>
            <a:ext cx="1752600" cy="994012"/>
          </a:xfrm>
          <a:prstGeom prst="rect">
            <a:avLst/>
          </a:prstGeom>
        </p:spPr>
      </p:pic>
      <p:sp>
        <p:nvSpPr>
          <p:cNvPr id="5" name="TextBox 4">
            <a:extLst>
              <a:ext uri="{FF2B5EF4-FFF2-40B4-BE49-F238E27FC236}">
                <a16:creationId xmlns:a16="http://schemas.microsoft.com/office/drawing/2014/main" id="{2D6EEA2D-9503-B953-E6F3-5E5F2CF3A0D3}"/>
              </a:ext>
            </a:extLst>
          </p:cNvPr>
          <p:cNvSpPr txBox="1"/>
          <p:nvPr/>
        </p:nvSpPr>
        <p:spPr>
          <a:xfrm>
            <a:off x="457200" y="3110805"/>
            <a:ext cx="8229600" cy="1384995"/>
          </a:xfrm>
          <a:prstGeom prst="rect">
            <a:avLst/>
          </a:prstGeom>
          <a:noFill/>
        </p:spPr>
        <p:txBody>
          <a:bodyPr wrap="square">
            <a:spAutoFit/>
          </a:bodyPr>
          <a:lstStyle/>
          <a:p>
            <a:r>
              <a:rPr lang="en-IN" sz="2800" dirty="0">
                <a:solidFill>
                  <a:srgbClr val="000000"/>
                </a:solidFill>
              </a:rPr>
              <a:t>if either of the following conditions are true:</a:t>
            </a:r>
          </a:p>
          <a:p>
            <a:pPr>
              <a:tabLst>
                <a:tab pos="358775" algn="l"/>
              </a:tabLst>
            </a:pPr>
            <a:r>
              <a:rPr lang="en-IN" sz="2800" dirty="0">
                <a:solidFill>
                  <a:srgbClr val="000000"/>
                </a:solidFill>
              </a:rPr>
              <a:t>1.	</a:t>
            </a:r>
            <a:r>
              <a:rPr lang="en-IN" sz="2800" i="1" dirty="0">
                <a:solidFill>
                  <a:srgbClr val="000000"/>
                </a:solidFill>
              </a:rPr>
              <a:t>n</a:t>
            </a:r>
            <a:r>
              <a:rPr lang="en-IN" sz="2800" dirty="0">
                <a:solidFill>
                  <a:srgbClr val="000000"/>
                </a:solidFill>
              </a:rPr>
              <a:t> ≥ 30 or</a:t>
            </a:r>
          </a:p>
          <a:p>
            <a:pPr>
              <a:tabLst>
                <a:tab pos="358775" algn="l"/>
              </a:tabLst>
            </a:pPr>
            <a:r>
              <a:rPr lang="en-IN" sz="2800" dirty="0">
                <a:solidFill>
                  <a:srgbClr val="000000"/>
                </a:solidFill>
              </a:rPr>
              <a:t>2.	the data are collected from a normal distribution.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Confidence Interval for the Population Mean,</a:t>
                </a:r>
                <a:r>
                  <a:rPr lang="en-US" sz="2800" dirty="0"/>
                  <a:t> </a:t>
                </a:r>
                <a14:m>
                  <m:oMath xmlns:m="http://schemas.openxmlformats.org/officeDocument/2006/math">
                    <m:r>
                      <a:rPr lang="en-US">
                        <a:latin typeface="Cambria Math"/>
                      </a:rPr>
                      <m:t>𝜎</m:t>
                    </m:r>
                  </m:oMath>
                </a14:m>
                <a:r>
                  <a:rPr lang="en-US" sz="2800" dirty="0"/>
                  <a:t> </a:t>
                </a:r>
                <a:r>
                  <a:rPr lang="en-US" dirty="0"/>
                  <a:t>Known—Slide 1</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96" t="-16000" b="-19333"/>
                </a:stretch>
              </a:blipFill>
            </p:spPr>
            <p:txBody>
              <a:bodyPr/>
              <a:lstStyle/>
              <a:p>
                <a:r>
                  <a:rPr lang="en-IN">
                    <a:noFill/>
                  </a:rPr>
                  <a:t> </a:t>
                </a:r>
              </a:p>
            </p:txBody>
          </p:sp>
        </mc:Fallback>
      </mc:AlternateContent>
      <p:pic>
        <p:nvPicPr>
          <p:cNvPr id="7" name="Picture 6" descr="A horizontal number line with a segment in the middle and open curved ends on both sides.&#10;The left end is labeled: x-bar minus z sub alpha over 2 times sigma divided by the square root of n.&#10;The center is labeled: x-bar&#10;The right end is labeled: x-bar plus z sub alpha over 2 times sigma divided by the square root of n.">
            <a:extLst>
              <a:ext uri="{FF2B5EF4-FFF2-40B4-BE49-F238E27FC236}">
                <a16:creationId xmlns:a16="http://schemas.microsoft.com/office/drawing/2014/main" id="{DA41D4F2-BDC6-4B71-8A5E-F3694F7A1EDF}"/>
              </a:ext>
            </a:extLst>
          </p:cNvPr>
          <p:cNvPicPr>
            <a:picLocks noChangeAspect="1"/>
          </p:cNvPicPr>
          <p:nvPr/>
        </p:nvPicPr>
        <p:blipFill>
          <a:blip r:embed="rId3"/>
          <a:stretch>
            <a:fillRect/>
          </a:stretch>
        </p:blipFill>
        <p:spPr>
          <a:xfrm>
            <a:off x="1943100" y="1557876"/>
            <a:ext cx="5257800" cy="771622"/>
          </a:xfrm>
          <a:prstGeom prst="rect">
            <a:avLst/>
          </a:prstGeom>
        </p:spPr>
      </p:pic>
      <p:sp>
        <p:nvSpPr>
          <p:cNvPr id="14" name="TextBox 13">
            <a:extLst>
              <a:ext uri="{FF2B5EF4-FFF2-40B4-BE49-F238E27FC236}">
                <a16:creationId xmlns:a16="http://schemas.microsoft.com/office/drawing/2014/main" id="{47180AF8-6025-E0FD-AA26-4EE23669BB30}"/>
              </a:ext>
            </a:extLst>
          </p:cNvPr>
          <p:cNvSpPr txBox="1"/>
          <p:nvPr/>
        </p:nvSpPr>
        <p:spPr>
          <a:xfrm>
            <a:off x="447675" y="2891135"/>
            <a:ext cx="1524000" cy="461665"/>
          </a:xfrm>
          <a:prstGeom prst="rect">
            <a:avLst/>
          </a:prstGeom>
          <a:noFill/>
        </p:spPr>
        <p:txBody>
          <a:bodyPr wrap="square">
            <a:spAutoFit/>
          </a:bodyPr>
          <a:lstStyle/>
          <a:p>
            <a:r>
              <a:rPr lang="en-US" sz="2400" dirty="0">
                <a:latin typeface="+mj-lt"/>
              </a:rPr>
              <a:t>The term</a:t>
            </a:r>
          </a:p>
        </p:txBody>
      </p:sp>
      <p:pic>
        <p:nvPicPr>
          <p:cNvPr id="4" name="Picture 3" descr="z sub alpha divided by two">
            <a:extLst>
              <a:ext uri="{FF2B5EF4-FFF2-40B4-BE49-F238E27FC236}">
                <a16:creationId xmlns:a16="http://schemas.microsoft.com/office/drawing/2014/main" id="{536E5EFF-43F4-34B0-A4B2-3B0C7F8862B7}"/>
              </a:ext>
            </a:extLst>
          </p:cNvPr>
          <p:cNvPicPr>
            <a:picLocks noChangeAspect="1"/>
          </p:cNvPicPr>
          <p:nvPr/>
        </p:nvPicPr>
        <p:blipFill>
          <a:blip r:embed="rId4"/>
          <a:stretch>
            <a:fillRect/>
          </a:stretch>
        </p:blipFill>
        <p:spPr>
          <a:xfrm>
            <a:off x="1733550" y="2914650"/>
            <a:ext cx="476250" cy="438150"/>
          </a:xfrm>
          <a:prstGeom prst="rect">
            <a:avLst/>
          </a:prstGeom>
        </p:spPr>
      </p:pic>
      <p:sp>
        <p:nvSpPr>
          <p:cNvPr id="12" name="TextBox 11">
            <a:extLst>
              <a:ext uri="{FF2B5EF4-FFF2-40B4-BE49-F238E27FC236}">
                <a16:creationId xmlns:a16="http://schemas.microsoft.com/office/drawing/2014/main" id="{525D0987-5780-33DE-39C4-FECAEE3760DD}"/>
              </a:ext>
            </a:extLst>
          </p:cNvPr>
          <p:cNvSpPr txBox="1"/>
          <p:nvPr/>
        </p:nvSpPr>
        <p:spPr>
          <a:xfrm>
            <a:off x="2133600" y="2891135"/>
            <a:ext cx="6858000" cy="461665"/>
          </a:xfrm>
          <a:prstGeom prst="rect">
            <a:avLst/>
          </a:prstGeom>
          <a:noFill/>
        </p:spPr>
        <p:txBody>
          <a:bodyPr wrap="square">
            <a:spAutoFit/>
          </a:bodyPr>
          <a:lstStyle/>
          <a:p>
            <a:r>
              <a:rPr lang="en-US" sz="2400" dirty="0">
                <a:latin typeface="+mj-lt"/>
              </a:rPr>
              <a:t>represents the </a:t>
            </a:r>
            <a:r>
              <a:rPr lang="en-US" sz="2400" i="1" dirty="0">
                <a:latin typeface="+mj-lt"/>
              </a:rPr>
              <a:t>z</a:t>
            </a:r>
            <a:r>
              <a:rPr lang="en-US" sz="2400" dirty="0">
                <a:latin typeface="+mj-lt"/>
              </a:rPr>
              <a:t>-value required to obtain an area of</a:t>
            </a:r>
            <a:endParaRPr lang="en-IN" sz="2400" dirty="0">
              <a:latin typeface="+mj-lt"/>
            </a:endParaRPr>
          </a:p>
        </p:txBody>
      </p:sp>
      <p:pic>
        <p:nvPicPr>
          <p:cNvPr id="11" name="Picture 10" descr="alpha divided by two">
            <a:extLst>
              <a:ext uri="{FF2B5EF4-FFF2-40B4-BE49-F238E27FC236}">
                <a16:creationId xmlns:a16="http://schemas.microsoft.com/office/drawing/2014/main" id="{895AA2B3-EE0F-3230-E1A0-65AB41C4828D}"/>
              </a:ext>
            </a:extLst>
          </p:cNvPr>
          <p:cNvPicPr>
            <a:picLocks noChangeAspect="1"/>
          </p:cNvPicPr>
          <p:nvPr/>
        </p:nvPicPr>
        <p:blipFill>
          <a:blip r:embed="rId5"/>
          <a:stretch>
            <a:fillRect/>
          </a:stretch>
        </p:blipFill>
        <p:spPr>
          <a:xfrm>
            <a:off x="542975" y="3228077"/>
            <a:ext cx="361950" cy="766482"/>
          </a:xfrm>
          <a:prstGeom prst="rect">
            <a:avLst/>
          </a:prstGeom>
        </p:spPr>
      </p:pic>
      <p:sp>
        <p:nvSpPr>
          <p:cNvPr id="9" name="TextBox 8">
            <a:extLst>
              <a:ext uri="{FF2B5EF4-FFF2-40B4-BE49-F238E27FC236}">
                <a16:creationId xmlns:a16="http://schemas.microsoft.com/office/drawing/2014/main" id="{503AC109-86EB-9158-BAF3-019E0E7797CC}"/>
              </a:ext>
            </a:extLst>
          </p:cNvPr>
          <p:cNvSpPr txBox="1"/>
          <p:nvPr/>
        </p:nvSpPr>
        <p:spPr>
          <a:xfrm>
            <a:off x="827978" y="3391005"/>
            <a:ext cx="6857999"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in the right tail under the standard normal curve. </a:t>
            </a:r>
          </a:p>
        </p:txBody>
      </p:sp>
      <p:sp>
        <p:nvSpPr>
          <p:cNvPr id="10" name="TextBox 9">
            <a:extLst>
              <a:ext uri="{FF2B5EF4-FFF2-40B4-BE49-F238E27FC236}">
                <a16:creationId xmlns:a16="http://schemas.microsoft.com/office/drawing/2014/main" id="{97E9C0D4-8B85-EEB1-04D7-DA67EAF471E8}"/>
              </a:ext>
            </a:extLst>
          </p:cNvPr>
          <p:cNvSpPr txBox="1"/>
          <p:nvPr/>
        </p:nvSpPr>
        <p:spPr>
          <a:xfrm>
            <a:off x="457200" y="3893403"/>
            <a:ext cx="8534400" cy="830997"/>
          </a:xfrm>
          <a:prstGeom prst="rect">
            <a:avLst/>
          </a:prstGeom>
          <a:noFill/>
        </p:spPr>
        <p:txBody>
          <a:bodyPr wrap="square">
            <a:spAutoFit/>
          </a:bodyPr>
          <a:lstStyle/>
          <a:p>
            <a:r>
              <a:rPr lang="en-US" sz="2400" dirty="0">
                <a:latin typeface="+mj-lt"/>
              </a:rPr>
              <a:t>The </a:t>
            </a:r>
            <a:r>
              <a:rPr lang="en-US" sz="2400" i="1" dirty="0">
                <a:latin typeface="+mj-lt"/>
              </a:rPr>
              <a:t>z</a:t>
            </a:r>
            <a:r>
              <a:rPr lang="en-US" sz="2400" dirty="0">
                <a:latin typeface="+mj-lt"/>
              </a:rPr>
              <a:t>-values for obtaining various 1 </a:t>
            </a:r>
            <a:r>
              <a:rPr lang="en-US" sz="2400" dirty="0">
                <a:latin typeface="+mj-lt"/>
                <a:ea typeface="Calibri" panose="020F0502020204030204" pitchFamily="34" charset="0"/>
                <a:cs typeface="Calibri" panose="020F0502020204030204" pitchFamily="34" charset="0"/>
                <a:sym typeface="Symbol" panose="05050102010706020507" pitchFamily="18" charset="2"/>
              </a:rPr>
              <a:t>−</a:t>
            </a:r>
            <a:r>
              <a:rPr lang="en-US" sz="2400" dirty="0">
                <a:latin typeface="+mj-lt"/>
              </a:rPr>
              <a:t> </a:t>
            </a:r>
            <a:r>
              <a:rPr lang="el-GR" sz="2400" i="1" dirty="0">
                <a:latin typeface="+mj-lt"/>
              </a:rPr>
              <a:t>α</a:t>
            </a:r>
            <a:r>
              <a:rPr lang="en-US" sz="2400" i="1" dirty="0">
                <a:latin typeface="+mj-lt"/>
              </a:rPr>
              <a:t> </a:t>
            </a:r>
            <a:r>
              <a:rPr lang="en-US" sz="2400" dirty="0">
                <a:latin typeface="+mj-lt"/>
              </a:rPr>
              <a:t>areas centered under the standard normal curve are given in Table 2 and graphed in Figure 4. </a:t>
            </a:r>
            <a:endParaRPr lang="en-IN" sz="2400" dirty="0">
              <a:latin typeface="+mj-lt"/>
            </a:endParaRPr>
          </a:p>
        </p:txBody>
      </p:sp>
    </p:spTree>
    <p:extLst>
      <p:ext uri="{BB962C8B-B14F-4D97-AF65-F5344CB8AC3E}">
        <p14:creationId xmlns:p14="http://schemas.microsoft.com/office/powerpoint/2010/main" val="2761532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lang="en-US" dirty="0"/>
                  <a:t>Confidence Interval for the Population Mean,</a:t>
                </a:r>
                <a:r>
                  <a:rPr lang="en-US" sz="2800" dirty="0"/>
                  <a:t> </a:t>
                </a:r>
                <a14:m>
                  <m:oMath xmlns:m="http://schemas.openxmlformats.org/officeDocument/2006/math">
                    <m:r>
                      <a:rPr lang="en-US">
                        <a:latin typeface="Cambria Math"/>
                      </a:rPr>
                      <m:t>𝜎</m:t>
                    </m:r>
                  </m:oMath>
                </a14:m>
                <a:r>
                  <a:rPr lang="en-US" sz="2800" dirty="0"/>
                  <a:t> </a:t>
                </a:r>
                <a:r>
                  <a:rPr lang="en-US" dirty="0"/>
                  <a:t>Known—Slide 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l="-296" t="-16000" b="-19333"/>
                </a:stretch>
              </a:blipFill>
            </p:spPr>
            <p:txBody>
              <a:bodyPr/>
              <a:lstStyle/>
              <a:p>
                <a:r>
                  <a:rPr lang="en-IN">
                    <a:noFill/>
                  </a:rPr>
                  <a:t> </a:t>
                </a:r>
              </a:p>
            </p:txBody>
          </p:sp>
        </mc:Fallback>
      </mc:AlternateContent>
      <p:sp>
        <p:nvSpPr>
          <p:cNvPr id="4" name="TextBox 3">
            <a:extLst>
              <a:ext uri="{FF2B5EF4-FFF2-40B4-BE49-F238E27FC236}">
                <a16:creationId xmlns:a16="http://schemas.microsoft.com/office/drawing/2014/main" id="{D060CC96-5EA4-14C0-363D-4E31316847A5}"/>
              </a:ext>
            </a:extLst>
          </p:cNvPr>
          <p:cNvSpPr txBox="1"/>
          <p:nvPr/>
        </p:nvSpPr>
        <p:spPr>
          <a:xfrm>
            <a:off x="457200" y="1447800"/>
            <a:ext cx="8229600" cy="461665"/>
          </a:xfrm>
          <a:prstGeom prst="rect">
            <a:avLst/>
          </a:prstGeom>
          <a:noFill/>
        </p:spPr>
        <p:txBody>
          <a:bodyPr wrap="square">
            <a:spAutoFit/>
          </a:bodyPr>
          <a:lstStyle/>
          <a:p>
            <a:pPr algn="ctr"/>
            <a:r>
              <a:rPr lang="en-US" sz="2400" dirty="0"/>
              <a:t>Table 2 – Critical Values of </a:t>
            </a:r>
            <a:r>
              <a:rPr lang="en-US" sz="2400" i="1" dirty="0"/>
              <a:t>z</a:t>
            </a:r>
            <a:endParaRPr lang="en-IN" sz="2400" dirty="0"/>
          </a:p>
        </p:txBody>
      </p:sp>
      <mc:AlternateContent xmlns:mc="http://schemas.openxmlformats.org/markup-compatibility/2006" xmlns:a14="http://schemas.microsoft.com/office/drawing/2010/main">
        <mc:Choice Requires="a14">
          <p:graphicFrame>
            <p:nvGraphicFramePr>
              <p:cNvPr id="5" name="Table 6" descr="A two-column table with the headers &quot;Confidence (1 minus alpha)&quot; and &quot;z sub alpha over 2.&quot;&#10;Row 1: Confidence level 0.80, z-value 1.28.&#10;Row 2: Confidence level 0.90, z-value 1.645.&#10;Row 3: Confidence level 0.95, z-value 1.96.&#10;Row 4: Confidence level 0.99, z-value 2.575.">
                <a:extLst>
                  <a:ext uri="{FF2B5EF4-FFF2-40B4-BE49-F238E27FC236}">
                    <a16:creationId xmlns:a16="http://schemas.microsoft.com/office/drawing/2014/main" id="{69210C0B-BE11-4F23-A623-D48EDFF67FC3}"/>
                  </a:ext>
                </a:extLst>
              </p:cNvPr>
              <p:cNvGraphicFramePr>
                <a:graphicFrameLocks noGrp="1"/>
              </p:cNvGraphicFramePr>
              <p:nvPr>
                <p:extLst>
                  <p:ext uri="{D42A27DB-BD31-4B8C-83A1-F6EECF244321}">
                    <p14:modId xmlns:p14="http://schemas.microsoft.com/office/powerpoint/2010/main" val="390917546"/>
                  </p:ext>
                </p:extLst>
              </p:nvPr>
            </p:nvGraphicFramePr>
            <p:xfrm>
              <a:off x="685800" y="1905000"/>
              <a:ext cx="7391400" cy="1905000"/>
            </p:xfrm>
            <a:graphic>
              <a:graphicData uri="http://schemas.openxmlformats.org/drawingml/2006/table">
                <a:tbl>
                  <a:tblPr firstRow="1" bandRow="1">
                    <a:tableStyleId>{5940675A-B579-460E-94D1-54222C63F5DA}</a:tableStyleId>
                  </a:tblPr>
                  <a:tblGrid>
                    <a:gridCol w="3695700">
                      <a:extLst>
                        <a:ext uri="{9D8B030D-6E8A-4147-A177-3AD203B41FA5}">
                          <a16:colId xmlns:a16="http://schemas.microsoft.com/office/drawing/2014/main" val="3407381807"/>
                        </a:ext>
                      </a:extLst>
                    </a:gridCol>
                    <a:gridCol w="3695700">
                      <a:extLst>
                        <a:ext uri="{9D8B030D-6E8A-4147-A177-3AD203B41FA5}">
                          <a16:colId xmlns:a16="http://schemas.microsoft.com/office/drawing/2014/main" val="1064293302"/>
                        </a:ext>
                      </a:extLst>
                    </a:gridCol>
                  </a:tblGrid>
                  <a:tr h="381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Confidence (1 - </a:t>
                          </a:r>
                          <a14:m>
                            <m:oMath xmlns:m="http://schemas.openxmlformats.org/officeDocument/2006/math">
                              <m:r>
                                <a:rPr lang="ar-AE" b="1" smtClean="0">
                                  <a:latin typeface="Cambria Math" panose="02040503050406030204" pitchFamily="18" charset="0"/>
                                </a:rPr>
                                <m:t>𝜶</m:t>
                              </m:r>
                            </m:oMath>
                          </a14:m>
                          <a:r>
                            <a:rPr lang="en-IN" b="1" dirty="0"/>
                            <a:t>)</a:t>
                          </a:r>
                        </a:p>
                      </a:txBody>
                      <a:tcPr/>
                    </a:tc>
                    <a:tc>
                      <a:txBody>
                        <a:bodyPr/>
                        <a:lstStyle/>
                        <a:p>
                          <a:pPr algn="ctr"/>
                          <a14:m>
                            <m:oMath xmlns:m="http://schemas.openxmlformats.org/officeDocument/2006/math">
                              <m:r>
                                <a:rPr lang="ar-AE" sz="1800" b="1" kern="1200" smtClean="0">
                                  <a:solidFill>
                                    <a:schemeClr val="tx1"/>
                                  </a:solidFill>
                                  <a:latin typeface="Cambria Math" panose="02040503050406030204" pitchFamily="18" charset="0"/>
                                </a:rPr>
                                <m:t>𝐳</m:t>
                              </m:r>
                              <m:r>
                                <a:rPr lang="ar-AE" sz="1800" b="1" kern="1200" baseline="-25000" smtClean="0">
                                  <a:solidFill>
                                    <a:schemeClr val="tx1"/>
                                  </a:solidFill>
                                  <a:latin typeface="Cambria Math" panose="02040503050406030204" pitchFamily="18" charset="0"/>
                                </a:rPr>
                                <m:t>𝜶</m:t>
                              </m:r>
                            </m:oMath>
                          </a14:m>
                          <a:r>
                            <a:rPr lang="en-IN" sz="1800" b="1" kern="1200" baseline="-25000" dirty="0">
                              <a:solidFill>
                                <a:schemeClr val="tx1"/>
                              </a:solidFill>
                            </a:rPr>
                            <a:t>/2</a:t>
                          </a:r>
                          <a:endParaRPr lang="en-IN" sz="1800" b="1" kern="1200" baseline="-25000" dirty="0">
                            <a:solidFill>
                              <a:schemeClr val="tx1"/>
                            </a:solidFill>
                            <a:latin typeface="+mn-lt"/>
                            <a:ea typeface="+mn-ea"/>
                            <a:cs typeface="+mn-cs"/>
                          </a:endParaRPr>
                        </a:p>
                      </a:txBody>
                      <a:tcPr/>
                    </a:tc>
                    <a:extLst>
                      <a:ext uri="{0D108BD9-81ED-4DB2-BD59-A6C34878D82A}">
                        <a16:rowId xmlns:a16="http://schemas.microsoft.com/office/drawing/2014/main" val="1476269976"/>
                      </a:ext>
                    </a:extLst>
                  </a:tr>
                  <a:tr h="381000">
                    <a:tc>
                      <a:txBody>
                        <a:bodyPr/>
                        <a:lstStyle/>
                        <a:p>
                          <a:pPr algn="ctr"/>
                          <a:r>
                            <a:rPr lang="en-US" dirty="0"/>
                            <a:t>0.80</a:t>
                          </a:r>
                          <a:endParaRPr lang="en-IN" dirty="0"/>
                        </a:p>
                      </a:txBody>
                      <a:tcPr/>
                    </a:tc>
                    <a:tc>
                      <a:txBody>
                        <a:bodyPr/>
                        <a:lstStyle/>
                        <a:p>
                          <a:pPr algn="ctr"/>
                          <a:r>
                            <a:rPr lang="en-US" dirty="0"/>
                            <a:t>1.28</a:t>
                          </a:r>
                          <a:endParaRPr lang="en-IN" dirty="0"/>
                        </a:p>
                      </a:txBody>
                      <a:tcPr/>
                    </a:tc>
                    <a:extLst>
                      <a:ext uri="{0D108BD9-81ED-4DB2-BD59-A6C34878D82A}">
                        <a16:rowId xmlns:a16="http://schemas.microsoft.com/office/drawing/2014/main" val="1466799413"/>
                      </a:ext>
                    </a:extLst>
                  </a:tr>
                  <a:tr h="381000">
                    <a:tc>
                      <a:txBody>
                        <a:bodyPr/>
                        <a:lstStyle/>
                        <a:p>
                          <a:pPr algn="ctr"/>
                          <a:r>
                            <a:rPr lang="en-US" dirty="0"/>
                            <a:t>0.90</a:t>
                          </a:r>
                          <a:endParaRPr lang="en-IN" dirty="0"/>
                        </a:p>
                      </a:txBody>
                      <a:tcPr/>
                    </a:tc>
                    <a:tc>
                      <a:txBody>
                        <a:bodyPr/>
                        <a:lstStyle/>
                        <a:p>
                          <a:pPr algn="ctr"/>
                          <a:r>
                            <a:rPr lang="en-US" dirty="0"/>
                            <a:t>1.645</a:t>
                          </a:r>
                          <a:endParaRPr lang="en-IN" dirty="0"/>
                        </a:p>
                      </a:txBody>
                      <a:tcPr/>
                    </a:tc>
                    <a:extLst>
                      <a:ext uri="{0D108BD9-81ED-4DB2-BD59-A6C34878D82A}">
                        <a16:rowId xmlns:a16="http://schemas.microsoft.com/office/drawing/2014/main" val="838053996"/>
                      </a:ext>
                    </a:extLst>
                  </a:tr>
                  <a:tr h="381000">
                    <a:tc>
                      <a:txBody>
                        <a:bodyPr/>
                        <a:lstStyle/>
                        <a:p>
                          <a:pPr algn="ctr"/>
                          <a:r>
                            <a:rPr lang="en-US" dirty="0"/>
                            <a:t>0.95</a:t>
                          </a:r>
                          <a:endParaRPr lang="en-IN" dirty="0"/>
                        </a:p>
                      </a:txBody>
                      <a:tcPr/>
                    </a:tc>
                    <a:tc>
                      <a:txBody>
                        <a:bodyPr/>
                        <a:lstStyle/>
                        <a:p>
                          <a:pPr algn="ctr"/>
                          <a:r>
                            <a:rPr lang="en-US" dirty="0"/>
                            <a:t>1.96</a:t>
                          </a:r>
                          <a:endParaRPr lang="en-IN" dirty="0"/>
                        </a:p>
                      </a:txBody>
                      <a:tcPr/>
                    </a:tc>
                    <a:extLst>
                      <a:ext uri="{0D108BD9-81ED-4DB2-BD59-A6C34878D82A}">
                        <a16:rowId xmlns:a16="http://schemas.microsoft.com/office/drawing/2014/main" val="3675480367"/>
                      </a:ext>
                    </a:extLst>
                  </a:tr>
                  <a:tr h="381000">
                    <a:tc>
                      <a:txBody>
                        <a:bodyPr/>
                        <a:lstStyle/>
                        <a:p>
                          <a:pPr algn="ctr"/>
                          <a:r>
                            <a:rPr lang="en-US" dirty="0"/>
                            <a:t>0.99</a:t>
                          </a:r>
                          <a:endParaRPr lang="en-IN" dirty="0"/>
                        </a:p>
                      </a:txBody>
                      <a:tcPr/>
                    </a:tc>
                    <a:tc>
                      <a:txBody>
                        <a:bodyPr/>
                        <a:lstStyle/>
                        <a:p>
                          <a:pPr algn="ctr"/>
                          <a:r>
                            <a:rPr lang="en-US" dirty="0"/>
                            <a:t>2.575</a:t>
                          </a:r>
                          <a:endParaRPr lang="en-IN" dirty="0"/>
                        </a:p>
                      </a:txBody>
                      <a:tcPr/>
                    </a:tc>
                    <a:extLst>
                      <a:ext uri="{0D108BD9-81ED-4DB2-BD59-A6C34878D82A}">
                        <a16:rowId xmlns:a16="http://schemas.microsoft.com/office/drawing/2014/main" val="938424772"/>
                      </a:ext>
                    </a:extLst>
                  </a:tr>
                </a:tbl>
              </a:graphicData>
            </a:graphic>
          </p:graphicFrame>
        </mc:Choice>
        <mc:Fallback xmlns="">
          <p:graphicFrame>
            <p:nvGraphicFramePr>
              <p:cNvPr id="5" name="Table 6" descr="A two-column table with the headers &quot;Confidence (1 minus alpha)&quot; and &quot;z sub alpha over 2.&quot;&#10;Row 1: Confidence level 0.80, z-value 1.28.&#10;Row 2: Confidence level 0.90, z-value 1.645.&#10;Row 3: Confidence level 0.95, z-value 1.96.&#10;Row 4: Confidence level 0.99, z-value 2.575.">
                <a:extLst>
                  <a:ext uri="{FF2B5EF4-FFF2-40B4-BE49-F238E27FC236}">
                    <a16:creationId xmlns:a16="http://schemas.microsoft.com/office/drawing/2014/main" id="{69210C0B-BE11-4F23-A623-D48EDFF67FC3}"/>
                  </a:ext>
                </a:extLst>
              </p:cNvPr>
              <p:cNvGraphicFramePr>
                <a:graphicFrameLocks noGrp="1"/>
              </p:cNvGraphicFramePr>
              <p:nvPr>
                <p:extLst>
                  <p:ext uri="{D42A27DB-BD31-4B8C-83A1-F6EECF244321}">
                    <p14:modId xmlns:p14="http://schemas.microsoft.com/office/powerpoint/2010/main" val="390917546"/>
                  </p:ext>
                </p:extLst>
              </p:nvPr>
            </p:nvGraphicFramePr>
            <p:xfrm>
              <a:off x="685800" y="1905000"/>
              <a:ext cx="7391400" cy="1905000"/>
            </p:xfrm>
            <a:graphic>
              <a:graphicData uri="http://schemas.openxmlformats.org/drawingml/2006/table">
                <a:tbl>
                  <a:tblPr firstRow="1" bandRow="1">
                    <a:tableStyleId>{5940675A-B579-460E-94D1-54222C63F5DA}</a:tableStyleId>
                  </a:tblPr>
                  <a:tblGrid>
                    <a:gridCol w="3695700">
                      <a:extLst>
                        <a:ext uri="{9D8B030D-6E8A-4147-A177-3AD203B41FA5}">
                          <a16:colId xmlns:a16="http://schemas.microsoft.com/office/drawing/2014/main" val="3407381807"/>
                        </a:ext>
                      </a:extLst>
                    </a:gridCol>
                    <a:gridCol w="3695700">
                      <a:extLst>
                        <a:ext uri="{9D8B030D-6E8A-4147-A177-3AD203B41FA5}">
                          <a16:colId xmlns:a16="http://schemas.microsoft.com/office/drawing/2014/main" val="1064293302"/>
                        </a:ext>
                      </a:extLst>
                    </a:gridCol>
                  </a:tblGrid>
                  <a:tr h="381000">
                    <a:tc>
                      <a:txBody>
                        <a:bodyPr/>
                        <a:lstStyle/>
                        <a:p>
                          <a:endParaRPr lang="en-US"/>
                        </a:p>
                      </a:txBody>
                      <a:tcPr>
                        <a:blipFill>
                          <a:blip r:embed="rId3"/>
                          <a:stretch>
                            <a:fillRect l="-165" t="-7937" r="-100329" b="-417460"/>
                          </a:stretch>
                        </a:blipFill>
                      </a:tcPr>
                    </a:tc>
                    <a:tc>
                      <a:txBody>
                        <a:bodyPr/>
                        <a:lstStyle/>
                        <a:p>
                          <a:endParaRPr lang="en-US"/>
                        </a:p>
                      </a:txBody>
                      <a:tcPr>
                        <a:blipFill>
                          <a:blip r:embed="rId3"/>
                          <a:stretch>
                            <a:fillRect l="-100330" t="-7937" r="-495" b="-417460"/>
                          </a:stretch>
                        </a:blipFill>
                      </a:tcPr>
                    </a:tc>
                    <a:extLst>
                      <a:ext uri="{0D108BD9-81ED-4DB2-BD59-A6C34878D82A}">
                        <a16:rowId xmlns:a16="http://schemas.microsoft.com/office/drawing/2014/main" val="1476269976"/>
                      </a:ext>
                    </a:extLst>
                  </a:tr>
                  <a:tr h="381000">
                    <a:tc>
                      <a:txBody>
                        <a:bodyPr/>
                        <a:lstStyle/>
                        <a:p>
                          <a:pPr algn="ctr"/>
                          <a:r>
                            <a:rPr lang="en-US" dirty="0"/>
                            <a:t>0.80</a:t>
                          </a:r>
                          <a:endParaRPr lang="en-IN" dirty="0"/>
                        </a:p>
                      </a:txBody>
                      <a:tcPr/>
                    </a:tc>
                    <a:tc>
                      <a:txBody>
                        <a:bodyPr/>
                        <a:lstStyle/>
                        <a:p>
                          <a:pPr algn="ctr"/>
                          <a:r>
                            <a:rPr lang="en-US" dirty="0"/>
                            <a:t>1.28</a:t>
                          </a:r>
                          <a:endParaRPr lang="en-IN" dirty="0"/>
                        </a:p>
                      </a:txBody>
                      <a:tcPr/>
                    </a:tc>
                    <a:extLst>
                      <a:ext uri="{0D108BD9-81ED-4DB2-BD59-A6C34878D82A}">
                        <a16:rowId xmlns:a16="http://schemas.microsoft.com/office/drawing/2014/main" val="1466799413"/>
                      </a:ext>
                    </a:extLst>
                  </a:tr>
                  <a:tr h="381000">
                    <a:tc>
                      <a:txBody>
                        <a:bodyPr/>
                        <a:lstStyle/>
                        <a:p>
                          <a:pPr algn="ctr"/>
                          <a:r>
                            <a:rPr lang="en-US" dirty="0"/>
                            <a:t>0.90</a:t>
                          </a:r>
                          <a:endParaRPr lang="en-IN" dirty="0"/>
                        </a:p>
                      </a:txBody>
                      <a:tcPr/>
                    </a:tc>
                    <a:tc>
                      <a:txBody>
                        <a:bodyPr/>
                        <a:lstStyle/>
                        <a:p>
                          <a:pPr algn="ctr"/>
                          <a:r>
                            <a:rPr lang="en-US" dirty="0"/>
                            <a:t>1.645</a:t>
                          </a:r>
                          <a:endParaRPr lang="en-IN" dirty="0"/>
                        </a:p>
                      </a:txBody>
                      <a:tcPr/>
                    </a:tc>
                    <a:extLst>
                      <a:ext uri="{0D108BD9-81ED-4DB2-BD59-A6C34878D82A}">
                        <a16:rowId xmlns:a16="http://schemas.microsoft.com/office/drawing/2014/main" val="838053996"/>
                      </a:ext>
                    </a:extLst>
                  </a:tr>
                  <a:tr h="381000">
                    <a:tc>
                      <a:txBody>
                        <a:bodyPr/>
                        <a:lstStyle/>
                        <a:p>
                          <a:pPr algn="ctr"/>
                          <a:r>
                            <a:rPr lang="en-US" dirty="0"/>
                            <a:t>0.95</a:t>
                          </a:r>
                          <a:endParaRPr lang="en-IN" dirty="0"/>
                        </a:p>
                      </a:txBody>
                      <a:tcPr/>
                    </a:tc>
                    <a:tc>
                      <a:txBody>
                        <a:bodyPr/>
                        <a:lstStyle/>
                        <a:p>
                          <a:pPr algn="ctr"/>
                          <a:r>
                            <a:rPr lang="en-US" dirty="0"/>
                            <a:t>1.96</a:t>
                          </a:r>
                          <a:endParaRPr lang="en-IN" dirty="0"/>
                        </a:p>
                      </a:txBody>
                      <a:tcPr/>
                    </a:tc>
                    <a:extLst>
                      <a:ext uri="{0D108BD9-81ED-4DB2-BD59-A6C34878D82A}">
                        <a16:rowId xmlns:a16="http://schemas.microsoft.com/office/drawing/2014/main" val="3675480367"/>
                      </a:ext>
                    </a:extLst>
                  </a:tr>
                  <a:tr h="381000">
                    <a:tc>
                      <a:txBody>
                        <a:bodyPr/>
                        <a:lstStyle/>
                        <a:p>
                          <a:pPr algn="ctr"/>
                          <a:r>
                            <a:rPr lang="en-US" dirty="0"/>
                            <a:t>0.99</a:t>
                          </a:r>
                          <a:endParaRPr lang="en-IN" dirty="0"/>
                        </a:p>
                      </a:txBody>
                      <a:tcPr/>
                    </a:tc>
                    <a:tc>
                      <a:txBody>
                        <a:bodyPr/>
                        <a:lstStyle/>
                        <a:p>
                          <a:pPr algn="ctr"/>
                          <a:r>
                            <a:rPr lang="en-US" dirty="0"/>
                            <a:t>2.575</a:t>
                          </a:r>
                          <a:endParaRPr lang="en-IN" dirty="0"/>
                        </a:p>
                      </a:txBody>
                      <a:tcPr/>
                    </a:tc>
                    <a:extLst>
                      <a:ext uri="{0D108BD9-81ED-4DB2-BD59-A6C34878D82A}">
                        <a16:rowId xmlns:a16="http://schemas.microsoft.com/office/drawing/2014/main" val="938424772"/>
                      </a:ext>
                    </a:extLst>
                  </a:tr>
                </a:tbl>
              </a:graphicData>
            </a:graphic>
          </p:graphicFrame>
        </mc:Fallback>
      </mc:AlternateContent>
    </p:spTree>
    <p:extLst>
      <p:ext uri="{BB962C8B-B14F-4D97-AF65-F5344CB8AC3E}">
        <p14:creationId xmlns:p14="http://schemas.microsoft.com/office/powerpoint/2010/main" val="30828483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Confidence Interval for the Population Mean, </a:t>
            </a:r>
            <a:br>
              <a:rPr lang="en-US" dirty="0"/>
            </a:br>
            <a:r>
              <a:rPr lang="en-US" dirty="0">
                <a:sym typeface="Symbol" panose="05050102010706020507" pitchFamily="18" charset="2"/>
              </a:rPr>
              <a:t></a:t>
            </a:r>
            <a:r>
              <a:rPr lang="en-US" sz="2800" dirty="0"/>
              <a:t> </a:t>
            </a:r>
            <a:r>
              <a:rPr lang="en-US" dirty="0"/>
              <a:t>Known—Slide 3</a:t>
            </a:r>
            <a:endParaRPr dirty="0"/>
          </a:p>
        </p:txBody>
      </p:sp>
      <p:pic>
        <p:nvPicPr>
          <p:cNvPr id="6" name="Picture 5" descr="Four normal distribution bell curves, each representing a different confidence level.&#10;Top left: Confidence level 0.80. The central area under the curve is shaded yellow between z-values of negative 1.28 and 1.28. The outer regions are shaded blue.&#10;Top right: Confidence level 0.90. The yellow central area lies between z-values negative 1.645 and 1.645, with blue shading on both sides.&#10;Bottom left: Confidence level 0.95. The yellow area is between z-values negative 1.96 and 1.96. The rest is shaded blue.&#10;Bottom right: Confidence level 0.99. The yellow area spans from negative 2.575 to 2.575. The tails outside this range are shaded blue.&#10;Each curve is symmetric, centered at 0, and labeled with the confidence level (1 minus alpha).">
            <a:extLst>
              <a:ext uri="{FF2B5EF4-FFF2-40B4-BE49-F238E27FC236}">
                <a16:creationId xmlns:a16="http://schemas.microsoft.com/office/drawing/2014/main" id="{F678C4DD-5C4E-4C7F-9A9A-8F42BADC3DB1}"/>
              </a:ext>
            </a:extLst>
          </p:cNvPr>
          <p:cNvPicPr>
            <a:picLocks noChangeAspect="1"/>
          </p:cNvPicPr>
          <p:nvPr/>
        </p:nvPicPr>
        <p:blipFill>
          <a:blip r:embed="rId2"/>
          <a:srcRect b="6907"/>
          <a:stretch>
            <a:fillRect/>
          </a:stretch>
        </p:blipFill>
        <p:spPr>
          <a:xfrm>
            <a:off x="723900" y="1133903"/>
            <a:ext cx="7696200" cy="4504897"/>
          </a:xfrm>
          <a:prstGeom prst="rect">
            <a:avLst/>
          </a:prstGeom>
        </p:spPr>
      </p:pic>
      <p:sp>
        <p:nvSpPr>
          <p:cNvPr id="3" name="TextBox 2">
            <a:extLst>
              <a:ext uri="{FF2B5EF4-FFF2-40B4-BE49-F238E27FC236}">
                <a16:creationId xmlns:a16="http://schemas.microsoft.com/office/drawing/2014/main" id="{8F834ED5-7C03-1C31-1F71-237AC30A4359}"/>
              </a:ext>
            </a:extLst>
          </p:cNvPr>
          <p:cNvSpPr txBox="1"/>
          <p:nvPr/>
        </p:nvSpPr>
        <p:spPr>
          <a:xfrm>
            <a:off x="3505200" y="5611906"/>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3649426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Estimator and Estimate</a:t>
            </a:r>
          </a:p>
        </p:txBody>
      </p:sp>
      <p:sp>
        <p:nvSpPr>
          <p:cNvPr id="3" name="Text Placeholder 2"/>
          <p:cNvSpPr>
            <a:spLocks noGrp="1"/>
          </p:cNvSpPr>
          <p:nvPr>
            <p:ph type="body" sz="quarter" idx="10"/>
          </p:nvPr>
        </p:nvSpPr>
        <p:spPr>
          <a:xfrm>
            <a:off x="457200" y="1082078"/>
            <a:ext cx="8229600" cy="2804122"/>
          </a:xfrm>
        </p:spPr>
        <p:txBody>
          <a:bodyPr>
            <a:normAutofit/>
          </a:bodyPr>
          <a:lstStyle/>
          <a:p>
            <a:pPr marL="457200" indent="-457200">
              <a:buFont typeface="Arial" panose="020B0604020202020204" pitchFamily="34" charset="0"/>
              <a:buChar char="•"/>
            </a:pPr>
            <a:r>
              <a:rPr sz="2800" dirty="0"/>
              <a:t>An </a:t>
            </a:r>
            <a:r>
              <a:rPr sz="2800" b="1" dirty="0"/>
              <a:t>estimator</a:t>
            </a:r>
            <a:r>
              <a:rPr sz="2800" dirty="0"/>
              <a:t> is a strategy or rule that is used to estimate a population parameter.</a:t>
            </a:r>
          </a:p>
          <a:p>
            <a:pPr marL="457200" indent="-457200">
              <a:buFont typeface="Arial" panose="020B0604020202020204" pitchFamily="34" charset="0"/>
              <a:buChar char="•"/>
            </a:pPr>
            <a:r>
              <a:rPr sz="2800" dirty="0"/>
              <a:t>If the strategy or rule is applied to a specific set of data, the result is an </a:t>
            </a:r>
            <a:r>
              <a:rPr sz="2800" b="1" dirty="0"/>
              <a:t>estimate</a:t>
            </a:r>
            <a:r>
              <a:rPr sz="2800" dirty="0"/>
              <a:t>.</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Constructing a Confidence Interval for the Population Mean with</a:t>
            </a:r>
            <a:r>
              <a:rPr lang="en-IN" dirty="0"/>
              <a:t> </a:t>
            </a:r>
            <a:r>
              <a:rPr lang="el-GR" dirty="0">
                <a:latin typeface="Cambria Math" panose="02040503050406030204" pitchFamily="18" charset="0"/>
                <a:ea typeface="Cambria Math" panose="02040503050406030204" pitchFamily="18" charset="0"/>
              </a:rPr>
              <a:t>σ</a:t>
            </a:r>
            <a:r>
              <a:rPr sz="2800" dirty="0"/>
              <a:t> </a:t>
            </a:r>
            <a:r>
              <a:rPr dirty="0"/>
              <a:t>Known</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Alex was interested in learning the range that he should expect to pay for a lawnmower. He we collected a sample of</a:t>
            </a:r>
            <a:r>
              <a:rPr lang="en-IN" sz="2800" dirty="0"/>
              <a:t> 100</a:t>
            </a:r>
            <a:r>
              <a:rPr sz="2800" dirty="0"/>
              <a:t> lawnmower prices from various retailers within a</a:t>
            </a:r>
            <a:r>
              <a:rPr lang="en-IN" sz="2800" dirty="0"/>
              <a:t> 100</a:t>
            </a:r>
            <a:r>
              <a:rPr sz="2800" dirty="0"/>
              <a:t>-mile radius and found that the average cost was</a:t>
            </a:r>
            <a:r>
              <a:rPr lang="en-IN" sz="2800" dirty="0"/>
              <a:t> $425.</a:t>
            </a:r>
            <a:r>
              <a:rPr sz="2800" dirty="0"/>
              <a:t> Construct</a:t>
            </a:r>
            <a:r>
              <a:rPr lang="en-IN" sz="2800" dirty="0"/>
              <a:t> 80%, 90%, 95%, and 99% </a:t>
            </a:r>
            <a:r>
              <a:rPr sz="2800" dirty="0"/>
              <a:t>confidence intervals for the true average cost of a lawnmower if the population standard deviation is</a:t>
            </a:r>
            <a:r>
              <a:rPr lang="en-IN" sz="2800" dirty="0"/>
              <a:t> 900</a:t>
            </a:r>
            <a:r>
              <a:rPr sz="2800" dirty="0"/>
              <a:t>.</a:t>
            </a:r>
            <a:endParaRPr lang="en-US" sz="2800" dirty="0"/>
          </a:p>
        </p:txBody>
      </p:sp>
      <p:pic>
        <p:nvPicPr>
          <p:cNvPr id="5" name="Picture 4" descr="n equals 100,&#10;x bar equals 425.">
            <a:extLst>
              <a:ext uri="{FF2B5EF4-FFF2-40B4-BE49-F238E27FC236}">
                <a16:creationId xmlns:a16="http://schemas.microsoft.com/office/drawing/2014/main" id="{60D51EF8-74AE-420C-5287-5A88A05814BF}"/>
              </a:ext>
            </a:extLst>
          </p:cNvPr>
          <p:cNvPicPr>
            <a:picLocks noChangeAspect="1"/>
          </p:cNvPicPr>
          <p:nvPr/>
        </p:nvPicPr>
        <p:blipFill>
          <a:blip r:embed="rId2"/>
          <a:stretch>
            <a:fillRect/>
          </a:stretch>
        </p:blipFill>
        <p:spPr>
          <a:xfrm>
            <a:off x="4057650" y="4419600"/>
            <a:ext cx="1028700" cy="77152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Constructing a Confidence Interval for the Population Mean with</a:t>
            </a:r>
            <a:r>
              <a:rPr lang="en-IN" dirty="0"/>
              <a:t> </a:t>
            </a:r>
            <a:r>
              <a:rPr lang="en-US" dirty="0">
                <a:sym typeface="Symbol" panose="05050102010706020507" pitchFamily="18" charset="2"/>
              </a:rPr>
              <a:t></a:t>
            </a:r>
            <a:r>
              <a:rPr dirty="0"/>
              <a:t> Known</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80% </a:t>
            </a:r>
            <a:r>
              <a:rPr lang="en-IN" sz="2800" b="1" dirty="0"/>
              <a:t>Confidence Interval:</a:t>
            </a:r>
            <a:endParaRPr lang="en-IN" dirty="0">
              <a:latin typeface="Cambria Math"/>
            </a:endParaRPr>
          </a:p>
          <a:p>
            <a:pPr>
              <a:defRPr sz="2800"/>
            </a:pPr>
            <a:endParaRPr lang="en-US" dirty="0">
              <a:latin typeface="Cambria Math" panose="02040503050406030204" pitchFamily="18" charset="0"/>
            </a:endParaRPr>
          </a:p>
          <a:p>
            <a:pPr>
              <a:defRPr sz="2800"/>
            </a:pPr>
            <a:endParaRPr lang="en-IN" dirty="0">
              <a:latin typeface="Cambria Math"/>
            </a:endParaRPr>
          </a:p>
        </p:txBody>
      </p:sp>
      <p:pic>
        <p:nvPicPr>
          <p:cNvPr id="6" name="Picture 5" descr="Four hundred twenty-five plus or minus one point two eight times nine hundred divided by the square root of one hundred, or three hundred ten to five hundred forty.">
            <a:extLst>
              <a:ext uri="{FF2B5EF4-FFF2-40B4-BE49-F238E27FC236}">
                <a16:creationId xmlns:a16="http://schemas.microsoft.com/office/drawing/2014/main" id="{D6A776EF-819E-BBD2-AFCC-99F9A5EAA935}"/>
              </a:ext>
            </a:extLst>
          </p:cNvPr>
          <p:cNvPicPr>
            <a:picLocks noChangeAspect="1"/>
          </p:cNvPicPr>
          <p:nvPr/>
        </p:nvPicPr>
        <p:blipFill>
          <a:blip r:embed="rId2"/>
          <a:stretch>
            <a:fillRect/>
          </a:stretch>
        </p:blipFill>
        <p:spPr>
          <a:xfrm>
            <a:off x="2466975" y="2076450"/>
            <a:ext cx="4210050" cy="838200"/>
          </a:xfrm>
          <a:prstGeom prst="rect">
            <a:avLst/>
          </a:prstGeom>
        </p:spPr>
      </p:pic>
      <p:pic>
        <p:nvPicPr>
          <p:cNvPr id="4" name="Content Placeholder 4" descr="A horizontal line from 310 to 540 with a center tick at 425.">
            <a:extLst>
              <a:ext uri="{FF2B5EF4-FFF2-40B4-BE49-F238E27FC236}">
                <a16:creationId xmlns:a16="http://schemas.microsoft.com/office/drawing/2014/main" id="{A0786AAC-635E-4507-B63D-BED9ACA688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5800" y="3048000"/>
            <a:ext cx="5940000" cy="616834"/>
          </a:xfrm>
          <a:prstGeom prst="rect">
            <a:avLst/>
          </a:prstGeom>
        </p:spPr>
      </p:pic>
      <p:sp>
        <p:nvSpPr>
          <p:cNvPr id="11" name="TextBox 10">
            <a:extLst>
              <a:ext uri="{FF2B5EF4-FFF2-40B4-BE49-F238E27FC236}">
                <a16:creationId xmlns:a16="http://schemas.microsoft.com/office/drawing/2014/main" id="{A5F98663-4C1A-0E2E-5EBA-AD66781DC357}"/>
              </a:ext>
            </a:extLst>
          </p:cNvPr>
          <p:cNvSpPr txBox="1"/>
          <p:nvPr/>
        </p:nvSpPr>
        <p:spPr>
          <a:xfrm>
            <a:off x="457200" y="3581400"/>
            <a:ext cx="4038600" cy="523220"/>
          </a:xfrm>
          <a:prstGeom prst="rect">
            <a:avLst/>
          </a:prstGeom>
          <a:noFill/>
        </p:spPr>
        <p:txBody>
          <a:bodyPr wrap="square">
            <a:spAutoFit/>
          </a:bodyPr>
          <a:lstStyle/>
          <a:p>
            <a:pPr>
              <a:defRPr sz="2800"/>
            </a:pPr>
            <a:r>
              <a:rPr lang="en-IN" sz="2800" dirty="0"/>
              <a:t>90% </a:t>
            </a:r>
            <a:r>
              <a:rPr lang="en-IN" sz="2800" b="1" dirty="0"/>
              <a:t>Confidence Interval:</a:t>
            </a:r>
            <a:endParaRPr lang="en-IN" sz="2800" dirty="0">
              <a:latin typeface="Cambria Math"/>
            </a:endParaRPr>
          </a:p>
        </p:txBody>
      </p:sp>
      <p:pic>
        <p:nvPicPr>
          <p:cNvPr id="9" name="Picture 8" descr="Four hundred twenty-five plus or minus one point six four five times nine hundred divided by the square root of one hundred, or two hundred seventy-seven to five hundred seventy-three.">
            <a:extLst>
              <a:ext uri="{FF2B5EF4-FFF2-40B4-BE49-F238E27FC236}">
                <a16:creationId xmlns:a16="http://schemas.microsoft.com/office/drawing/2014/main" id="{D382B55D-60D8-E013-A25C-249B817BF6AD}"/>
              </a:ext>
            </a:extLst>
          </p:cNvPr>
          <p:cNvPicPr>
            <a:picLocks noChangeAspect="1"/>
          </p:cNvPicPr>
          <p:nvPr/>
        </p:nvPicPr>
        <p:blipFill>
          <a:blip r:embed="rId5"/>
          <a:stretch>
            <a:fillRect/>
          </a:stretch>
        </p:blipFill>
        <p:spPr>
          <a:xfrm>
            <a:off x="2405062" y="4191000"/>
            <a:ext cx="4333875" cy="838200"/>
          </a:xfrm>
          <a:prstGeom prst="rect">
            <a:avLst/>
          </a:prstGeom>
        </p:spPr>
      </p:pic>
      <p:pic>
        <p:nvPicPr>
          <p:cNvPr id="7" name="Content Placeholder 4" descr="A horizontal line from 277 to 573 with a center tick at 425.">
            <a:extLst>
              <a:ext uri="{FF2B5EF4-FFF2-40B4-BE49-F238E27FC236}">
                <a16:creationId xmlns:a16="http://schemas.microsoft.com/office/drawing/2014/main" id="{066559A5-E95C-42B6-9CE6-A99BC8FD6E6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907999" y="5357740"/>
            <a:ext cx="5328000" cy="553288"/>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Constructing a Confidence Interval for the Population Mean with</a:t>
            </a:r>
            <a:r>
              <a:rPr lang="en-IN" dirty="0"/>
              <a:t> </a:t>
            </a:r>
            <a:r>
              <a:rPr lang="en-IN" dirty="0">
                <a:sym typeface="Symbol" panose="05050102010706020507" pitchFamily="18" charset="2"/>
              </a:rPr>
              <a:t></a:t>
            </a:r>
            <a:r>
              <a:rPr lang="en-IN" sz="2800" dirty="0"/>
              <a:t> </a:t>
            </a:r>
            <a:r>
              <a:rPr dirty="0"/>
              <a:t>Known</a:t>
            </a:r>
            <a:r>
              <a:rPr lang="en-US" dirty="0"/>
              <a:t>—Slide 3</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95% </a:t>
            </a:r>
            <a:r>
              <a:rPr lang="en-IN" sz="2800" b="1" dirty="0"/>
              <a:t>Confidence Interval:</a:t>
            </a:r>
          </a:p>
          <a:p>
            <a:pPr algn="ctr">
              <a:defRPr sz="2800"/>
            </a:pPr>
            <a:endParaRPr lang="en-IN" dirty="0">
              <a:latin typeface="Cambria Math"/>
            </a:endParaRPr>
          </a:p>
          <a:p>
            <a:pPr>
              <a:defRPr sz="2800"/>
            </a:pPr>
            <a:endParaRPr lang="en-IN" dirty="0">
              <a:latin typeface="Cambria Math" panose="02040503050406030204" pitchFamily="18" charset="0"/>
            </a:endParaRPr>
          </a:p>
        </p:txBody>
      </p:sp>
      <p:pic>
        <p:nvPicPr>
          <p:cNvPr id="11" name="Picture 10" descr="Four hundred twenty-five plus or minus one point nine six times nine hundred divided by the square root of one hundred, or two hundred forty-nine to six hundred one.">
            <a:extLst>
              <a:ext uri="{FF2B5EF4-FFF2-40B4-BE49-F238E27FC236}">
                <a16:creationId xmlns:a16="http://schemas.microsoft.com/office/drawing/2014/main" id="{DD203545-8729-949A-C6F7-97150D6A4AFF}"/>
              </a:ext>
            </a:extLst>
          </p:cNvPr>
          <p:cNvPicPr>
            <a:picLocks noChangeAspect="1"/>
          </p:cNvPicPr>
          <p:nvPr/>
        </p:nvPicPr>
        <p:blipFill>
          <a:blip r:embed="rId2"/>
          <a:stretch>
            <a:fillRect/>
          </a:stretch>
        </p:blipFill>
        <p:spPr>
          <a:xfrm>
            <a:off x="2481261" y="2080005"/>
            <a:ext cx="4181475" cy="838200"/>
          </a:xfrm>
          <a:prstGeom prst="rect">
            <a:avLst/>
          </a:prstGeom>
        </p:spPr>
      </p:pic>
      <p:pic>
        <p:nvPicPr>
          <p:cNvPr id="6" name="Content Placeholder 4" descr="A horizontal line from 249 to 601 with a center tick at 425.">
            <a:extLst>
              <a:ext uri="{FF2B5EF4-FFF2-40B4-BE49-F238E27FC236}">
                <a16:creationId xmlns:a16="http://schemas.microsoft.com/office/drawing/2014/main" id="{69CBE828-72D7-4F79-96CD-36676F19E1F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35800" y="3059347"/>
            <a:ext cx="6120000" cy="635524"/>
          </a:xfrm>
          <a:prstGeom prst="rect">
            <a:avLst/>
          </a:prstGeom>
        </p:spPr>
      </p:pic>
      <p:sp>
        <p:nvSpPr>
          <p:cNvPr id="9" name="TextBox 8">
            <a:extLst>
              <a:ext uri="{FF2B5EF4-FFF2-40B4-BE49-F238E27FC236}">
                <a16:creationId xmlns:a16="http://schemas.microsoft.com/office/drawing/2014/main" id="{EF3AE189-BD82-AE80-BFAA-15A6D8D44F35}"/>
              </a:ext>
            </a:extLst>
          </p:cNvPr>
          <p:cNvSpPr txBox="1"/>
          <p:nvPr/>
        </p:nvSpPr>
        <p:spPr>
          <a:xfrm>
            <a:off x="457200" y="3713921"/>
            <a:ext cx="4038600" cy="523220"/>
          </a:xfrm>
          <a:prstGeom prst="rect">
            <a:avLst/>
          </a:prstGeom>
          <a:noFill/>
        </p:spPr>
        <p:txBody>
          <a:bodyPr wrap="square">
            <a:spAutoFit/>
          </a:bodyPr>
          <a:lstStyle/>
          <a:p>
            <a:pPr>
              <a:defRPr sz="2800"/>
            </a:pPr>
            <a:r>
              <a:rPr lang="en-IN" sz="2800" dirty="0"/>
              <a:t>99% </a:t>
            </a:r>
            <a:r>
              <a:rPr lang="en-IN" sz="2800" b="1" dirty="0"/>
              <a:t>Confidence Interval:</a:t>
            </a:r>
          </a:p>
        </p:txBody>
      </p:sp>
      <p:pic>
        <p:nvPicPr>
          <p:cNvPr id="5" name="Picture 4" descr="Four hundred twenty-five plus or minus two point five seven five times nine hundred divided by the square root of one hundred, or one hundred ninety-three to six hundred fifty-seven.">
            <a:extLst>
              <a:ext uri="{FF2B5EF4-FFF2-40B4-BE49-F238E27FC236}">
                <a16:creationId xmlns:a16="http://schemas.microsoft.com/office/drawing/2014/main" id="{EB8D0C6A-FF9B-D753-93E6-00E0425AADCE}"/>
              </a:ext>
            </a:extLst>
          </p:cNvPr>
          <p:cNvPicPr>
            <a:picLocks noChangeAspect="1"/>
          </p:cNvPicPr>
          <p:nvPr/>
        </p:nvPicPr>
        <p:blipFill>
          <a:blip r:embed="rId5"/>
          <a:stretch>
            <a:fillRect/>
          </a:stretch>
        </p:blipFill>
        <p:spPr>
          <a:xfrm>
            <a:off x="2405062" y="4343400"/>
            <a:ext cx="4333875" cy="838200"/>
          </a:xfrm>
          <a:prstGeom prst="rect">
            <a:avLst/>
          </a:prstGeom>
        </p:spPr>
      </p:pic>
      <p:pic>
        <p:nvPicPr>
          <p:cNvPr id="8" name="Content Placeholder 4" descr="A horizontal line from 193 to 657 with a center tick at 425.">
            <a:extLst>
              <a:ext uri="{FF2B5EF4-FFF2-40B4-BE49-F238E27FC236}">
                <a16:creationId xmlns:a16="http://schemas.microsoft.com/office/drawing/2014/main" id="{5331C3FD-8C43-4ACE-8637-0BA82EDE735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095500" y="5287859"/>
            <a:ext cx="4953000" cy="514350"/>
          </a:xfrm>
          <a:prstGeom prst="rect">
            <a:avLst/>
          </a:prstGeom>
        </p:spPr>
      </p:pic>
    </p:spTree>
    <p:extLst>
      <p:ext uri="{BB962C8B-B14F-4D97-AF65-F5344CB8AC3E}">
        <p14:creationId xmlns:p14="http://schemas.microsoft.com/office/powerpoint/2010/main" val="11887321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Confidence Interval for the Population Mean, </a:t>
            </a:r>
            <a:br>
              <a:rPr lang="en-US" dirty="0"/>
            </a:br>
            <a:r>
              <a:rPr lang="en-US" dirty="0">
                <a:sym typeface="Symbol" panose="05050102010706020507" pitchFamily="18" charset="2"/>
              </a:rPr>
              <a:t></a:t>
            </a:r>
            <a:r>
              <a:rPr lang="en-US" sz="2800" dirty="0"/>
              <a:t> </a:t>
            </a:r>
            <a:r>
              <a:rPr lang="en-US" dirty="0"/>
              <a:t>Known—Slide 4</a:t>
            </a:r>
            <a:endParaRPr dirty="0"/>
          </a:p>
        </p:txBody>
      </p:sp>
      <p:sp>
        <p:nvSpPr>
          <p:cNvPr id="3" name="Text Placeholder 2"/>
          <p:cNvSpPr>
            <a:spLocks noGrp="1"/>
          </p:cNvSpPr>
          <p:nvPr>
            <p:ph type="body" sz="quarter" idx="10"/>
          </p:nvPr>
        </p:nvSpPr>
        <p:spPr/>
        <p:txBody>
          <a:bodyPr>
            <a:normAutofit/>
          </a:bodyPr>
          <a:lstStyle/>
          <a:p>
            <a:pPr>
              <a:defRPr sz="2800"/>
            </a:pPr>
            <a:r>
              <a:rPr lang="en-US" dirty="0"/>
              <a:t>The intervals in Example 1 illustrate that to achieve more confidence we must pay a price. For a given sample size, the only way to achieve greater confidence is to widen the interval. However, the resulting information provides a less precise location of the population mean. </a:t>
            </a:r>
            <a:endParaRPr lang="en-IN" dirty="0"/>
          </a:p>
        </p:txBody>
      </p:sp>
    </p:spTree>
    <p:extLst>
      <p:ext uri="{BB962C8B-B14F-4D97-AF65-F5344CB8AC3E}">
        <p14:creationId xmlns:p14="http://schemas.microsoft.com/office/powerpoint/2010/main" val="11344773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Example 2: Calculating a Confidence Interval for the Number of New Technology Products</a:t>
            </a:r>
            <a:r>
              <a:rPr lang="en-US" dirty="0"/>
              <a:t>—Slide 1</a:t>
            </a:r>
            <a:endParaRPr dirty="0"/>
          </a:p>
        </p:txBody>
      </p:sp>
      <p:sp>
        <p:nvSpPr>
          <p:cNvPr id="3" name="Text Placeholder 2"/>
          <p:cNvSpPr>
            <a:spLocks noGrp="1"/>
          </p:cNvSpPr>
          <p:nvPr>
            <p:ph type="body" sz="quarter" idx="10"/>
          </p:nvPr>
        </p:nvSpPr>
        <p:spPr/>
        <p:txBody>
          <a:bodyPr>
            <a:normAutofit fontScale="92500"/>
          </a:bodyPr>
          <a:lstStyle/>
          <a:p>
            <a:r>
              <a:rPr sz="2800" dirty="0"/>
              <a:t>Given the rapid rate of technological innovation, </a:t>
            </a:r>
            <a:r>
              <a:rPr sz="2800" b="1" dirty="0"/>
              <a:t>SWN</a:t>
            </a:r>
            <a:r>
              <a:rPr sz="2800" dirty="0"/>
              <a:t> Management Company wants to study the number of new products introduced by top technology firms in the United States. Suppose a random sample of </a:t>
            </a:r>
            <a:r>
              <a:rPr sz="2800" dirty="0">
                <a:latin typeface="Cambria Math"/>
              </a:rPr>
              <a:t>150</a:t>
            </a:r>
            <a:r>
              <a:rPr sz="2800" dirty="0"/>
              <a:t> companies is selected and each company is asked to report the number of new products that it has introduced in the last </a:t>
            </a:r>
            <a:r>
              <a:rPr sz="2800" dirty="0">
                <a:latin typeface="Cambria Math"/>
              </a:rPr>
              <a:t>12</a:t>
            </a:r>
            <a:r>
              <a:rPr sz="2800" dirty="0"/>
              <a:t> months. It is also known from past experience that the population standard deviation of the new products introduced is </a:t>
            </a:r>
            <a:r>
              <a:rPr sz="2800" dirty="0">
                <a:latin typeface="Cambria Math"/>
              </a:rPr>
              <a:t>7.85</a:t>
            </a:r>
            <a:r>
              <a:rPr sz="2800" dirty="0"/>
              <a:t>. The sample mean is found to be </a:t>
            </a:r>
            <a:r>
              <a:rPr sz="2800" dirty="0">
                <a:latin typeface="Cambria Math"/>
              </a:rPr>
              <a:t>8.56</a:t>
            </a:r>
            <a:r>
              <a:rPr sz="2800" dirty="0"/>
              <a:t> products. Calculate a </a:t>
            </a:r>
            <a:r>
              <a:rPr sz="2800" dirty="0">
                <a:latin typeface="Cambria Math"/>
              </a:rPr>
              <a:t>98</a:t>
            </a:r>
            <a:r>
              <a:rPr sz="2800" dirty="0"/>
              <a:t> percent confidence interval for the population mean number of new products introduced in the last </a:t>
            </a:r>
            <a:r>
              <a:rPr sz="2800" dirty="0">
                <a:latin typeface="Cambria Math"/>
              </a:rPr>
              <a:t>12</a:t>
            </a:r>
            <a:r>
              <a:rPr sz="2800" dirty="0"/>
              <a:t> months.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Calculating a Confidence Interval for the Number of New Technology Products</a:t>
            </a:r>
            <a:r>
              <a:rPr lang="en-US" dirty="0"/>
              <a:t>—Slide 2</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r>
              <a:rPr sz="2400" b="1" dirty="0"/>
              <a:t>Solution</a:t>
            </a:r>
          </a:p>
          <a:p>
            <a:r>
              <a:rPr sz="2400" dirty="0"/>
              <a:t>From the information given, we know that</a:t>
            </a:r>
          </a:p>
        </p:txBody>
      </p:sp>
      <p:pic>
        <p:nvPicPr>
          <p:cNvPr id="17" name="Picture 16" descr="n equals 150, x bar equals eight point five six, and sigma equals 7.85.">
            <a:extLst>
              <a:ext uri="{FF2B5EF4-FFF2-40B4-BE49-F238E27FC236}">
                <a16:creationId xmlns:a16="http://schemas.microsoft.com/office/drawing/2014/main" id="{32A7DC99-41D1-1220-49DB-267C23C390E5}"/>
              </a:ext>
            </a:extLst>
          </p:cNvPr>
          <p:cNvPicPr>
            <a:picLocks noChangeAspect="1"/>
          </p:cNvPicPr>
          <p:nvPr/>
        </p:nvPicPr>
        <p:blipFill>
          <a:blip r:embed="rId2"/>
          <a:stretch>
            <a:fillRect/>
          </a:stretch>
        </p:blipFill>
        <p:spPr>
          <a:xfrm>
            <a:off x="2770526" y="1910182"/>
            <a:ext cx="3602948" cy="364343"/>
          </a:xfrm>
          <a:prstGeom prst="rect">
            <a:avLst/>
          </a:prstGeom>
        </p:spPr>
      </p:pic>
      <p:sp>
        <p:nvSpPr>
          <p:cNvPr id="20" name="TextBox 19">
            <a:extLst>
              <a:ext uri="{FF2B5EF4-FFF2-40B4-BE49-F238E27FC236}">
                <a16:creationId xmlns:a16="http://schemas.microsoft.com/office/drawing/2014/main" id="{5972161B-9725-5C0F-C34C-B95F7F65E842}"/>
              </a:ext>
            </a:extLst>
          </p:cNvPr>
          <p:cNvSpPr txBox="1"/>
          <p:nvPr/>
        </p:nvSpPr>
        <p:spPr>
          <a:xfrm>
            <a:off x="457200" y="2345206"/>
            <a:ext cx="8229600" cy="830997"/>
          </a:xfrm>
          <a:prstGeom prst="rect">
            <a:avLst/>
          </a:prstGeom>
          <a:noFill/>
        </p:spPr>
        <p:txBody>
          <a:bodyPr wrap="square">
            <a:spAutoFit/>
          </a:bodyPr>
          <a:lstStyle/>
          <a:p>
            <a:pPr>
              <a:defRPr sz="2800"/>
            </a:pPr>
            <a:r>
              <a:rPr lang="en-IN" sz="2400" dirty="0"/>
              <a:t>Since we want a 98% confidence interval, we need to find the value of</a:t>
            </a:r>
          </a:p>
        </p:txBody>
      </p:sp>
      <p:pic>
        <p:nvPicPr>
          <p:cNvPr id="11" name="Picture 10" descr="z sub alpha divided by two">
            <a:extLst>
              <a:ext uri="{FF2B5EF4-FFF2-40B4-BE49-F238E27FC236}">
                <a16:creationId xmlns:a16="http://schemas.microsoft.com/office/drawing/2014/main" id="{7E7E2415-2089-0169-AA0E-47E9DB6E58D3}"/>
              </a:ext>
            </a:extLst>
          </p:cNvPr>
          <p:cNvPicPr>
            <a:picLocks noChangeAspect="1"/>
          </p:cNvPicPr>
          <p:nvPr/>
        </p:nvPicPr>
        <p:blipFill>
          <a:blip r:embed="rId3"/>
          <a:stretch>
            <a:fillRect/>
          </a:stretch>
        </p:blipFill>
        <p:spPr>
          <a:xfrm>
            <a:off x="1593330" y="2743200"/>
            <a:ext cx="603344" cy="495604"/>
          </a:xfrm>
          <a:prstGeom prst="rect">
            <a:avLst/>
          </a:prstGeom>
        </p:spPr>
      </p:pic>
      <p:sp>
        <p:nvSpPr>
          <p:cNvPr id="15" name="TextBox 14">
            <a:extLst>
              <a:ext uri="{FF2B5EF4-FFF2-40B4-BE49-F238E27FC236}">
                <a16:creationId xmlns:a16="http://schemas.microsoft.com/office/drawing/2014/main" id="{C03178DB-0D19-835E-66D3-4EB365F7A9EA}"/>
              </a:ext>
            </a:extLst>
          </p:cNvPr>
          <p:cNvSpPr txBox="1"/>
          <p:nvPr/>
        </p:nvSpPr>
        <p:spPr>
          <a:xfrm>
            <a:off x="2111184" y="2725290"/>
            <a:ext cx="2160496" cy="461665"/>
          </a:xfrm>
          <a:prstGeom prst="rect">
            <a:avLst/>
          </a:prstGeom>
          <a:noFill/>
        </p:spPr>
        <p:txBody>
          <a:bodyPr wrap="square">
            <a:spAutoFit/>
          </a:bodyPr>
          <a:lstStyle/>
          <a:p>
            <a:r>
              <a:rPr lang="en-IN" sz="2400" dirty="0"/>
              <a:t>Remember that</a:t>
            </a:r>
          </a:p>
        </p:txBody>
      </p:sp>
      <p:pic>
        <p:nvPicPr>
          <p:cNvPr id="14" name="Picture 13" descr="z sub alpha divided by two">
            <a:extLst>
              <a:ext uri="{FF2B5EF4-FFF2-40B4-BE49-F238E27FC236}">
                <a16:creationId xmlns:a16="http://schemas.microsoft.com/office/drawing/2014/main" id="{9C125499-81AA-C966-1D94-5621D7167E6A}"/>
              </a:ext>
            </a:extLst>
          </p:cNvPr>
          <p:cNvPicPr>
            <a:picLocks noChangeAspect="1"/>
          </p:cNvPicPr>
          <p:nvPr/>
        </p:nvPicPr>
        <p:blipFill>
          <a:blip r:embed="rId4"/>
          <a:stretch>
            <a:fillRect/>
          </a:stretch>
        </p:blipFill>
        <p:spPr>
          <a:xfrm>
            <a:off x="4191000" y="2756939"/>
            <a:ext cx="501810" cy="461665"/>
          </a:xfrm>
          <a:prstGeom prst="rect">
            <a:avLst/>
          </a:prstGeom>
        </p:spPr>
      </p:pic>
      <p:sp>
        <p:nvSpPr>
          <p:cNvPr id="10" name="TextBox 9">
            <a:extLst>
              <a:ext uri="{FF2B5EF4-FFF2-40B4-BE49-F238E27FC236}">
                <a16:creationId xmlns:a16="http://schemas.microsoft.com/office/drawing/2014/main" id="{BD464C69-21F3-3168-6A64-10ACA4896338}"/>
              </a:ext>
            </a:extLst>
          </p:cNvPr>
          <p:cNvSpPr txBox="1"/>
          <p:nvPr/>
        </p:nvSpPr>
        <p:spPr>
          <a:xfrm>
            <a:off x="4648200" y="2737548"/>
            <a:ext cx="4114800" cy="461665"/>
          </a:xfrm>
          <a:prstGeom prst="rect">
            <a:avLst/>
          </a:prstGeom>
          <a:noFill/>
        </p:spPr>
        <p:txBody>
          <a:bodyPr wrap="square">
            <a:spAutoFit/>
          </a:bodyPr>
          <a:lstStyle/>
          <a:p>
            <a:r>
              <a:rPr lang="en-IN" sz="2400" dirty="0"/>
              <a:t>represents the </a:t>
            </a:r>
            <a:r>
              <a:rPr lang="en-IN" sz="2400" i="1" dirty="0"/>
              <a:t>z</a:t>
            </a:r>
            <a:r>
              <a:rPr lang="en-IN" sz="2400" dirty="0"/>
              <a:t>-value required</a:t>
            </a:r>
          </a:p>
        </p:txBody>
      </p:sp>
      <p:sp>
        <p:nvSpPr>
          <p:cNvPr id="8" name="TextBox 7">
            <a:extLst>
              <a:ext uri="{FF2B5EF4-FFF2-40B4-BE49-F238E27FC236}">
                <a16:creationId xmlns:a16="http://schemas.microsoft.com/office/drawing/2014/main" id="{054F0C8E-EE2A-5BCB-9172-6A0C86D0CFD3}"/>
              </a:ext>
            </a:extLst>
          </p:cNvPr>
          <p:cNvSpPr txBox="1"/>
          <p:nvPr/>
        </p:nvSpPr>
        <p:spPr>
          <a:xfrm>
            <a:off x="457200" y="3124200"/>
            <a:ext cx="8458200" cy="1938992"/>
          </a:xfrm>
          <a:prstGeom prst="rect">
            <a:avLst/>
          </a:prstGeom>
          <a:noFill/>
        </p:spPr>
        <p:txBody>
          <a:bodyPr wrap="square">
            <a:spAutoFit/>
          </a:bodyPr>
          <a:lstStyle/>
          <a:p>
            <a:pPr>
              <a:defRPr sz="2800"/>
            </a:pPr>
            <a:r>
              <a:rPr lang="en-IN" sz="2400" dirty="0"/>
              <a:t>to obtain an area of (1 </a:t>
            </a:r>
            <a:r>
              <a:rPr lang="en-IN" sz="24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 </a:t>
            </a:r>
            <a:r>
              <a:rPr lang="en-IN" sz="2400" i="1" dirty="0"/>
              <a:t>α</a:t>
            </a:r>
            <a:r>
              <a:rPr lang="en-IN" sz="2400" dirty="0"/>
              <a:t>) </a:t>
            </a:r>
            <a:r>
              <a:rPr lang="en-IN" sz="2400" dirty="0" err="1"/>
              <a:t>centered</a:t>
            </a:r>
            <a:r>
              <a:rPr lang="en-IN" sz="2400" dirty="0"/>
              <a:t> under the standard normal curve. Therefore, for a 98% confidence interval, </a:t>
            </a:r>
            <a:r>
              <a:rPr lang="en-IN" sz="2400" i="1" dirty="0"/>
              <a:t>α</a:t>
            </a:r>
            <a:r>
              <a:rPr lang="en-IN" sz="2400" dirty="0"/>
              <a:t> = 0.02.</a:t>
            </a:r>
          </a:p>
          <a:p>
            <a:pPr>
              <a:defRPr sz="2800"/>
            </a:pPr>
            <a:r>
              <a:rPr lang="en-IN" sz="2400" dirty="0"/>
              <a:t>Similar to finding the values in Table 2 we can use Table A to find the corresponding value of </a:t>
            </a:r>
            <a:r>
              <a:rPr lang="en-IN" sz="2400" i="1" dirty="0"/>
              <a:t>z</a:t>
            </a:r>
            <a:r>
              <a:rPr lang="en-IN" sz="2400" dirty="0"/>
              <a:t>. That is, if we are to use Table A, we </a:t>
            </a:r>
          </a:p>
          <a:p>
            <a:pPr>
              <a:defRPr sz="2800"/>
            </a:pPr>
            <a:r>
              <a:rPr lang="en-IN" sz="2400" dirty="0"/>
              <a:t>look up</a:t>
            </a:r>
          </a:p>
        </p:txBody>
      </p:sp>
      <p:pic>
        <p:nvPicPr>
          <p:cNvPr id="21" name="Picture 20" descr="Zero point zero one, open parenthesis, that is, alpha divided by two, close parenthesis.">
            <a:extLst>
              <a:ext uri="{FF2B5EF4-FFF2-40B4-BE49-F238E27FC236}">
                <a16:creationId xmlns:a16="http://schemas.microsoft.com/office/drawing/2014/main" id="{61207E7A-8618-8913-67BB-7FDCA5EC3A00}"/>
              </a:ext>
            </a:extLst>
          </p:cNvPr>
          <p:cNvPicPr>
            <a:picLocks noChangeAspect="1"/>
          </p:cNvPicPr>
          <p:nvPr/>
        </p:nvPicPr>
        <p:blipFill>
          <a:blip r:embed="rId5"/>
          <a:stretch>
            <a:fillRect/>
          </a:stretch>
        </p:blipFill>
        <p:spPr>
          <a:xfrm>
            <a:off x="1572336" y="4549211"/>
            <a:ext cx="1399464" cy="708589"/>
          </a:xfrm>
          <a:prstGeom prst="rect">
            <a:avLst/>
          </a:prstGeom>
        </p:spPr>
      </p:pic>
      <p:sp>
        <p:nvSpPr>
          <p:cNvPr id="6" name="TextBox 5">
            <a:extLst>
              <a:ext uri="{FF2B5EF4-FFF2-40B4-BE49-F238E27FC236}">
                <a16:creationId xmlns:a16="http://schemas.microsoft.com/office/drawing/2014/main" id="{58D8D4BA-3972-302E-95CB-F4CFCE7A698C}"/>
              </a:ext>
            </a:extLst>
          </p:cNvPr>
          <p:cNvSpPr txBox="1"/>
          <p:nvPr/>
        </p:nvSpPr>
        <p:spPr>
          <a:xfrm>
            <a:off x="3036000" y="4661789"/>
            <a:ext cx="5334000" cy="461665"/>
          </a:xfrm>
          <a:prstGeom prst="rect">
            <a:avLst/>
          </a:prstGeom>
          <a:noFill/>
        </p:spPr>
        <p:txBody>
          <a:bodyPr wrap="square">
            <a:spAutoFit/>
          </a:bodyPr>
          <a:lstStyle/>
          <a:p>
            <a:r>
              <a:rPr lang="en-IN" sz="2400" dirty="0"/>
              <a:t>in the body of the standard normal table.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Calculating a Confidence Interval for the Number of New Technology Products</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lang="en-IN" sz="2600" dirty="0"/>
              <a:t>Since the exact value of 0.01 is not in the table, we use the value that is closest. In this case, we can see that </a:t>
            </a:r>
            <a:r>
              <a:rPr lang="en-IN" sz="2600" dirty="0">
                <a:latin typeface="Cambria Math"/>
              </a:rPr>
              <a:t>0.0099</a:t>
            </a:r>
            <a:r>
              <a:rPr lang="en-IN" sz="2600" dirty="0"/>
              <a:t> corresponds to a </a:t>
            </a:r>
            <a:r>
              <a:rPr lang="en-IN" sz="2600" i="1" dirty="0"/>
              <a:t>z</a:t>
            </a:r>
            <a:r>
              <a:rPr lang="en-IN" sz="2600" dirty="0"/>
              <a:t>-value of </a:t>
            </a:r>
            <a:r>
              <a:rPr lang="en-IN" sz="2600" dirty="0">
                <a:latin typeface="Calibri" panose="020F0502020204030204" pitchFamily="34" charset="0"/>
                <a:ea typeface="Calibri" panose="020F0502020204030204" pitchFamily="34" charset="0"/>
                <a:cs typeface="Calibri" panose="020F0502020204030204" pitchFamily="34" charset="0"/>
              </a:rPr>
              <a:t>−</a:t>
            </a:r>
            <a:r>
              <a:rPr lang="en-IN" sz="2600" dirty="0"/>
              <a:t>2.33. Since the standard normal distribution is symmetrical, </a:t>
            </a:r>
          </a:p>
        </p:txBody>
      </p:sp>
      <p:pic>
        <p:nvPicPr>
          <p:cNvPr id="5" name="Picture 4" descr="z subscript alpha divided by two">
            <a:extLst>
              <a:ext uri="{FF2B5EF4-FFF2-40B4-BE49-F238E27FC236}">
                <a16:creationId xmlns:a16="http://schemas.microsoft.com/office/drawing/2014/main" id="{8953804B-E6EC-FB8C-CF94-5AB26D0893E3}"/>
              </a:ext>
            </a:extLst>
          </p:cNvPr>
          <p:cNvPicPr>
            <a:picLocks noChangeAspect="1"/>
          </p:cNvPicPr>
          <p:nvPr/>
        </p:nvPicPr>
        <p:blipFill>
          <a:blip r:embed="rId2"/>
          <a:stretch>
            <a:fillRect/>
          </a:stretch>
        </p:blipFill>
        <p:spPr>
          <a:xfrm>
            <a:off x="5181600" y="2268731"/>
            <a:ext cx="520342" cy="478714"/>
          </a:xfrm>
          <a:prstGeom prst="rect">
            <a:avLst/>
          </a:prstGeom>
        </p:spPr>
      </p:pic>
      <p:sp>
        <p:nvSpPr>
          <p:cNvPr id="14" name="TextBox 13">
            <a:extLst>
              <a:ext uri="{FF2B5EF4-FFF2-40B4-BE49-F238E27FC236}">
                <a16:creationId xmlns:a16="http://schemas.microsoft.com/office/drawing/2014/main" id="{1AD3AEDD-2BA6-AFDF-570D-564BD65AC547}"/>
              </a:ext>
            </a:extLst>
          </p:cNvPr>
          <p:cNvSpPr txBox="1"/>
          <p:nvPr/>
        </p:nvSpPr>
        <p:spPr>
          <a:xfrm>
            <a:off x="5620870" y="2243987"/>
            <a:ext cx="2743200" cy="461665"/>
          </a:xfrm>
          <a:prstGeom prst="rect">
            <a:avLst/>
          </a:prstGeom>
          <a:noFill/>
        </p:spPr>
        <p:txBody>
          <a:bodyPr wrap="square">
            <a:spAutoFit/>
          </a:bodyPr>
          <a:lstStyle/>
          <a:p>
            <a:r>
              <a:rPr lang="en-IN" sz="2400" dirty="0"/>
              <a:t>capturing an area of</a:t>
            </a:r>
          </a:p>
        </p:txBody>
      </p:sp>
      <p:sp>
        <p:nvSpPr>
          <p:cNvPr id="10" name="TextBox 9">
            <a:extLst>
              <a:ext uri="{FF2B5EF4-FFF2-40B4-BE49-F238E27FC236}">
                <a16:creationId xmlns:a16="http://schemas.microsoft.com/office/drawing/2014/main" id="{095DB981-781E-297E-95E7-19B523F90E68}"/>
              </a:ext>
            </a:extLst>
          </p:cNvPr>
          <p:cNvSpPr txBox="1"/>
          <p:nvPr/>
        </p:nvSpPr>
        <p:spPr>
          <a:xfrm>
            <a:off x="457200" y="2667000"/>
            <a:ext cx="8229600" cy="892552"/>
          </a:xfrm>
          <a:prstGeom prst="rect">
            <a:avLst/>
          </a:prstGeom>
          <a:noFill/>
        </p:spPr>
        <p:txBody>
          <a:bodyPr wrap="square">
            <a:spAutoFit/>
          </a:bodyPr>
          <a:lstStyle/>
          <a:p>
            <a:pPr>
              <a:defRPr sz="2800"/>
            </a:pPr>
            <a:r>
              <a:rPr lang="en-IN" sz="2600" dirty="0">
                <a:latin typeface="Cambria Math"/>
              </a:rPr>
              <a:t>0.01</a:t>
            </a:r>
            <a:r>
              <a:rPr lang="en-IN" sz="2600" dirty="0"/>
              <a:t> in the upper tail of the distribution will be </a:t>
            </a:r>
            <a:r>
              <a:rPr lang="en-IN" sz="2600" dirty="0">
                <a:latin typeface="Cambria Math"/>
              </a:rPr>
              <a:t>2.33</a:t>
            </a:r>
            <a:r>
              <a:rPr lang="en-IN" sz="2600" dirty="0"/>
              <a:t>.</a:t>
            </a:r>
          </a:p>
          <a:p>
            <a:pPr>
              <a:defRPr sz="2800"/>
            </a:pPr>
            <a:r>
              <a:rPr lang="en-IN" sz="2600" dirty="0"/>
              <a:t>For </a:t>
            </a:r>
          </a:p>
        </p:txBody>
      </p:sp>
      <p:pic>
        <p:nvPicPr>
          <p:cNvPr id="9" name="Picture 8" descr="Alpha equals zero point zero two,&#10;z sub alpha divided by two equals z sub zero point zero one equals two point three three.">
            <a:extLst>
              <a:ext uri="{FF2B5EF4-FFF2-40B4-BE49-F238E27FC236}">
                <a16:creationId xmlns:a16="http://schemas.microsoft.com/office/drawing/2014/main" id="{21DB2F2C-88F4-CE51-C270-76E3639B7F86}"/>
              </a:ext>
            </a:extLst>
          </p:cNvPr>
          <p:cNvPicPr>
            <a:picLocks noChangeAspect="1"/>
          </p:cNvPicPr>
          <p:nvPr/>
        </p:nvPicPr>
        <p:blipFill>
          <a:blip r:embed="rId3"/>
          <a:stretch>
            <a:fillRect/>
          </a:stretch>
        </p:blipFill>
        <p:spPr>
          <a:xfrm>
            <a:off x="1066800" y="3062538"/>
            <a:ext cx="3429000" cy="518862"/>
          </a:xfrm>
          <a:prstGeom prst="rect">
            <a:avLst/>
          </a:prstGeom>
        </p:spPr>
      </p:pic>
      <p:sp>
        <p:nvSpPr>
          <p:cNvPr id="6" name="TextBox 5">
            <a:extLst>
              <a:ext uri="{FF2B5EF4-FFF2-40B4-BE49-F238E27FC236}">
                <a16:creationId xmlns:a16="http://schemas.microsoft.com/office/drawing/2014/main" id="{C680D970-EF95-0C88-E69B-E9638B42B2E7}"/>
              </a:ext>
            </a:extLst>
          </p:cNvPr>
          <p:cNvSpPr txBox="1"/>
          <p:nvPr/>
        </p:nvSpPr>
        <p:spPr>
          <a:xfrm>
            <a:off x="457200" y="3581400"/>
            <a:ext cx="8229600" cy="492443"/>
          </a:xfrm>
          <a:prstGeom prst="rect">
            <a:avLst/>
          </a:prstGeom>
          <a:noFill/>
        </p:spPr>
        <p:txBody>
          <a:bodyPr wrap="square">
            <a:spAutoFit/>
          </a:bodyPr>
          <a:lstStyle/>
          <a:p>
            <a:pPr>
              <a:defRPr sz="2800"/>
            </a:pPr>
            <a:r>
              <a:rPr lang="en-US" sz="2600" dirty="0"/>
              <a:t>A 98% confidence interval is then calculated as follows.</a:t>
            </a:r>
          </a:p>
        </p:txBody>
      </p:sp>
      <p:pic>
        <p:nvPicPr>
          <p:cNvPr id="12" name="Picture 11" descr="x bar plus or minus z subscript alpha divided by two times s divided by square root of n.&#10;&#10;8.56 plus or minus 2.33 times 7.85 divided by square root of 150.&#10;&#10;7.07 to 10.05.">
            <a:extLst>
              <a:ext uri="{FF2B5EF4-FFF2-40B4-BE49-F238E27FC236}">
                <a16:creationId xmlns:a16="http://schemas.microsoft.com/office/drawing/2014/main" id="{5BCA79E9-4F40-0C4C-B102-B8B77C045979}"/>
              </a:ext>
            </a:extLst>
          </p:cNvPr>
          <p:cNvPicPr>
            <a:picLocks noChangeAspect="1"/>
          </p:cNvPicPr>
          <p:nvPr/>
        </p:nvPicPr>
        <p:blipFill>
          <a:blip r:embed="rId4"/>
          <a:stretch>
            <a:fillRect/>
          </a:stretch>
        </p:blipFill>
        <p:spPr>
          <a:xfrm>
            <a:off x="3623593" y="3991359"/>
            <a:ext cx="1905000" cy="1846083"/>
          </a:xfrm>
          <a:prstGeom prst="rect">
            <a:avLst/>
          </a:prstGeom>
        </p:spPr>
      </p:pic>
    </p:spTree>
    <p:extLst>
      <p:ext uri="{BB962C8B-B14F-4D97-AF65-F5344CB8AC3E}">
        <p14:creationId xmlns:p14="http://schemas.microsoft.com/office/powerpoint/2010/main" val="37350253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dirty="0"/>
              <a:t>Example 2: Calculating a Confidence Interval for the Number of New Technology Products</a:t>
            </a:r>
            <a:r>
              <a:rPr lang="en-US" dirty="0"/>
              <a:t>—Slide 4</a:t>
            </a:r>
            <a:endParaRPr dirty="0"/>
          </a:p>
        </p:txBody>
      </p:sp>
      <p:pic>
        <p:nvPicPr>
          <p:cNvPr id="4" name="Content Placeholder 4" descr="A horizontal number line with open curved ends and a thick segment spanning from 7.07 to 10.05.&#10;The midpoint is marked at 8.56 with a vertical tick.">
            <a:extLst>
              <a:ext uri="{FF2B5EF4-FFF2-40B4-BE49-F238E27FC236}">
                <a16:creationId xmlns:a16="http://schemas.microsoft.com/office/drawing/2014/main" id="{24E97D48-3E8A-492C-8EC1-9B380816390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81200" y="1220459"/>
            <a:ext cx="4953000" cy="66675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79B3745-E06A-863F-DE47-32DDE7DF3F18}"/>
                  </a:ext>
                </a:extLst>
              </p:cNvPr>
              <p:cNvSpPr txBox="1"/>
              <p:nvPr/>
            </p:nvSpPr>
            <p:spPr>
              <a:xfrm>
                <a:off x="457200" y="2078381"/>
                <a:ext cx="8229600" cy="1292662"/>
              </a:xfrm>
              <a:prstGeom prst="rect">
                <a:avLst/>
              </a:prstGeom>
              <a:noFill/>
            </p:spPr>
            <p:txBody>
              <a:bodyPr wrap="square">
                <a:spAutoFit/>
              </a:bodyPr>
              <a:lstStyle/>
              <a:p>
                <a:pPr>
                  <a:defRPr sz="2800"/>
                </a:pPr>
                <a:r>
                  <a:rPr lang="en-US" sz="2600" dirty="0"/>
                  <a:t>Thus, we are </a:t>
                </a:r>
                <a14:m>
                  <m:oMath xmlns:m="http://schemas.openxmlformats.org/officeDocument/2006/math">
                    <m:r>
                      <a:rPr lang="en-US" sz="2600">
                        <a:latin typeface="Cambria Math" panose="02040503050406030204" pitchFamily="18" charset="0"/>
                      </a:rPr>
                      <m:t>98%</m:t>
                    </m:r>
                  </m:oMath>
                </a14:m>
                <a:r>
                  <a:rPr lang="en-US" sz="2600" dirty="0"/>
                  <a:t> confident that the true mean number of new products introduced in the last </a:t>
                </a:r>
                <a:r>
                  <a:rPr lang="en-US" sz="2600" dirty="0">
                    <a:latin typeface="Cambria Math"/>
                  </a:rPr>
                  <a:t>12</a:t>
                </a:r>
                <a:r>
                  <a:rPr lang="en-US" sz="2600" dirty="0"/>
                  <a:t> months will be contained in the above interval.</a:t>
                </a:r>
              </a:p>
            </p:txBody>
          </p:sp>
        </mc:Choice>
        <mc:Fallback xmlns="">
          <p:sp>
            <p:nvSpPr>
              <p:cNvPr id="8" name="TextBox 7">
                <a:extLst>
                  <a:ext uri="{FF2B5EF4-FFF2-40B4-BE49-F238E27FC236}">
                    <a16:creationId xmlns:a16="http://schemas.microsoft.com/office/drawing/2014/main" id="{C79B3745-E06A-863F-DE47-32DDE7DF3F18}"/>
                  </a:ext>
                </a:extLst>
              </p:cNvPr>
              <p:cNvSpPr txBox="1">
                <a:spLocks noRot="1" noChangeAspect="1" noMove="1" noResize="1" noEditPoints="1" noAdjustHandles="1" noChangeArrowheads="1" noChangeShapeType="1" noTextEdit="1"/>
              </p:cNvSpPr>
              <p:nvPr/>
            </p:nvSpPr>
            <p:spPr>
              <a:xfrm>
                <a:off x="457200" y="2078381"/>
                <a:ext cx="8229600" cy="1292662"/>
              </a:xfrm>
              <a:prstGeom prst="rect">
                <a:avLst/>
              </a:prstGeom>
              <a:blipFill>
                <a:blip r:embed="rId4"/>
                <a:stretch>
                  <a:fillRect l="-1333" t="-3774" r="-296" b="-11321"/>
                </a:stretch>
              </a:blipFill>
            </p:spPr>
            <p:txBody>
              <a:bodyPr/>
              <a:lstStyle/>
              <a:p>
                <a:r>
                  <a:rPr lang="en-IN">
                    <a:noFill/>
                  </a:rPr>
                  <a:t> </a:t>
                </a:r>
              </a:p>
            </p:txBody>
          </p:sp>
        </mc:Fallback>
      </mc:AlternateContent>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Margin of Error</a:t>
            </a:r>
          </a:p>
        </p:txBody>
      </p:sp>
      <p:sp>
        <p:nvSpPr>
          <p:cNvPr id="3" name="Text Placeholder 2"/>
          <p:cNvSpPr>
            <a:spLocks noGrp="1"/>
          </p:cNvSpPr>
          <p:nvPr>
            <p:ph type="body" sz="quarter" idx="10"/>
          </p:nvPr>
        </p:nvSpPr>
        <p:spPr>
          <a:xfrm>
            <a:off x="457200" y="1082078"/>
            <a:ext cx="8229600" cy="2575522"/>
          </a:xfrm>
        </p:spPr>
        <p:txBody>
          <a:bodyPr>
            <a:normAutofit/>
          </a:bodyPr>
          <a:lstStyle/>
          <a:p>
            <a:pPr>
              <a:defRPr sz="2800"/>
            </a:pPr>
            <a:r>
              <a:rPr sz="2800" dirty="0"/>
              <a:t>The </a:t>
            </a:r>
            <a:r>
              <a:rPr sz="2800" b="1" dirty="0"/>
              <a:t>margin of error</a:t>
            </a:r>
            <a:r>
              <a:rPr sz="2800" dirty="0"/>
              <a:t>, or </a:t>
            </a:r>
            <a:r>
              <a:rPr sz="2800" b="1" dirty="0"/>
              <a:t>maximum error of estimation</a:t>
            </a:r>
            <a:r>
              <a:rPr sz="2800" dirty="0"/>
              <a:t> (often denoted as</a:t>
            </a:r>
            <a:r>
              <a:rPr lang="en-IN" sz="2800" dirty="0"/>
              <a:t> </a:t>
            </a:r>
            <a:r>
              <a:rPr lang="en-IN" sz="2800" i="1" dirty="0"/>
              <a:t>E</a:t>
            </a:r>
            <a:r>
              <a:rPr sz="2800" dirty="0"/>
              <a:t>), is the largest possible distance from the point estimate that a confidence interval will cover.</a:t>
            </a:r>
          </a:p>
          <a:p>
            <a:endParaRPr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Margin of Error</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sz="2600" dirty="0"/>
              <a:t>So far, the confidence interval has been discussed as a way of placing bounds on the location of a parameter with a specific degree of confidence. But we can also think about the confidence interval as a means of describing the quality of a point estimate. Let's look at the expression for the confidence interval for the population mean.</a:t>
            </a:r>
          </a:p>
          <a:p>
            <a:pPr algn="ctr"/>
            <a:r>
              <a:rPr lang="en-IN" sz="2600" b="1" dirty="0"/>
              <a:t>Confidence Interval for </a:t>
            </a:r>
            <a:r>
              <a:rPr lang="en-IN" sz="2600" b="1" i="1" dirty="0">
                <a:sym typeface="Symbol" panose="05050102010706020507" pitchFamily="18" charset="2"/>
              </a:rPr>
              <a:t></a:t>
            </a:r>
            <a:endParaRPr lang="en-US" sz="2600" b="1" i="1" dirty="0"/>
          </a:p>
          <a:p>
            <a:pPr algn="ctr"/>
            <a:endParaRPr lang="en-US" sz="2600" dirty="0"/>
          </a:p>
        </p:txBody>
      </p:sp>
      <p:pic>
        <p:nvPicPr>
          <p:cNvPr id="5" name="Picture 4" descr="x bar which is Point estimate plus or minus z subscript alpha divided by two times sigma divided by square root of n which is margin of error with a specific level of confidence.">
            <a:extLst>
              <a:ext uri="{FF2B5EF4-FFF2-40B4-BE49-F238E27FC236}">
                <a16:creationId xmlns:a16="http://schemas.microsoft.com/office/drawing/2014/main" id="{6E1F5F3B-C364-467E-A2D8-CD2EEA85173E}"/>
              </a:ext>
            </a:extLst>
          </p:cNvPr>
          <p:cNvPicPr>
            <a:picLocks noChangeAspect="1"/>
          </p:cNvPicPr>
          <p:nvPr/>
        </p:nvPicPr>
        <p:blipFill>
          <a:blip r:embed="rId2"/>
          <a:stretch>
            <a:fillRect/>
          </a:stretch>
        </p:blipFill>
        <p:spPr>
          <a:xfrm>
            <a:off x="2309497" y="4038600"/>
            <a:ext cx="4525006" cy="1533739"/>
          </a:xfrm>
          <a:prstGeom prst="rect">
            <a:avLst/>
          </a:prstGeom>
        </p:spPr>
      </p:pic>
    </p:spTree>
    <p:extLst>
      <p:ext uri="{BB962C8B-B14F-4D97-AF65-F5344CB8AC3E}">
        <p14:creationId xmlns:p14="http://schemas.microsoft.com/office/powerpoint/2010/main" val="1006121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Point Estimator</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A </a:t>
            </a:r>
            <a:r>
              <a:rPr sz="2800" b="1" dirty="0"/>
              <a:t>point estimator</a:t>
            </a:r>
            <a:r>
              <a:rPr sz="2800" dirty="0"/>
              <a:t> is an estimator that uses a single point (or value) to estimate a population parameter.</a:t>
            </a:r>
          </a:p>
          <a:p>
            <a:endParaRPr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Margin of Error</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600" dirty="0"/>
              <a:t>Another interpretation of the confidence interval is given below the expression of the confidence interval for </a:t>
            </a:r>
            <a:r>
              <a:rPr lang="en-US" sz="2600" i="1" dirty="0"/>
              <a:t>µ</a:t>
            </a:r>
            <a:r>
              <a:rPr lang="en-US" sz="2600" dirty="0"/>
              <a:t>. The part of the expression that is added and subtracted to the point estimate,</a:t>
            </a:r>
          </a:p>
        </p:txBody>
      </p:sp>
      <p:pic>
        <p:nvPicPr>
          <p:cNvPr id="6" name="Picture 5" descr="z sub alpha divided by two times sigma divided by square root of n.">
            <a:extLst>
              <a:ext uri="{FF2B5EF4-FFF2-40B4-BE49-F238E27FC236}">
                <a16:creationId xmlns:a16="http://schemas.microsoft.com/office/drawing/2014/main" id="{FE2FCC4B-501D-1E84-367F-1A83F019DAF0}"/>
              </a:ext>
            </a:extLst>
          </p:cNvPr>
          <p:cNvPicPr>
            <a:picLocks noChangeAspect="1"/>
          </p:cNvPicPr>
          <p:nvPr/>
        </p:nvPicPr>
        <p:blipFill>
          <a:blip r:embed="rId2"/>
          <a:stretch>
            <a:fillRect/>
          </a:stretch>
        </p:blipFill>
        <p:spPr>
          <a:xfrm>
            <a:off x="2590800" y="2286000"/>
            <a:ext cx="1066800" cy="579120"/>
          </a:xfrm>
          <a:prstGeom prst="rect">
            <a:avLst/>
          </a:prstGeom>
        </p:spPr>
      </p:pic>
      <p:sp>
        <p:nvSpPr>
          <p:cNvPr id="15" name="TextBox 14">
            <a:extLst>
              <a:ext uri="{FF2B5EF4-FFF2-40B4-BE49-F238E27FC236}">
                <a16:creationId xmlns:a16="http://schemas.microsoft.com/office/drawing/2014/main" id="{A230B701-6670-6135-DBD1-05FED6EB5D45}"/>
              </a:ext>
            </a:extLst>
          </p:cNvPr>
          <p:cNvSpPr txBox="1"/>
          <p:nvPr/>
        </p:nvSpPr>
        <p:spPr>
          <a:xfrm>
            <a:off x="3577416" y="2303930"/>
            <a:ext cx="5109382" cy="492443"/>
          </a:xfrm>
          <a:prstGeom prst="rect">
            <a:avLst/>
          </a:prstGeom>
          <a:noFill/>
        </p:spPr>
        <p:txBody>
          <a:bodyPr wrap="square">
            <a:spAutoFit/>
          </a:bodyPr>
          <a:lstStyle/>
          <a:p>
            <a:r>
              <a:rPr lang="en-US" sz="2600" dirty="0"/>
              <a:t>can be thought of as </a:t>
            </a:r>
            <a:r>
              <a:rPr lang="en-US" sz="2600" b="1" dirty="0"/>
              <a:t>the margin of</a:t>
            </a:r>
            <a:endParaRPr lang="en-IN" sz="2600" dirty="0"/>
          </a:p>
        </p:txBody>
      </p:sp>
      <p:sp>
        <p:nvSpPr>
          <p:cNvPr id="13" name="TextBox 12">
            <a:extLst>
              <a:ext uri="{FF2B5EF4-FFF2-40B4-BE49-F238E27FC236}">
                <a16:creationId xmlns:a16="http://schemas.microsoft.com/office/drawing/2014/main" id="{A8488A63-ABD8-D109-80CF-0CDF6EF461AD}"/>
              </a:ext>
            </a:extLst>
          </p:cNvPr>
          <p:cNvSpPr txBox="1"/>
          <p:nvPr/>
        </p:nvSpPr>
        <p:spPr>
          <a:xfrm>
            <a:off x="457198" y="2743200"/>
            <a:ext cx="8229600" cy="811414"/>
          </a:xfrm>
          <a:prstGeom prst="rect">
            <a:avLst/>
          </a:prstGeom>
          <a:noFill/>
        </p:spPr>
        <p:txBody>
          <a:bodyPr wrap="square">
            <a:spAutoFit/>
          </a:bodyPr>
          <a:lstStyle/>
          <a:p>
            <a:r>
              <a:rPr lang="en-US" sz="2600" b="1" dirty="0"/>
              <a:t>error</a:t>
            </a:r>
            <a:r>
              <a:rPr lang="en-US" sz="2600" dirty="0"/>
              <a:t> (also known as the </a:t>
            </a:r>
            <a:r>
              <a:rPr lang="en-US" sz="2600" b="1" dirty="0"/>
              <a:t>maximum error of estimation</a:t>
            </a:r>
            <a:r>
              <a:rPr lang="en-US" sz="2600" dirty="0"/>
              <a:t>) using the point estimate</a:t>
            </a:r>
            <a:endParaRPr lang="en-IN" sz="2600" dirty="0"/>
          </a:p>
        </p:txBody>
      </p:sp>
      <p:pic>
        <p:nvPicPr>
          <p:cNvPr id="11" name="Picture 10" descr="x bar">
            <a:extLst>
              <a:ext uri="{FF2B5EF4-FFF2-40B4-BE49-F238E27FC236}">
                <a16:creationId xmlns:a16="http://schemas.microsoft.com/office/drawing/2014/main" id="{14F97139-C247-6C19-27D6-4D5A4B4D5112}"/>
              </a:ext>
            </a:extLst>
          </p:cNvPr>
          <p:cNvPicPr>
            <a:picLocks noChangeAspect="1"/>
          </p:cNvPicPr>
          <p:nvPr/>
        </p:nvPicPr>
        <p:blipFill>
          <a:blip r:embed="rId3"/>
          <a:stretch>
            <a:fillRect/>
          </a:stretch>
        </p:blipFill>
        <p:spPr>
          <a:xfrm>
            <a:off x="3894605" y="3237482"/>
            <a:ext cx="238125" cy="276225"/>
          </a:xfrm>
          <a:prstGeom prst="rect">
            <a:avLst/>
          </a:prstGeom>
        </p:spPr>
      </p:pic>
      <p:sp>
        <p:nvSpPr>
          <p:cNvPr id="9" name="TextBox 8">
            <a:extLst>
              <a:ext uri="{FF2B5EF4-FFF2-40B4-BE49-F238E27FC236}">
                <a16:creationId xmlns:a16="http://schemas.microsoft.com/office/drawing/2014/main" id="{CA058B86-2A10-814F-D332-37311B8C92E5}"/>
              </a:ext>
            </a:extLst>
          </p:cNvPr>
          <p:cNvSpPr txBox="1"/>
          <p:nvPr/>
        </p:nvSpPr>
        <p:spPr>
          <a:xfrm>
            <a:off x="4101355" y="3124200"/>
            <a:ext cx="3594845" cy="492443"/>
          </a:xfrm>
          <a:prstGeom prst="rect">
            <a:avLst/>
          </a:prstGeom>
          <a:noFill/>
        </p:spPr>
        <p:txBody>
          <a:bodyPr wrap="square">
            <a:spAutoFit/>
          </a:bodyPr>
          <a:lstStyle/>
          <a:p>
            <a:r>
              <a:rPr lang="en-US" sz="2600" dirty="0"/>
              <a:t>with a specified level of</a:t>
            </a:r>
            <a:endParaRPr lang="en-IN" sz="2600" dirty="0"/>
          </a:p>
        </p:txBody>
      </p:sp>
      <p:sp>
        <p:nvSpPr>
          <p:cNvPr id="7" name="TextBox 6">
            <a:extLst>
              <a:ext uri="{FF2B5EF4-FFF2-40B4-BE49-F238E27FC236}">
                <a16:creationId xmlns:a16="http://schemas.microsoft.com/office/drawing/2014/main" id="{E95E9015-1450-E3A1-7F53-B451426A9098}"/>
              </a:ext>
            </a:extLst>
          </p:cNvPr>
          <p:cNvSpPr txBox="1"/>
          <p:nvPr/>
        </p:nvSpPr>
        <p:spPr>
          <a:xfrm>
            <a:off x="457199" y="3694602"/>
            <a:ext cx="8229600" cy="892552"/>
          </a:xfrm>
          <a:prstGeom prst="rect">
            <a:avLst/>
          </a:prstGeom>
          <a:noFill/>
        </p:spPr>
        <p:txBody>
          <a:bodyPr wrap="square">
            <a:spAutoFit/>
          </a:bodyPr>
          <a:lstStyle/>
          <a:p>
            <a:r>
              <a:rPr lang="en-US" sz="2600" dirty="0"/>
              <a:t>confidence. For example, the 95% confidence interval in Example 1 was given as</a:t>
            </a:r>
            <a:endParaRPr lang="en-IN" sz="2600" dirty="0"/>
          </a:p>
        </p:txBody>
      </p:sp>
      <p:pic>
        <p:nvPicPr>
          <p:cNvPr id="5" name="Picture 4" descr="Four hundred twenty-five plus or minus one point nine six times nine hundred divided by square root of one hundred,&#10;which equals four hundred twenty-five plus or minus one hundred seventy-six point four.">
            <a:extLst>
              <a:ext uri="{FF2B5EF4-FFF2-40B4-BE49-F238E27FC236}">
                <a16:creationId xmlns:a16="http://schemas.microsoft.com/office/drawing/2014/main" id="{512BBDC6-6DDD-F95E-D014-DC496B474EFC}"/>
              </a:ext>
            </a:extLst>
          </p:cNvPr>
          <p:cNvPicPr>
            <a:picLocks noChangeAspect="1"/>
          </p:cNvPicPr>
          <p:nvPr/>
        </p:nvPicPr>
        <p:blipFill>
          <a:blip r:embed="rId4"/>
          <a:stretch>
            <a:fillRect/>
          </a:stretch>
        </p:blipFill>
        <p:spPr>
          <a:xfrm>
            <a:off x="3502818" y="4572000"/>
            <a:ext cx="2138363" cy="1242203"/>
          </a:xfrm>
          <a:prstGeom prst="rect">
            <a:avLst/>
          </a:prstGeom>
        </p:spPr>
      </p:pic>
    </p:spTree>
    <p:extLst>
      <p:ext uri="{BB962C8B-B14F-4D97-AF65-F5344CB8AC3E}">
        <p14:creationId xmlns:p14="http://schemas.microsoft.com/office/powerpoint/2010/main" val="40410945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Margin of Error</a:t>
            </a:r>
            <a:r>
              <a:rPr lang="en-US" dirty="0"/>
              <a:t>—Slide 3</a:t>
            </a:r>
            <a:endParaRPr dirty="0"/>
          </a:p>
        </p:txBody>
      </p:sp>
      <p:sp>
        <p:nvSpPr>
          <p:cNvPr id="3" name="Text Placeholder 2"/>
          <p:cNvSpPr>
            <a:spLocks noGrp="1"/>
          </p:cNvSpPr>
          <p:nvPr>
            <p:ph type="body" sz="quarter" idx="10"/>
          </p:nvPr>
        </p:nvSpPr>
        <p:spPr/>
        <p:txBody>
          <a:bodyPr>
            <a:normAutofit/>
          </a:bodyPr>
          <a:lstStyle/>
          <a:p>
            <a:r>
              <a:rPr lang="en-US" sz="2600" dirty="0"/>
              <a:t>We could say that we are 95% confident that the point estimate of </a:t>
            </a:r>
            <a:r>
              <a:rPr lang="el-GR" sz="2600" dirty="0">
                <a:latin typeface="Cambria Math" panose="02040503050406030204" pitchFamily="18" charset="0"/>
                <a:ea typeface="Cambria Math" panose="02040503050406030204" pitchFamily="18" charset="0"/>
              </a:rPr>
              <a:t>μ</a:t>
            </a:r>
            <a:r>
              <a:rPr lang="en-US" sz="2600" dirty="0"/>
              <a:t>,</a:t>
            </a:r>
          </a:p>
        </p:txBody>
      </p:sp>
      <p:pic>
        <p:nvPicPr>
          <p:cNvPr id="9" name="Picture 8" descr="x bar equals to 425,">
            <a:extLst>
              <a:ext uri="{FF2B5EF4-FFF2-40B4-BE49-F238E27FC236}">
                <a16:creationId xmlns:a16="http://schemas.microsoft.com/office/drawing/2014/main" id="{589BFCC2-3C5F-7B5F-05AF-200073B32B62}"/>
              </a:ext>
            </a:extLst>
          </p:cNvPr>
          <p:cNvPicPr>
            <a:picLocks noChangeAspect="1"/>
          </p:cNvPicPr>
          <p:nvPr/>
        </p:nvPicPr>
        <p:blipFill>
          <a:blip r:embed="rId2"/>
          <a:stretch>
            <a:fillRect/>
          </a:stretch>
        </p:blipFill>
        <p:spPr>
          <a:xfrm>
            <a:off x="2454090" y="1594036"/>
            <a:ext cx="1104900" cy="333375"/>
          </a:xfrm>
          <a:prstGeom prst="rect">
            <a:avLst/>
          </a:prstGeom>
        </p:spPr>
      </p:pic>
      <p:sp>
        <p:nvSpPr>
          <p:cNvPr id="7" name="TextBox 6">
            <a:extLst>
              <a:ext uri="{FF2B5EF4-FFF2-40B4-BE49-F238E27FC236}">
                <a16:creationId xmlns:a16="http://schemas.microsoft.com/office/drawing/2014/main" id="{E26F9DFB-2A29-4F3F-5D25-52D864CCA7B0}"/>
              </a:ext>
            </a:extLst>
          </p:cNvPr>
          <p:cNvSpPr txBox="1"/>
          <p:nvPr/>
        </p:nvSpPr>
        <p:spPr>
          <a:xfrm>
            <a:off x="3554505" y="1488140"/>
            <a:ext cx="4953000" cy="492443"/>
          </a:xfrm>
          <a:prstGeom prst="rect">
            <a:avLst/>
          </a:prstGeom>
          <a:noFill/>
        </p:spPr>
        <p:txBody>
          <a:bodyPr wrap="square">
            <a:spAutoFit/>
          </a:bodyPr>
          <a:lstStyle/>
          <a:p>
            <a:r>
              <a:rPr lang="en-US" sz="2600" dirty="0"/>
              <a:t>has a margin of error of 176.4 or an</a:t>
            </a:r>
            <a:endParaRPr lang="en-IN" sz="2600" dirty="0"/>
          </a:p>
        </p:txBody>
      </p:sp>
      <p:sp>
        <p:nvSpPr>
          <p:cNvPr id="5" name="TextBox 4">
            <a:extLst>
              <a:ext uri="{FF2B5EF4-FFF2-40B4-BE49-F238E27FC236}">
                <a16:creationId xmlns:a16="http://schemas.microsoft.com/office/drawing/2014/main" id="{72AF2FBA-5CE9-1BEF-2D42-D745EB88F38F}"/>
              </a:ext>
            </a:extLst>
          </p:cNvPr>
          <p:cNvSpPr txBox="1"/>
          <p:nvPr/>
        </p:nvSpPr>
        <p:spPr>
          <a:xfrm>
            <a:off x="457200" y="1905000"/>
            <a:ext cx="8229600" cy="1292662"/>
          </a:xfrm>
          <a:prstGeom prst="rect">
            <a:avLst/>
          </a:prstGeom>
          <a:noFill/>
        </p:spPr>
        <p:txBody>
          <a:bodyPr wrap="square">
            <a:spAutoFit/>
          </a:bodyPr>
          <a:lstStyle/>
          <a:p>
            <a:r>
              <a:rPr lang="en-US" sz="2600" dirty="0"/>
              <a:t>error of estimation no larger than 176.4. Being able to assess the error of an estimate is one of the most useful applications of statistical methods. </a:t>
            </a:r>
            <a:endParaRPr lang="en-IN" sz="2600" dirty="0"/>
          </a:p>
        </p:txBody>
      </p:sp>
    </p:spTree>
    <p:extLst>
      <p:ext uri="{BB962C8B-B14F-4D97-AF65-F5344CB8AC3E}">
        <p14:creationId xmlns:p14="http://schemas.microsoft.com/office/powerpoint/2010/main" val="1499536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Interval Estimate</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An </a:t>
            </a:r>
            <a:r>
              <a:rPr sz="2800" b="1" dirty="0"/>
              <a:t>interval estimate</a:t>
            </a:r>
            <a:r>
              <a:rPr sz="2800" dirty="0"/>
              <a:t> is an interval with an upper and lower boundary that hopefully contains the population parameter of interest.</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Mean Squared Error</a:t>
            </a:r>
          </a:p>
        </p:txBody>
      </p:sp>
      <p:sp>
        <p:nvSpPr>
          <p:cNvPr id="3" name="Text Placeholder 2"/>
          <p:cNvSpPr>
            <a:spLocks noGrp="1"/>
          </p:cNvSpPr>
          <p:nvPr>
            <p:ph type="body" sz="quarter" idx="10"/>
          </p:nvPr>
        </p:nvSpPr>
        <p:spPr>
          <a:xfrm>
            <a:off x="457200" y="1082078"/>
            <a:ext cx="8229600" cy="3489922"/>
          </a:xfrm>
        </p:spPr>
        <p:txBody>
          <a:bodyPr>
            <a:normAutofit/>
          </a:bodyPr>
          <a:lstStyle/>
          <a:p>
            <a:r>
              <a:rPr lang="en-IN" sz="2800" dirty="0"/>
              <a:t>An estimator's average squared distance from the true parameter is referred to as its </a:t>
            </a:r>
            <a:r>
              <a:rPr lang="en-IN" sz="2800" b="1" dirty="0"/>
              <a:t>mean squared error</a:t>
            </a:r>
            <a:r>
              <a:rPr lang="en-IN" sz="2800" dirty="0"/>
              <a:t> (</a:t>
            </a:r>
            <a:r>
              <a:rPr lang="en-IN" sz="2800" b="1" dirty="0"/>
              <a:t>MSE</a:t>
            </a:r>
            <a:r>
              <a:rPr lang="en-IN" sz="2800" dirty="0"/>
              <a:t>). The mean squared error for the sample mean is given by</a:t>
            </a:r>
          </a:p>
        </p:txBody>
      </p:sp>
      <p:pic>
        <p:nvPicPr>
          <p:cNvPr id="5" name="Picture 4" descr="M S E of x bar equals E of open parenthesis x bar minus mu close parenthesis squared.">
            <a:extLst>
              <a:ext uri="{FF2B5EF4-FFF2-40B4-BE49-F238E27FC236}">
                <a16:creationId xmlns:a16="http://schemas.microsoft.com/office/drawing/2014/main" id="{4FB1FFCC-DE33-1347-2F4B-C8DC1E7838C7}"/>
              </a:ext>
            </a:extLst>
          </p:cNvPr>
          <p:cNvPicPr>
            <a:picLocks noChangeAspect="1"/>
          </p:cNvPicPr>
          <p:nvPr/>
        </p:nvPicPr>
        <p:blipFill>
          <a:blip r:embed="rId2"/>
          <a:stretch>
            <a:fillRect/>
          </a:stretch>
        </p:blipFill>
        <p:spPr>
          <a:xfrm>
            <a:off x="2989384" y="2787977"/>
            <a:ext cx="3165231" cy="685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Estimating the Population Mean, </a:t>
            </a:r>
            <a:br>
              <a:rPr lang="en-US" dirty="0"/>
            </a:br>
            <a:r>
              <a:rPr lang="el-GR" dirty="0">
                <a:latin typeface="Cambria Math" panose="02040503050406030204" pitchFamily="18" charset="0"/>
                <a:ea typeface="Cambria Math" panose="02040503050406030204" pitchFamily="18" charset="0"/>
              </a:rPr>
              <a:t>σ</a:t>
            </a:r>
            <a:r>
              <a:rPr lang="en-US" dirty="0">
                <a:sym typeface="Symbol" panose="05050102010706020507" pitchFamily="18" charset="2"/>
              </a:rPr>
              <a:t> </a:t>
            </a:r>
            <a:r>
              <a:rPr lang="en-US" dirty="0"/>
              <a:t>Known—Slide 1</a:t>
            </a:r>
            <a:endParaRPr dirty="0"/>
          </a:p>
        </p:txBody>
      </p:sp>
      <p:sp>
        <p:nvSpPr>
          <p:cNvPr id="21" name="TextBox 20">
            <a:extLst>
              <a:ext uri="{FF2B5EF4-FFF2-40B4-BE49-F238E27FC236}">
                <a16:creationId xmlns:a16="http://schemas.microsoft.com/office/drawing/2014/main" id="{7C4DD534-8E6A-6FE1-97AE-156D3329F096}"/>
              </a:ext>
            </a:extLst>
          </p:cNvPr>
          <p:cNvSpPr txBox="1"/>
          <p:nvPr/>
        </p:nvSpPr>
        <p:spPr>
          <a:xfrm>
            <a:off x="457200" y="1084730"/>
            <a:ext cx="8229600" cy="1384995"/>
          </a:xfrm>
          <a:prstGeom prst="rect">
            <a:avLst/>
          </a:prstGeom>
          <a:noFill/>
        </p:spPr>
        <p:txBody>
          <a:bodyPr wrap="square">
            <a:spAutoFit/>
          </a:bodyPr>
          <a:lstStyle/>
          <a:p>
            <a:r>
              <a:rPr lang="en-US" sz="2800" dirty="0"/>
              <a:t>What is meant by the terms </a:t>
            </a:r>
            <a:r>
              <a:rPr lang="en-US" sz="2800" b="1" dirty="0"/>
              <a:t>estimator</a:t>
            </a:r>
            <a:r>
              <a:rPr lang="en-US" sz="2800" dirty="0"/>
              <a:t> and </a:t>
            </a:r>
            <a:r>
              <a:rPr lang="en-US" sz="2800" b="1" dirty="0"/>
              <a:t>estimate</a:t>
            </a:r>
            <a:r>
              <a:rPr lang="en-US" sz="2800" dirty="0"/>
              <a:t>? </a:t>
            </a:r>
          </a:p>
          <a:p>
            <a:r>
              <a:rPr lang="en-US" sz="2800" dirty="0"/>
              <a:t>The sample mean is an </a:t>
            </a:r>
            <a:r>
              <a:rPr lang="en-US" sz="2800" i="1" dirty="0"/>
              <a:t>estimator</a:t>
            </a:r>
            <a:r>
              <a:rPr lang="en-US" sz="2800" dirty="0"/>
              <a:t> of the population mean. A specific sample mean, </a:t>
            </a:r>
            <a:endParaRPr lang="en-IN" sz="2800" dirty="0"/>
          </a:p>
        </p:txBody>
      </p:sp>
      <p:pic>
        <p:nvPicPr>
          <p:cNvPr id="4" name="Picture 3" descr="x bar">
            <a:extLst>
              <a:ext uri="{FF2B5EF4-FFF2-40B4-BE49-F238E27FC236}">
                <a16:creationId xmlns:a16="http://schemas.microsoft.com/office/drawing/2014/main" id="{C2E07BB5-FC73-BEBD-A113-C166AEDC9D6E}"/>
              </a:ext>
            </a:extLst>
          </p:cNvPr>
          <p:cNvPicPr>
            <a:picLocks noChangeAspect="1"/>
          </p:cNvPicPr>
          <p:nvPr/>
        </p:nvPicPr>
        <p:blipFill>
          <a:blip r:embed="rId2"/>
          <a:stretch>
            <a:fillRect/>
          </a:stretch>
        </p:blipFill>
        <p:spPr>
          <a:xfrm>
            <a:off x="5105400" y="2117628"/>
            <a:ext cx="323850" cy="333375"/>
          </a:xfrm>
          <a:prstGeom prst="rect">
            <a:avLst/>
          </a:prstGeom>
        </p:spPr>
      </p:pic>
      <p:sp>
        <p:nvSpPr>
          <p:cNvPr id="6" name="TextBox 5">
            <a:extLst>
              <a:ext uri="{FF2B5EF4-FFF2-40B4-BE49-F238E27FC236}">
                <a16:creationId xmlns:a16="http://schemas.microsoft.com/office/drawing/2014/main" id="{20456418-408C-7CF4-998D-690893FEC841}"/>
              </a:ext>
            </a:extLst>
          </p:cNvPr>
          <p:cNvSpPr txBox="1"/>
          <p:nvPr/>
        </p:nvSpPr>
        <p:spPr>
          <a:xfrm>
            <a:off x="5448300" y="1982724"/>
            <a:ext cx="22479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such as 103.4, </a:t>
            </a:r>
            <a:endParaRPr lang="en-IN" dirty="0"/>
          </a:p>
        </p:txBody>
      </p:sp>
      <p:sp>
        <p:nvSpPr>
          <p:cNvPr id="19" name="TextBox 18">
            <a:extLst>
              <a:ext uri="{FF2B5EF4-FFF2-40B4-BE49-F238E27FC236}">
                <a16:creationId xmlns:a16="http://schemas.microsoft.com/office/drawing/2014/main" id="{79A8D6B3-4E2F-BD7A-4DC8-39BD42FD8C87}"/>
              </a:ext>
            </a:extLst>
          </p:cNvPr>
          <p:cNvSpPr txBox="1"/>
          <p:nvPr/>
        </p:nvSpPr>
        <p:spPr>
          <a:xfrm>
            <a:off x="457200" y="2371184"/>
            <a:ext cx="6858000" cy="523220"/>
          </a:xfrm>
          <a:prstGeom prst="rect">
            <a:avLst/>
          </a:prstGeom>
          <a:noFill/>
        </p:spPr>
        <p:txBody>
          <a:bodyPr wrap="square">
            <a:spAutoFit/>
          </a:bodyPr>
          <a:lstStyle/>
          <a:p>
            <a:r>
              <a:rPr lang="en-US" sz="2800" dirty="0"/>
              <a:t>is an </a:t>
            </a:r>
            <a:r>
              <a:rPr lang="en-US" sz="2800" i="1" dirty="0"/>
              <a:t>estimate</a:t>
            </a:r>
            <a:r>
              <a:rPr lang="en-US" sz="2800" dirty="0"/>
              <a:t> of the population mean (</a:t>
            </a:r>
            <a:r>
              <a:rPr lang="el-GR" sz="2800" dirty="0">
                <a:latin typeface="Cambria Math" panose="02040503050406030204" pitchFamily="18" charset="0"/>
                <a:ea typeface="Cambria Math" panose="02040503050406030204" pitchFamily="18" charset="0"/>
              </a:rPr>
              <a:t>μ</a:t>
            </a:r>
            <a:r>
              <a:rPr lang="en-US" sz="2800" dirty="0"/>
              <a:t>). </a:t>
            </a:r>
          </a:p>
        </p:txBody>
      </p:sp>
      <p:sp>
        <p:nvSpPr>
          <p:cNvPr id="17" name="TextBox 16">
            <a:extLst>
              <a:ext uri="{FF2B5EF4-FFF2-40B4-BE49-F238E27FC236}">
                <a16:creationId xmlns:a16="http://schemas.microsoft.com/office/drawing/2014/main" id="{801E0C2E-7EFB-BCF5-571B-8D0D5D8C025F}"/>
              </a:ext>
            </a:extLst>
          </p:cNvPr>
          <p:cNvSpPr txBox="1"/>
          <p:nvPr/>
        </p:nvSpPr>
        <p:spPr>
          <a:xfrm>
            <a:off x="457200" y="3048000"/>
            <a:ext cx="8229600" cy="1815882"/>
          </a:xfrm>
          <a:prstGeom prst="rect">
            <a:avLst/>
          </a:prstGeom>
          <a:noFill/>
        </p:spPr>
        <p:txBody>
          <a:bodyPr wrap="square">
            <a:spAutoFit/>
          </a:bodyPr>
          <a:lstStyle/>
          <a:p>
            <a:r>
              <a:rPr lang="en-IN" sz="2800" dirty="0"/>
              <a:t>There are two different kinds of estimators, point and interval. A </a:t>
            </a:r>
            <a:r>
              <a:rPr lang="en-IN" sz="2800" b="1" dirty="0"/>
              <a:t>point estimator </a:t>
            </a:r>
            <a:r>
              <a:rPr lang="en-IN" sz="2800" dirty="0"/>
              <a:t>uses a single point (or value) to estimate a population parameter. For example, </a:t>
            </a:r>
            <a:r>
              <a:rPr lang="en-US" sz="2800" dirty="0"/>
              <a:t>is a </a:t>
            </a:r>
            <a:r>
              <a:rPr lang="en-US" sz="2800" i="1" dirty="0"/>
              <a:t>point estimator </a:t>
            </a:r>
            <a:r>
              <a:rPr lang="en-US" sz="2800" dirty="0"/>
              <a:t>of a population mean </a:t>
            </a:r>
            <a:endParaRPr lang="en-IN" sz="2800" dirty="0"/>
          </a:p>
        </p:txBody>
      </p:sp>
      <p:pic>
        <p:nvPicPr>
          <p:cNvPr id="13" name="Picture 12" descr="open parentheses x bar equals to 127">
            <a:extLst>
              <a:ext uri="{FF2B5EF4-FFF2-40B4-BE49-F238E27FC236}">
                <a16:creationId xmlns:a16="http://schemas.microsoft.com/office/drawing/2014/main" id="{3B6CA0D0-7208-C5AC-5DF8-11F083F12A50}"/>
              </a:ext>
            </a:extLst>
          </p:cNvPr>
          <p:cNvPicPr>
            <a:picLocks noChangeAspect="1"/>
          </p:cNvPicPr>
          <p:nvPr/>
        </p:nvPicPr>
        <p:blipFill>
          <a:blip r:embed="rId3"/>
          <a:stretch>
            <a:fillRect/>
          </a:stretch>
        </p:blipFill>
        <p:spPr>
          <a:xfrm>
            <a:off x="6053137" y="4458309"/>
            <a:ext cx="1095375" cy="361950"/>
          </a:xfrm>
          <a:prstGeom prst="rect">
            <a:avLst/>
          </a:prstGeom>
        </p:spPr>
      </p:pic>
      <p:sp>
        <p:nvSpPr>
          <p:cNvPr id="9" name="TextBox 8">
            <a:extLst>
              <a:ext uri="{FF2B5EF4-FFF2-40B4-BE49-F238E27FC236}">
                <a16:creationId xmlns:a16="http://schemas.microsoft.com/office/drawing/2014/main" id="{E0FE5498-8277-162A-EA58-65F1B9289415}"/>
              </a:ext>
            </a:extLst>
          </p:cNvPr>
          <p:cNvSpPr txBox="1"/>
          <p:nvPr/>
        </p:nvSpPr>
        <p:spPr>
          <a:xfrm>
            <a:off x="457200" y="4792880"/>
            <a:ext cx="6248400" cy="523220"/>
          </a:xfrm>
          <a:prstGeom prst="rect">
            <a:avLst/>
          </a:prstGeom>
          <a:noFill/>
        </p:spPr>
        <p:txBody>
          <a:bodyPr wrap="square">
            <a:spAutoFit/>
          </a:bodyPr>
          <a:lstStyle/>
          <a:p>
            <a:r>
              <a:rPr lang="en-US" sz="2800" dirty="0"/>
              <a:t>is a </a:t>
            </a:r>
            <a:r>
              <a:rPr lang="en-US" sz="2800" i="1" dirty="0"/>
              <a:t>point estimate </a:t>
            </a:r>
            <a:r>
              <a:rPr lang="en-US" sz="2800" dirty="0"/>
              <a:t>of a population mean).</a:t>
            </a:r>
            <a:endParaRPr lang="en-IN" sz="2800" dirty="0"/>
          </a:p>
        </p:txBody>
      </p:sp>
    </p:spTree>
    <p:extLst>
      <p:ext uri="{BB962C8B-B14F-4D97-AF65-F5344CB8AC3E}">
        <p14:creationId xmlns:p14="http://schemas.microsoft.com/office/powerpoint/2010/main" val="2993246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Estimating the Population Mean, </a:t>
            </a:r>
            <a:r>
              <a:rPr lang="el-GR" dirty="0">
                <a:latin typeface="Cambria Math" panose="02040503050406030204" pitchFamily="18" charset="0"/>
                <a:ea typeface="Cambria Math" panose="02040503050406030204" pitchFamily="18" charset="0"/>
              </a:rPr>
              <a:t>σ</a:t>
            </a:r>
            <a:r>
              <a:rPr lang="en-US" dirty="0">
                <a:sym typeface="Symbol" panose="05050102010706020507" pitchFamily="18" charset="2"/>
              </a:rPr>
              <a:t> </a:t>
            </a:r>
            <a:r>
              <a:rPr lang="en-US" dirty="0"/>
              <a:t>Known—Slide 2</a:t>
            </a:r>
            <a:endParaRPr dirty="0"/>
          </a:p>
        </p:txBody>
      </p:sp>
      <p:sp>
        <p:nvSpPr>
          <p:cNvPr id="6" name="TextBox 5">
            <a:extLst>
              <a:ext uri="{FF2B5EF4-FFF2-40B4-BE49-F238E27FC236}">
                <a16:creationId xmlns:a16="http://schemas.microsoft.com/office/drawing/2014/main" id="{68260AA9-37AC-670F-0E9E-615D7C09BE85}"/>
              </a:ext>
            </a:extLst>
          </p:cNvPr>
          <p:cNvSpPr txBox="1"/>
          <p:nvPr/>
        </p:nvSpPr>
        <p:spPr>
          <a:xfrm>
            <a:off x="457199" y="1143000"/>
            <a:ext cx="8229600" cy="461665"/>
          </a:xfrm>
          <a:prstGeom prst="rect">
            <a:avLst/>
          </a:prstGeom>
          <a:noFill/>
        </p:spPr>
        <p:txBody>
          <a:bodyPr wrap="square">
            <a:spAutoFit/>
          </a:bodyPr>
          <a:lstStyle/>
          <a:p>
            <a:pPr algn="ctr"/>
            <a:r>
              <a:rPr lang="en-US" sz="2400" dirty="0"/>
              <a:t>Table 1 – Point Estimators</a:t>
            </a:r>
            <a:endParaRPr lang="en-IN" sz="2400" dirty="0"/>
          </a:p>
        </p:txBody>
      </p:sp>
      <mc:AlternateContent xmlns:mc="http://schemas.openxmlformats.org/markup-compatibility/2006" xmlns:a14="http://schemas.microsoft.com/office/drawing/2010/main">
        <mc:Choice Requires="a14">
          <p:graphicFrame>
            <p:nvGraphicFramePr>
              <p:cNvPr id="4" name="Table 4" descr="The table has three columns: Point Estimator, Parameter Being Estimated, and Point Estimate.&#10;First row:&#10;Point Estimator: x bar&#10;Parameter Being Estimated: mu&#10;Point Estimate: x bar equals 12.7&#10;Second row:&#10;Point Estimator: p hat&#10;Parameter Being Estimated: p&#10;Point Estimate: p hat equals 0.37&#10;Third row:&#10;Point Estimator: s&#10;Parameter Being Estimated: sigma&#10;Point Estimate: s equals 6.4&#10;">
                <a:extLst>
                  <a:ext uri="{FF2B5EF4-FFF2-40B4-BE49-F238E27FC236}">
                    <a16:creationId xmlns:a16="http://schemas.microsoft.com/office/drawing/2014/main" id="{4374AC3B-287A-49A2-A816-E81B8217BEB0}"/>
                  </a:ext>
                </a:extLst>
              </p:cNvPr>
              <p:cNvGraphicFramePr>
                <a:graphicFrameLocks noGrp="1"/>
              </p:cNvGraphicFramePr>
              <p:nvPr>
                <p:extLst>
                  <p:ext uri="{D42A27DB-BD31-4B8C-83A1-F6EECF244321}">
                    <p14:modId xmlns:p14="http://schemas.microsoft.com/office/powerpoint/2010/main" val="3950607320"/>
                  </p:ext>
                </p:extLst>
              </p:nvPr>
            </p:nvGraphicFramePr>
            <p:xfrm>
              <a:off x="1524000" y="1615440"/>
              <a:ext cx="6096000" cy="1737360"/>
            </p:xfrm>
            <a:graphic>
              <a:graphicData uri="http://schemas.openxmlformats.org/drawingml/2006/table">
                <a:tbl>
                  <a:tblPr firstRow="1" bandRow="1">
                    <a:tableStyleId>{5940675A-B579-460E-94D1-54222C63F5DA}</a:tableStyleId>
                  </a:tblPr>
                  <a:tblGrid>
                    <a:gridCol w="1981200">
                      <a:extLst>
                        <a:ext uri="{9D8B030D-6E8A-4147-A177-3AD203B41FA5}">
                          <a16:colId xmlns:a16="http://schemas.microsoft.com/office/drawing/2014/main" val="3023590007"/>
                        </a:ext>
                      </a:extLst>
                    </a:gridCol>
                    <a:gridCol w="2286000">
                      <a:extLst>
                        <a:ext uri="{9D8B030D-6E8A-4147-A177-3AD203B41FA5}">
                          <a16:colId xmlns:a16="http://schemas.microsoft.com/office/drawing/2014/main" val="4072833670"/>
                        </a:ext>
                      </a:extLst>
                    </a:gridCol>
                    <a:gridCol w="1828800">
                      <a:extLst>
                        <a:ext uri="{9D8B030D-6E8A-4147-A177-3AD203B41FA5}">
                          <a16:colId xmlns:a16="http://schemas.microsoft.com/office/drawing/2014/main" val="2129838036"/>
                        </a:ext>
                      </a:extLst>
                    </a:gridCol>
                  </a:tblGrid>
                  <a:tr h="604065">
                    <a:tc>
                      <a:txBody>
                        <a:bodyPr/>
                        <a:lstStyle/>
                        <a:p>
                          <a:pPr algn="ctr"/>
                          <a:r>
                            <a:rPr lang="en-US" b="1" dirty="0"/>
                            <a:t>Point Estimator</a:t>
                          </a:r>
                          <a:endParaRPr lang="en-IN"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tx1"/>
                              </a:solidFill>
                            </a:rPr>
                            <a:t>Parameter Being</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tx1"/>
                              </a:solidFill>
                            </a:rPr>
                            <a:t>       Estimated	</a:t>
                          </a:r>
                          <a:endParaRPr lang="en-IN" sz="1800" b="1" i="0" u="none" strike="noStrike" kern="1200" baseline="0" dirty="0">
                            <a:solidFill>
                              <a:schemeClr val="tx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tx1"/>
                              </a:solidFill>
                            </a:rPr>
                            <a:t>Point Estimate</a:t>
                          </a:r>
                          <a:endParaRPr lang="en-IN" sz="1800" b="1" i="0" u="none" strike="noStrike" kern="1200" baseline="0" dirty="0">
                            <a:solidFill>
                              <a:schemeClr val="tx1"/>
                            </a:solidFill>
                            <a:latin typeface="+mn-lt"/>
                            <a:ea typeface="+mn-ea"/>
                            <a:cs typeface="+mn-cs"/>
                          </a:endParaRPr>
                        </a:p>
                      </a:txBody>
                      <a:tcPr/>
                    </a:tc>
                    <a:extLst>
                      <a:ext uri="{0D108BD9-81ED-4DB2-BD59-A6C34878D82A}">
                        <a16:rowId xmlns:a16="http://schemas.microsoft.com/office/drawing/2014/main" val="1687005013"/>
                      </a:ext>
                    </a:extLst>
                  </a:tr>
                  <a:tr h="345180">
                    <a:tc>
                      <a:txBody>
                        <a:bodyPr/>
                        <a:lstStyle/>
                        <a:p>
                          <a:pPr algn="ctr"/>
                          <a14:m>
                            <m:oMathPara xmlns:m="http://schemas.openxmlformats.org/officeDocument/2006/math">
                              <m:oMathParaPr>
                                <m:jc m:val="centerGroup"/>
                              </m:oMathParaPr>
                              <m:oMath xmlns:m="http://schemas.openxmlformats.org/officeDocument/2006/math">
                                <m:bar>
                                  <m:barPr>
                                    <m:pos m:val="top"/>
                                    <m:ctrlPr>
                                      <a:rPr lang="ar-AE" i="1" smtClean="0">
                                        <a:latin typeface="Cambria Math" panose="02040503050406030204" pitchFamily="18" charset="0"/>
                                      </a:rPr>
                                    </m:ctrlPr>
                                  </m:barPr>
                                  <m:e>
                                    <m:r>
                                      <a:rPr lang="ar-AE">
                                        <a:latin typeface="Cambria Math" panose="02040503050406030204" pitchFamily="18" charset="0"/>
                                      </a:rPr>
                                      <m:t>𝑥</m:t>
                                    </m:r>
                                  </m:e>
                                </m:ba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ar-AE" smtClean="0">
                                    <a:latin typeface="Cambria Math" panose="02040503050406030204" pitchFamily="18" charset="0"/>
                                  </a:rPr>
                                  <m:t>𝜇</m:t>
                                </m:r>
                              </m:oMath>
                            </m:oMathPara>
                          </a14:m>
                          <a:endParaRPr lang="en-IN" dirty="0"/>
                        </a:p>
                      </a:txBody>
                      <a:tcPr/>
                    </a:tc>
                    <a:tc>
                      <a:txBody>
                        <a:bodyPr/>
                        <a:lstStyle/>
                        <a:p>
                          <a:pPr algn="ctr"/>
                          <a14:m>
                            <m:oMath xmlns:m="http://schemas.openxmlformats.org/officeDocument/2006/math">
                              <m:bar>
                                <m:barPr>
                                  <m:pos m:val="top"/>
                                  <m:ctrlPr>
                                    <a:rPr lang="ar-AE" i="1" smtClean="0">
                                      <a:latin typeface="Cambria Math" panose="02040503050406030204" pitchFamily="18" charset="0"/>
                                    </a:rPr>
                                  </m:ctrlPr>
                                </m:barPr>
                                <m:e>
                                  <m:r>
                                    <a:rPr lang="ar-AE">
                                      <a:latin typeface="Cambria Math" panose="02040503050406030204" pitchFamily="18" charset="0"/>
                                    </a:rPr>
                                    <m:t>𝑥</m:t>
                                  </m:r>
                                </m:e>
                              </m:bar>
                            </m:oMath>
                          </a14:m>
                          <a:r>
                            <a:rPr lang="en-IN" dirty="0"/>
                            <a:t> = 12.7</a:t>
                          </a:r>
                          <a:endParaRPr lang="en-IN" i="0" dirty="0"/>
                        </a:p>
                      </a:txBody>
                      <a:tcPr/>
                    </a:tc>
                    <a:extLst>
                      <a:ext uri="{0D108BD9-81ED-4DB2-BD59-A6C34878D82A}">
                        <a16:rowId xmlns:a16="http://schemas.microsoft.com/office/drawing/2014/main" val="2641864342"/>
                      </a:ext>
                    </a:extLst>
                  </a:tr>
                  <a:tr h="345180">
                    <a:tc>
                      <a:txBody>
                        <a:bodyPr/>
                        <a:lstStyle/>
                        <a:p>
                          <a:pPr algn="ctr"/>
                          <a14:m>
                            <m:oMathPara xmlns:m="http://schemas.openxmlformats.org/officeDocument/2006/math">
                              <m:oMathParaPr>
                                <m:jc m:val="centerGroup"/>
                              </m:oMathParaPr>
                              <m:oMath xmlns:m="http://schemas.openxmlformats.org/officeDocument/2006/math">
                                <m:acc>
                                  <m:accPr>
                                    <m:chr m:val="̂"/>
                                    <m:ctrlPr>
                                      <a:rPr lang="ar-AE" sz="1800" i="1" smtClean="0">
                                        <a:latin typeface="Cambria Math" panose="02040503050406030204" pitchFamily="18" charset="0"/>
                                      </a:rPr>
                                    </m:ctrlPr>
                                  </m:accPr>
                                  <m:e>
                                    <m:r>
                                      <a:rPr lang="ar-AE" sz="1800">
                                        <a:latin typeface="Cambria Math" panose="02040503050406030204" pitchFamily="18" charset="0"/>
                                      </a:rPr>
                                      <m:t>𝑝</m:t>
                                    </m:r>
                                  </m:e>
                                </m:acc>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IN" sz="1800" smtClean="0">
                                    <a:latin typeface="Cambria Math" panose="02040503050406030204" pitchFamily="18" charset="0"/>
                                  </a:rPr>
                                  <m:t>𝑝</m:t>
                                </m:r>
                              </m:oMath>
                            </m:oMathPara>
                          </a14:m>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acc>
                                <m:accPr>
                                  <m:chr m:val="̂"/>
                                  <m:ctrlPr>
                                    <a:rPr lang="ar-AE" sz="1800" i="1" smtClean="0">
                                      <a:latin typeface="Cambria Math" panose="02040503050406030204" pitchFamily="18" charset="0"/>
                                    </a:rPr>
                                  </m:ctrlPr>
                                </m:accPr>
                                <m:e>
                                  <m:r>
                                    <a:rPr lang="ar-AE" sz="1800">
                                      <a:latin typeface="Cambria Math" panose="02040503050406030204" pitchFamily="18" charset="0"/>
                                    </a:rPr>
                                    <m:t>𝑝</m:t>
                                  </m:r>
                                </m:e>
                              </m:acc>
                            </m:oMath>
                          </a14:m>
                          <a:r>
                            <a:rPr lang="en-IN" sz="1800" b="0" u="none" strike="noStrike" kern="1200" baseline="0" dirty="0">
                              <a:solidFill>
                                <a:schemeClr val="dk1"/>
                              </a:solidFill>
                            </a:rPr>
                            <a:t> = 0.37</a:t>
                          </a:r>
                          <a:endParaRPr lang="en-IN" sz="1800" b="0" i="0" u="none" strike="noStrike" kern="1200" baseline="0" dirty="0">
                            <a:solidFill>
                              <a:schemeClr val="dk1"/>
                            </a:solidFill>
                            <a:latin typeface="+mn-lt"/>
                            <a:ea typeface="+mn-ea"/>
                            <a:cs typeface="+mn-cs"/>
                          </a:endParaRPr>
                        </a:p>
                      </a:txBody>
                      <a:tcPr/>
                    </a:tc>
                    <a:extLst>
                      <a:ext uri="{0D108BD9-81ED-4DB2-BD59-A6C34878D82A}">
                        <a16:rowId xmlns:a16="http://schemas.microsoft.com/office/drawing/2014/main" val="2793945110"/>
                      </a:ext>
                    </a:extLst>
                  </a:tr>
                  <a:tr h="345180">
                    <a:tc>
                      <a:txBody>
                        <a:bodyPr/>
                        <a:lstStyle/>
                        <a:p>
                          <a:pPr algn="ctr"/>
                          <a14:m>
                            <m:oMathPara xmlns:m="http://schemas.openxmlformats.org/officeDocument/2006/math">
                              <m:oMathParaPr>
                                <m:jc m:val="centerGroup"/>
                              </m:oMathParaPr>
                              <m:oMath xmlns:m="http://schemas.openxmlformats.org/officeDocument/2006/math">
                                <m:r>
                                  <a:rPr lang="en-IN" sz="1800" smtClean="0">
                                    <a:latin typeface="Cambria Math" panose="02040503050406030204" pitchFamily="18" charset="0"/>
                                  </a:rPr>
                                  <m:t>𝑠</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r>
                                  <a:rPr lang="en-IN" smtClean="0">
                                    <a:latin typeface="Cambria Math" panose="02040503050406030204" pitchFamily="18" charset="0"/>
                                  </a:rPr>
                                  <m:t>𝜎</m:t>
                                </m:r>
                              </m:oMath>
                            </m:oMathPara>
                          </a14:m>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IN" sz="1800" smtClean="0">
                                  <a:latin typeface="Cambria Math" panose="02040503050406030204" pitchFamily="18" charset="0"/>
                                </a:rPr>
                                <m:t>𝑠</m:t>
                              </m:r>
                            </m:oMath>
                          </a14:m>
                          <a:r>
                            <a:rPr lang="en-IN" dirty="0"/>
                            <a:t> = 6.4</a:t>
                          </a:r>
                          <a:endParaRPr lang="en-IN" i="0" dirty="0"/>
                        </a:p>
                      </a:txBody>
                      <a:tcPr/>
                    </a:tc>
                    <a:extLst>
                      <a:ext uri="{0D108BD9-81ED-4DB2-BD59-A6C34878D82A}">
                        <a16:rowId xmlns:a16="http://schemas.microsoft.com/office/drawing/2014/main" val="1839679655"/>
                      </a:ext>
                    </a:extLst>
                  </a:tr>
                </a:tbl>
              </a:graphicData>
            </a:graphic>
          </p:graphicFrame>
        </mc:Choice>
        <mc:Fallback xmlns="">
          <p:graphicFrame>
            <p:nvGraphicFramePr>
              <p:cNvPr id="4" name="Table 4" descr="The table has three columns: Point Estimator, Parameter Being Estimated, and Point Estimate.&#10;First row:&#10;Point Estimator: x bar&#10;Parameter Being Estimated: mu&#10;Point Estimate: x bar equals 12.7&#10;Second row:&#10;Point Estimator: p hat&#10;Parameter Being Estimated: p&#10;Point Estimate: p hat equals 0.37&#10;Third row:&#10;Point Estimator: s&#10;Parameter Being Estimated: sigma&#10;Point Estimate: s equals 6.4&#10;">
                <a:extLst>
                  <a:ext uri="{FF2B5EF4-FFF2-40B4-BE49-F238E27FC236}">
                    <a16:creationId xmlns:a16="http://schemas.microsoft.com/office/drawing/2014/main" id="{4374AC3B-287A-49A2-A816-E81B8217BEB0}"/>
                  </a:ext>
                </a:extLst>
              </p:cNvPr>
              <p:cNvGraphicFramePr>
                <a:graphicFrameLocks noGrp="1"/>
              </p:cNvGraphicFramePr>
              <p:nvPr>
                <p:extLst>
                  <p:ext uri="{D42A27DB-BD31-4B8C-83A1-F6EECF244321}">
                    <p14:modId xmlns:p14="http://schemas.microsoft.com/office/powerpoint/2010/main" val="3950607320"/>
                  </p:ext>
                </p:extLst>
              </p:nvPr>
            </p:nvGraphicFramePr>
            <p:xfrm>
              <a:off x="1524000" y="1615440"/>
              <a:ext cx="6096000" cy="1737360"/>
            </p:xfrm>
            <a:graphic>
              <a:graphicData uri="http://schemas.openxmlformats.org/drawingml/2006/table">
                <a:tbl>
                  <a:tblPr firstRow="1" bandRow="1">
                    <a:tableStyleId>{5940675A-B579-460E-94D1-54222C63F5DA}</a:tableStyleId>
                  </a:tblPr>
                  <a:tblGrid>
                    <a:gridCol w="1981200">
                      <a:extLst>
                        <a:ext uri="{9D8B030D-6E8A-4147-A177-3AD203B41FA5}">
                          <a16:colId xmlns:a16="http://schemas.microsoft.com/office/drawing/2014/main" val="3023590007"/>
                        </a:ext>
                      </a:extLst>
                    </a:gridCol>
                    <a:gridCol w="2286000">
                      <a:extLst>
                        <a:ext uri="{9D8B030D-6E8A-4147-A177-3AD203B41FA5}">
                          <a16:colId xmlns:a16="http://schemas.microsoft.com/office/drawing/2014/main" val="4072833670"/>
                        </a:ext>
                      </a:extLst>
                    </a:gridCol>
                    <a:gridCol w="1828800">
                      <a:extLst>
                        <a:ext uri="{9D8B030D-6E8A-4147-A177-3AD203B41FA5}">
                          <a16:colId xmlns:a16="http://schemas.microsoft.com/office/drawing/2014/main" val="2129838036"/>
                        </a:ext>
                      </a:extLst>
                    </a:gridCol>
                  </a:tblGrid>
                  <a:tr h="640080">
                    <a:tc>
                      <a:txBody>
                        <a:bodyPr/>
                        <a:lstStyle/>
                        <a:p>
                          <a:pPr algn="ctr"/>
                          <a:r>
                            <a:rPr lang="en-US" b="1" dirty="0"/>
                            <a:t>Point Estimator</a:t>
                          </a:r>
                          <a:endParaRPr lang="en-IN"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tx1"/>
                              </a:solidFill>
                            </a:rPr>
                            <a:t>Parameter Being</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tx1"/>
                              </a:solidFill>
                            </a:rPr>
                            <a:t>       Estimated	</a:t>
                          </a:r>
                          <a:endParaRPr lang="en-IN" sz="1800" b="1" i="0" u="none" strike="noStrike" kern="1200" baseline="0" dirty="0">
                            <a:solidFill>
                              <a:schemeClr val="tx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800" b="1" u="none" strike="noStrike" kern="1200" baseline="0" dirty="0">
                              <a:solidFill>
                                <a:schemeClr val="tx1"/>
                              </a:solidFill>
                            </a:rPr>
                            <a:t>Point Estimate</a:t>
                          </a:r>
                          <a:endParaRPr lang="en-IN" sz="1800" b="1" i="0" u="none" strike="noStrike" kern="1200" baseline="0" dirty="0">
                            <a:solidFill>
                              <a:schemeClr val="tx1"/>
                            </a:solidFill>
                            <a:latin typeface="+mn-lt"/>
                            <a:ea typeface="+mn-ea"/>
                            <a:cs typeface="+mn-cs"/>
                          </a:endParaRPr>
                        </a:p>
                      </a:txBody>
                      <a:tcPr/>
                    </a:tc>
                    <a:extLst>
                      <a:ext uri="{0D108BD9-81ED-4DB2-BD59-A6C34878D82A}">
                        <a16:rowId xmlns:a16="http://schemas.microsoft.com/office/drawing/2014/main" val="1687005013"/>
                      </a:ext>
                    </a:extLst>
                  </a:tr>
                  <a:tr h="365760">
                    <a:tc>
                      <a:txBody>
                        <a:bodyPr/>
                        <a:lstStyle/>
                        <a:p>
                          <a:endParaRPr lang="en-US"/>
                        </a:p>
                      </a:txBody>
                      <a:tcPr>
                        <a:blipFill>
                          <a:blip r:embed="rId2"/>
                          <a:stretch>
                            <a:fillRect l="-615" t="-183333" r="-208615" b="-226667"/>
                          </a:stretch>
                        </a:blipFill>
                      </a:tcPr>
                    </a:tc>
                    <a:tc>
                      <a:txBody>
                        <a:bodyPr/>
                        <a:lstStyle/>
                        <a:p>
                          <a:endParaRPr lang="en-US"/>
                        </a:p>
                      </a:txBody>
                      <a:tcPr>
                        <a:blipFill>
                          <a:blip r:embed="rId2"/>
                          <a:stretch>
                            <a:fillRect l="-87200" t="-183333" r="-80800" b="-226667"/>
                          </a:stretch>
                        </a:blipFill>
                      </a:tcPr>
                    </a:tc>
                    <a:tc>
                      <a:txBody>
                        <a:bodyPr/>
                        <a:lstStyle/>
                        <a:p>
                          <a:endParaRPr lang="en-US"/>
                        </a:p>
                      </a:txBody>
                      <a:tcPr>
                        <a:blipFill>
                          <a:blip r:embed="rId2"/>
                          <a:stretch>
                            <a:fillRect l="-234000" t="-183333" r="-1000" b="-226667"/>
                          </a:stretch>
                        </a:blipFill>
                      </a:tcPr>
                    </a:tc>
                    <a:extLst>
                      <a:ext uri="{0D108BD9-81ED-4DB2-BD59-A6C34878D82A}">
                        <a16:rowId xmlns:a16="http://schemas.microsoft.com/office/drawing/2014/main" val="2641864342"/>
                      </a:ext>
                    </a:extLst>
                  </a:tr>
                  <a:tr h="365760">
                    <a:tc>
                      <a:txBody>
                        <a:bodyPr/>
                        <a:lstStyle/>
                        <a:p>
                          <a:endParaRPr lang="en-US"/>
                        </a:p>
                      </a:txBody>
                      <a:tcPr>
                        <a:blipFill>
                          <a:blip r:embed="rId2"/>
                          <a:stretch>
                            <a:fillRect l="-615" t="-283333" r="-208615" b="-126667"/>
                          </a:stretch>
                        </a:blipFill>
                      </a:tcPr>
                    </a:tc>
                    <a:tc>
                      <a:txBody>
                        <a:bodyPr/>
                        <a:lstStyle/>
                        <a:p>
                          <a:endParaRPr lang="en-US"/>
                        </a:p>
                      </a:txBody>
                      <a:tcPr>
                        <a:blipFill>
                          <a:blip r:embed="rId2"/>
                          <a:stretch>
                            <a:fillRect l="-87200" t="-283333" r="-80800" b="-126667"/>
                          </a:stretch>
                        </a:blipFill>
                      </a:tcPr>
                    </a:tc>
                    <a:tc>
                      <a:txBody>
                        <a:bodyPr/>
                        <a:lstStyle/>
                        <a:p>
                          <a:endParaRPr lang="en-US"/>
                        </a:p>
                      </a:txBody>
                      <a:tcPr>
                        <a:blipFill>
                          <a:blip r:embed="rId2"/>
                          <a:stretch>
                            <a:fillRect l="-234000" t="-283333" r="-1000" b="-126667"/>
                          </a:stretch>
                        </a:blipFill>
                      </a:tcPr>
                    </a:tc>
                    <a:extLst>
                      <a:ext uri="{0D108BD9-81ED-4DB2-BD59-A6C34878D82A}">
                        <a16:rowId xmlns:a16="http://schemas.microsoft.com/office/drawing/2014/main" val="2793945110"/>
                      </a:ext>
                    </a:extLst>
                  </a:tr>
                  <a:tr h="365760">
                    <a:tc>
                      <a:txBody>
                        <a:bodyPr/>
                        <a:lstStyle/>
                        <a:p>
                          <a:endParaRPr lang="en-US"/>
                        </a:p>
                      </a:txBody>
                      <a:tcPr>
                        <a:blipFill>
                          <a:blip r:embed="rId2"/>
                          <a:stretch>
                            <a:fillRect l="-615" t="-383333" r="-208615" b="-26667"/>
                          </a:stretch>
                        </a:blipFill>
                      </a:tcPr>
                    </a:tc>
                    <a:tc>
                      <a:txBody>
                        <a:bodyPr/>
                        <a:lstStyle/>
                        <a:p>
                          <a:endParaRPr lang="en-US"/>
                        </a:p>
                      </a:txBody>
                      <a:tcPr>
                        <a:blipFill>
                          <a:blip r:embed="rId2"/>
                          <a:stretch>
                            <a:fillRect l="-87200" t="-383333" r="-80800" b="-26667"/>
                          </a:stretch>
                        </a:blipFill>
                      </a:tcPr>
                    </a:tc>
                    <a:tc>
                      <a:txBody>
                        <a:bodyPr/>
                        <a:lstStyle/>
                        <a:p>
                          <a:endParaRPr lang="en-US"/>
                        </a:p>
                      </a:txBody>
                      <a:tcPr>
                        <a:blipFill>
                          <a:blip r:embed="rId2"/>
                          <a:stretch>
                            <a:fillRect l="-234000" t="-383333" r="-1000" b="-26667"/>
                          </a:stretch>
                        </a:blipFill>
                      </a:tcPr>
                    </a:tc>
                    <a:extLst>
                      <a:ext uri="{0D108BD9-81ED-4DB2-BD59-A6C34878D82A}">
                        <a16:rowId xmlns:a16="http://schemas.microsoft.com/office/drawing/2014/main" val="1839679655"/>
                      </a:ext>
                    </a:extLst>
                  </a:tr>
                </a:tbl>
              </a:graphicData>
            </a:graphic>
          </p:graphicFrame>
        </mc:Fallback>
      </mc:AlternateContent>
      <p:sp>
        <p:nvSpPr>
          <p:cNvPr id="3" name="Text Placeholder 2"/>
          <p:cNvSpPr>
            <a:spLocks noGrp="1"/>
          </p:cNvSpPr>
          <p:nvPr>
            <p:ph type="body" sz="quarter" idx="10"/>
          </p:nvPr>
        </p:nvSpPr>
        <p:spPr>
          <a:xfrm>
            <a:off x="457201" y="3548071"/>
            <a:ext cx="8229600" cy="2471729"/>
          </a:xfrm>
          <a:noFill/>
          <a:ln>
            <a:noFill/>
          </a:ln>
        </p:spPr>
        <p:txBody>
          <a:bodyPr>
            <a:normAutofit/>
          </a:bodyPr>
          <a:lstStyle/>
          <a:p>
            <a:r>
              <a:rPr lang="en-US" sz="2400" dirty="0"/>
              <a:t>An </a:t>
            </a:r>
            <a:r>
              <a:rPr lang="en-US" sz="2400" b="1" dirty="0"/>
              <a:t>interval estimate </a:t>
            </a:r>
            <a:r>
              <a:rPr lang="en-US" sz="2400" dirty="0"/>
              <a:t>defines an upper and lower boundary for an interval that will hopefully contain the population parameter. Oftentimes, the interval estimate for a parameter is a function of the point estimate of that parameter.</a:t>
            </a:r>
          </a:p>
          <a:p>
            <a:r>
              <a:rPr lang="en-US" sz="2400" dirty="0"/>
              <a:t>The value of drawing random samples resides in the ability to assess the reliability of sample inference.</a:t>
            </a:r>
          </a:p>
        </p:txBody>
      </p:sp>
    </p:spTree>
    <p:extLst>
      <p:ext uri="{BB962C8B-B14F-4D97-AF65-F5344CB8AC3E}">
        <p14:creationId xmlns:p14="http://schemas.microsoft.com/office/powerpoint/2010/main" val="2761213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dirty="0"/>
              <a:t>Point Estimation of the Population Mean—Slide 1</a:t>
            </a:r>
            <a:endParaRPr sz="3100" dirty="0"/>
          </a:p>
        </p:txBody>
      </p:sp>
      <p:sp>
        <p:nvSpPr>
          <p:cNvPr id="3" name="Text Placeholder 2"/>
          <p:cNvSpPr>
            <a:spLocks noGrp="1"/>
          </p:cNvSpPr>
          <p:nvPr>
            <p:ph type="body" sz="quarter" idx="10"/>
          </p:nvPr>
        </p:nvSpPr>
        <p:spPr/>
        <p:txBody>
          <a:bodyPr>
            <a:normAutofit lnSpcReduction="10000"/>
          </a:bodyPr>
          <a:lstStyle/>
          <a:p>
            <a:r>
              <a:rPr lang="en-US" dirty="0"/>
              <a:t>Like other statistical inference methods, estimation begins with the collection of data. Two important questions come to mind. </a:t>
            </a:r>
          </a:p>
          <a:p>
            <a:pPr>
              <a:tabLst>
                <a:tab pos="538163" algn="l"/>
              </a:tabLst>
            </a:pPr>
            <a:r>
              <a:rPr lang="en-US" dirty="0"/>
              <a:t>1.	How should the data be used to estimate the 	population mean?</a:t>
            </a:r>
            <a:endParaRPr lang="en-IN" dirty="0"/>
          </a:p>
          <a:p>
            <a:pPr>
              <a:tabLst>
                <a:tab pos="538163" algn="l"/>
              </a:tabLst>
            </a:pPr>
            <a:r>
              <a:rPr lang="en-US" dirty="0"/>
              <a:t>2.	How can you tell a good estimator from a bad one?</a:t>
            </a:r>
          </a:p>
          <a:p>
            <a:r>
              <a:rPr lang="en-US" dirty="0"/>
              <a:t>Good estimators conform to the rules of horseshoes: the closer, the better. If the objective is to estimate a population mean, closeness is measured in terms of the distance the estimate is from the actual population mean. </a:t>
            </a:r>
          </a:p>
          <a:p>
            <a:endParaRPr lang="en-US" dirty="0"/>
          </a:p>
          <a:p>
            <a:endParaRPr dirty="0"/>
          </a:p>
        </p:txBody>
      </p:sp>
    </p:spTree>
    <p:extLst>
      <p:ext uri="{BB962C8B-B14F-4D97-AF65-F5344CB8AC3E}">
        <p14:creationId xmlns:p14="http://schemas.microsoft.com/office/powerpoint/2010/main" val="3819652060"/>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13C7A71-95FE-4156-BC03-2FC605A30F67}"/>
</file>

<file path=customXml/itemProps2.xml><?xml version="1.0" encoding="utf-8"?>
<ds:datastoreItem xmlns:ds="http://schemas.openxmlformats.org/officeDocument/2006/customXml" ds:itemID="{98939E09-F283-4F36-91E7-014165073D03}"/>
</file>

<file path=customXml/itemProps3.xml><?xml version="1.0" encoding="utf-8"?>
<ds:datastoreItem xmlns:ds="http://schemas.openxmlformats.org/officeDocument/2006/customXml" ds:itemID="{550A5593-7054-40B9-9AA5-6028AD67AD47}"/>
</file>

<file path=docProps/app.xml><?xml version="1.0" encoding="utf-8"?>
<Properties xmlns="http://schemas.openxmlformats.org/officeDocument/2006/extended-properties" xmlns:vt="http://schemas.openxmlformats.org/officeDocument/2006/docPropsVTypes">
  <TotalTime>8493</TotalTime>
  <Words>2858</Words>
  <Application>Microsoft Office PowerPoint</Application>
  <PresentationFormat>On-screen Show (4:3)</PresentationFormat>
  <Paragraphs>174</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Calibri</vt:lpstr>
      <vt:lpstr>Courier New</vt:lpstr>
      <vt:lpstr>Cambria Math</vt:lpstr>
      <vt:lpstr>Symbol</vt:lpstr>
      <vt:lpstr>Arial</vt:lpstr>
      <vt:lpstr>Office Theme</vt:lpstr>
      <vt:lpstr>Section 9.1</vt:lpstr>
      <vt:lpstr>Definition: Statistical Inference</vt:lpstr>
      <vt:lpstr>Definition: Estimator and Estimate</vt:lpstr>
      <vt:lpstr>Definition: Point Estimator</vt:lpstr>
      <vt:lpstr>Definition: Interval Estimate</vt:lpstr>
      <vt:lpstr>Definition: Mean Squared Error</vt:lpstr>
      <vt:lpstr>Estimating the Population Mean,  σ Known—Slide 1</vt:lpstr>
      <vt:lpstr>Estimating the Population Mean, σ Known—Slide 2</vt:lpstr>
      <vt:lpstr>Point Estimation of the Population Mean—Slide 1</vt:lpstr>
      <vt:lpstr>Point Estimation of the Population Mean—Slide 2</vt:lpstr>
      <vt:lpstr>Point Estimation of the Population Mean—Slide 3</vt:lpstr>
      <vt:lpstr>Point Estimation of the Population Mean—Slide 4</vt:lpstr>
      <vt:lpstr>Interval Estimation of the Population  Mean—Slide 1</vt:lpstr>
      <vt:lpstr>Interval Estimation of the Population  Mean—Slide 2</vt:lpstr>
      <vt:lpstr>Interval Estimation of the Population  Mean—Slide 3</vt:lpstr>
      <vt:lpstr>Interval Estimation of the Population  Mean—Slide 4</vt:lpstr>
      <vt:lpstr>Interval Estimation of the Population  Mean—Slide 5</vt:lpstr>
      <vt:lpstr>Interval Estimation of the Population  Mean—Slide 6</vt:lpstr>
      <vt:lpstr>Interval Estimation of the Population  Mean—Slide 7</vt:lpstr>
      <vt:lpstr>Interval Estimation of the Population  Mean—Slide 8</vt:lpstr>
      <vt:lpstr>Interval Estimation of the Population  Mean—Slide 9</vt:lpstr>
      <vt:lpstr>Interval Estimation of the Population Mean—Slide 10</vt:lpstr>
      <vt:lpstr>Interval Estimation of the Population Mean—Slide 11</vt:lpstr>
      <vt:lpstr>Interval Estimation of the Population Mean—Slide 12</vt:lpstr>
      <vt:lpstr>Definition: Confidence Interval</vt:lpstr>
      <vt:lpstr>Formula: Confidence Interval for the Population Mean, σ Known</vt:lpstr>
      <vt:lpstr>Confidence Interval for the Population Mean, σ Known—Slide 1</vt:lpstr>
      <vt:lpstr>Confidence Interval for the Population Mean, σ Known—Slide 2</vt:lpstr>
      <vt:lpstr>Confidence Interval for the Population Mean,   Known—Slide 3</vt:lpstr>
      <vt:lpstr>Example 1: Constructing a Confidence Interval for the Population Mean with σ Known—Slide 1</vt:lpstr>
      <vt:lpstr>Example 1: Constructing a Confidence Interval for the Population Mean with  Known—Slide 2</vt:lpstr>
      <vt:lpstr>Example 1: Constructing a Confidence Interval for the Population Mean with  Known—Slide 3</vt:lpstr>
      <vt:lpstr>Confidence Interval for the Population Mean,   Known—Slide 4</vt:lpstr>
      <vt:lpstr>Example 2: Calculating a Confidence Interval for the Number of New Technology Products—Slide 1</vt:lpstr>
      <vt:lpstr>Example 2: Calculating a Confidence Interval for the Number of New Technology Products—Slide 2</vt:lpstr>
      <vt:lpstr>Example 2: Calculating a Confidence Interval for the Number of New Technology Products—Slide 3</vt:lpstr>
      <vt:lpstr>Example 2: Calculating a Confidence Interval for the Number of New Technology Products—Slide 4</vt:lpstr>
      <vt:lpstr>Definition: Margin of Error</vt:lpstr>
      <vt:lpstr>Margin of Error—Slide 1</vt:lpstr>
      <vt:lpstr>Margin of Error—Slide 2</vt:lpstr>
      <vt:lpstr>Margin of Error—Slide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- 9.1 - Estimating the Population Mean, Sigma Known</dc:title>
  <dc:creator>Hawkes Learning</dc:creator>
  <cp:lastModifiedBy>Allison Conger</cp:lastModifiedBy>
  <cp:revision>181</cp:revision>
  <dcterms:created xsi:type="dcterms:W3CDTF">2013-04-26T14:43:13Z</dcterms:created>
  <dcterms:modified xsi:type="dcterms:W3CDTF">2025-07-22T20:22:17Z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