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3.xml" ContentType="application/vnd.openxmlformats-officedocument.theme+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7"/>
  </p:notesMasterIdLst>
  <p:handoutMasterIdLst>
    <p:handoutMasterId r:id="rId28"/>
  </p:handoutMasterIdLst>
  <p:sldIdLst>
    <p:sldId id="256" r:id="rId2"/>
    <p:sldId id="275" r:id="rId3"/>
    <p:sldId id="276" r:id="rId4"/>
    <p:sldId id="277" r:id="rId5"/>
    <p:sldId id="278" r:id="rId6"/>
    <p:sldId id="258" r:id="rId7"/>
    <p:sldId id="260" r:id="rId8"/>
    <p:sldId id="261" r:id="rId9"/>
    <p:sldId id="262" r:id="rId10"/>
    <p:sldId id="279" r:id="rId11"/>
    <p:sldId id="264" r:id="rId12"/>
    <p:sldId id="265" r:id="rId13"/>
    <p:sldId id="280" r:id="rId14"/>
    <p:sldId id="281" r:id="rId15"/>
    <p:sldId id="282" r:id="rId16"/>
    <p:sldId id="283" r:id="rId17"/>
    <p:sldId id="284" r:id="rId18"/>
    <p:sldId id="285" r:id="rId19"/>
    <p:sldId id="286" r:id="rId20"/>
    <p:sldId id="287" r:id="rId21"/>
    <p:sldId id="269" r:id="rId22"/>
    <p:sldId id="271" r:id="rId23"/>
    <p:sldId id="272" r:id="rId24"/>
    <p:sldId id="273" r:id="rId25"/>
    <p:sldId id="274" r:id="rId26"/>
  </p:sldIdLst>
  <p:sldSz cx="9144000" cy="6858000" type="screen4x3"/>
  <p:notesSz cx="6858000" cy="9144000"/>
  <p:embeddedFontLst>
    <p:embeddedFont>
      <p:font typeface="Cambria Math" panose="02040503050406030204" pitchFamily="18" charset="0"/>
      <p:regular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1" d="100"/>
          <a:sy n="101" d="100"/>
        </p:scale>
        <p:origin x="199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36"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commentAuthors" Target="commentAuthors.xml"/><Relationship Id="rId35"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7/24/2025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31.png"/><Relationship Id="rId1" Type="http://schemas.openxmlformats.org/officeDocument/2006/relationships/slideLayout" Target="../slideLayouts/slideLayout3.xml"/><Relationship Id="rId4" Type="http://schemas.openxmlformats.org/officeDocument/2006/relationships/image" Target="../media/image33.png"/></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 Id="rId5" Type="http://schemas.openxmlformats.org/officeDocument/2006/relationships/image" Target="../media/image7.emf"/><Relationship Id="rId4" Type="http://schemas.openxmlformats.org/officeDocument/2006/relationships/image" Target="../media/image6.emf"/></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1.bin"/><Relationship Id="rId1" Type="http://schemas.openxmlformats.org/officeDocument/2006/relationships/slideLayout" Target="../slideLayouts/slideLayout3.xml"/><Relationship Id="rId5" Type="http://schemas.openxmlformats.org/officeDocument/2006/relationships/image" Target="../media/image10.emf"/><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9.2</a:t>
            </a:r>
          </a:p>
        </p:txBody>
      </p:sp>
      <p:sp>
        <p:nvSpPr>
          <p:cNvPr id="2" name="Text Placeholder 1"/>
          <p:cNvSpPr>
            <a:spLocks noGrp="1"/>
          </p:cNvSpPr>
          <p:nvPr>
            <p:ph type="body" sz="quarter" idx="10"/>
          </p:nvPr>
        </p:nvSpPr>
        <p:spPr/>
        <p:txBody>
          <a:bodyPr/>
          <a:lstStyle/>
          <a:p>
            <a:pPr algn="ctr"/>
            <a:r>
              <a:rPr dirty="0"/>
              <a:t>Estimating the Population Mean, Sigma Unknown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Constructing a Confidence Interval for the Mean with</a:t>
            </a:r>
            <a:r>
              <a:rPr lang="en-IN" dirty="0"/>
              <a:t> </a:t>
            </a:r>
            <a:r>
              <a:rPr lang="en-IN" dirty="0">
                <a:sym typeface="Symbol" panose="05050102010706020507" pitchFamily="18" charset="2"/>
              </a:rPr>
              <a:t></a:t>
            </a:r>
            <a:r>
              <a:rPr sz="2800" dirty="0"/>
              <a:t> </a:t>
            </a:r>
            <a:r>
              <a:rPr dirty="0"/>
              <a:t>Unknown</a:t>
            </a:r>
            <a:r>
              <a:rPr lang="en-US" dirty="0"/>
              <a:t>—Slide 3</a:t>
            </a:r>
            <a:endParaRPr dirty="0"/>
          </a:p>
        </p:txBody>
      </p:sp>
      <p:sp>
        <p:nvSpPr>
          <p:cNvPr id="3" name="Text Placeholder 2"/>
          <p:cNvSpPr>
            <a:spLocks noGrp="1"/>
          </p:cNvSpPr>
          <p:nvPr>
            <p:ph type="body" sz="quarter" idx="10"/>
          </p:nvPr>
        </p:nvSpPr>
        <p:spPr/>
        <p:txBody>
          <a:bodyPr>
            <a:normAutofit/>
          </a:bodyPr>
          <a:lstStyle/>
          <a:p>
            <a:r>
              <a:rPr sz="2800" dirty="0"/>
              <a:t>Thus, we are </a:t>
            </a:r>
            <a:r>
              <a:rPr sz="2800" dirty="0">
                <a:latin typeface="Cambria Math"/>
              </a:rPr>
              <a:t>95</a:t>
            </a:r>
            <a:r>
              <a:rPr lang="en-US" sz="2800" dirty="0"/>
              <a:t>%</a:t>
            </a:r>
            <a:r>
              <a:rPr sz="2800" dirty="0"/>
              <a:t> confident that the interval</a:t>
            </a:r>
          </a:p>
          <a:p>
            <a:pPr algn="ctr"/>
            <a:r>
              <a:rPr sz="2800" dirty="0">
                <a:latin typeface="Cambria Math"/>
              </a:rPr>
              <a:t>23.3079</a:t>
            </a:r>
            <a:r>
              <a:rPr sz="2800" dirty="0"/>
              <a:t> to </a:t>
            </a:r>
            <a:r>
              <a:rPr sz="2800" dirty="0">
                <a:latin typeface="Cambria Math"/>
              </a:rPr>
              <a:t>36.4063</a:t>
            </a:r>
          </a:p>
          <a:p>
            <a:r>
              <a:rPr sz="2800" dirty="0"/>
              <a:t>will contain the population mean.</a:t>
            </a:r>
            <a:endParaRPr lang="en-US" sz="2800" dirty="0"/>
          </a:p>
          <a:p>
            <a:endParaRPr lang="en-US" sz="2800" dirty="0"/>
          </a:p>
          <a:p>
            <a:r>
              <a:rPr lang="en-US" dirty="0"/>
              <a:t>An alternate interpretation would be that we are 95% confident that the point estimate, 29.8571, has a maximum error of estimation (</a:t>
            </a:r>
            <a:r>
              <a:rPr lang="en-US" i="1" dirty="0"/>
              <a:t>E</a:t>
            </a:r>
            <a:r>
              <a:rPr lang="en-US" dirty="0"/>
              <a:t>) of 6.5492. </a:t>
            </a:r>
          </a:p>
        </p:txBody>
      </p:sp>
    </p:spTree>
    <p:extLst>
      <p:ext uri="{BB962C8B-B14F-4D97-AF65-F5344CB8AC3E}">
        <p14:creationId xmlns:p14="http://schemas.microsoft.com/office/powerpoint/2010/main" val="3454319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Constructing a Confidence Interval for Completion Time</a:t>
            </a:r>
            <a:r>
              <a:rPr lang="en-US" dirty="0"/>
              <a:t>—Slide 1</a:t>
            </a:r>
            <a:endParaRPr dirty="0"/>
          </a:p>
        </p:txBody>
      </p:sp>
      <p:sp>
        <p:nvSpPr>
          <p:cNvPr id="3" name="Text Placeholder 2"/>
          <p:cNvSpPr>
            <a:spLocks noGrp="1"/>
          </p:cNvSpPr>
          <p:nvPr>
            <p:ph type="body" sz="quarter" idx="10"/>
          </p:nvPr>
        </p:nvSpPr>
        <p:spPr/>
        <p:txBody>
          <a:bodyPr>
            <a:normAutofit lnSpcReduction="10000"/>
          </a:bodyPr>
          <a:lstStyle/>
          <a:p>
            <a:pPr>
              <a:defRPr sz="2800"/>
            </a:pPr>
            <a:r>
              <a:rPr sz="2800" dirty="0"/>
              <a:t>A manufacturing company is interested in the amount of time it takes to complete a certain stage of the production process. The project manager randomly samples </a:t>
            </a:r>
            <a:r>
              <a:rPr sz="2800" dirty="0">
                <a:latin typeface="Cambria Math"/>
              </a:rPr>
              <a:t>10</a:t>
            </a:r>
            <a:r>
              <a:rPr sz="2800" dirty="0"/>
              <a:t> products as they come from the production line and notes the time of completion. The average completion time is </a:t>
            </a:r>
            <a:r>
              <a:rPr sz="2800" dirty="0">
                <a:latin typeface="Cambria Math"/>
              </a:rPr>
              <a:t>23.45</a:t>
            </a:r>
            <a:r>
              <a:rPr sz="2800" dirty="0"/>
              <a:t> minutes with a sample standard deviation of </a:t>
            </a:r>
            <a:r>
              <a:rPr sz="2800" dirty="0">
                <a:latin typeface="Cambria Math"/>
              </a:rPr>
              <a:t>4.32</a:t>
            </a:r>
            <a:r>
              <a:rPr sz="2800" dirty="0"/>
              <a:t> minutes. Based on this sample, construct a</a:t>
            </a:r>
            <a:r>
              <a:rPr lang="en-US" sz="2800" dirty="0"/>
              <a:t> 95%</a:t>
            </a:r>
            <a:r>
              <a:rPr sz="2800" dirty="0"/>
              <a:t> confidence interval for the average completion time for that stage in the production process. Assume that the population distribution of the completion times is approximately normal.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Constructing a Confidence Interval for Completion Time</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sz="2600" b="1" dirty="0"/>
              <a:t>Solution</a:t>
            </a:r>
          </a:p>
          <a:p>
            <a:pPr>
              <a:defRPr sz="2800"/>
            </a:pPr>
            <a:r>
              <a:rPr lang="en-IN" sz="2600" dirty="0"/>
              <a:t>Since the company wants to calculate a 95% confidence interval for the average completion time, </a:t>
            </a:r>
            <a:r>
              <a:rPr lang="el-GR" sz="2600" dirty="0">
                <a:latin typeface="Cambria Math" panose="02040503050406030204" pitchFamily="18" charset="0"/>
                <a:ea typeface="Cambria Math" panose="02040503050406030204" pitchFamily="18" charset="0"/>
              </a:rPr>
              <a:t>μ</a:t>
            </a:r>
            <a:r>
              <a:rPr lang="en-IN" sz="2600" dirty="0"/>
              <a:t>, we know that  </a:t>
            </a:r>
            <a:r>
              <a:rPr lang="el-GR" sz="2600" i="1" dirty="0"/>
              <a:t>α</a:t>
            </a:r>
            <a:r>
              <a:rPr lang="en-US" sz="2600" dirty="0"/>
              <a:t> = 0.05.</a:t>
            </a:r>
            <a:r>
              <a:rPr lang="el-GR" sz="2600" dirty="0"/>
              <a:t> </a:t>
            </a:r>
            <a:r>
              <a:rPr lang="en-IN" sz="2600" dirty="0"/>
              <a:t>We also have a sample size of </a:t>
            </a:r>
            <a:r>
              <a:rPr lang="en-IN" sz="2600" i="1" dirty="0"/>
              <a:t>n</a:t>
            </a:r>
            <a:r>
              <a:rPr lang="en-IN" sz="2600" dirty="0"/>
              <a:t> = 10 and thus,       </a:t>
            </a:r>
            <a:r>
              <a:rPr lang="en-IN" sz="2600" i="1" dirty="0"/>
              <a:t>n</a:t>
            </a:r>
            <a:r>
              <a:rPr lang="en-IN" sz="2600" dirty="0"/>
              <a:t> – 1 = 10 – 1 = 9 degrees of freedom. Therefore, we use</a:t>
            </a:r>
            <a:endParaRPr lang="ar-AE" sz="2600" dirty="0"/>
          </a:p>
          <a:p>
            <a:endParaRPr sz="2600" dirty="0"/>
          </a:p>
        </p:txBody>
      </p:sp>
      <p:pic>
        <p:nvPicPr>
          <p:cNvPr id="8" name="Picture 7" descr="t subscript alpha divided by 2 comma degrees of freedom equals t subscript 0.025 comma 9 equals 2.262.">
            <a:extLst>
              <a:ext uri="{FF2B5EF4-FFF2-40B4-BE49-F238E27FC236}">
                <a16:creationId xmlns:a16="http://schemas.microsoft.com/office/drawing/2014/main" id="{F5644574-7C12-A5DF-727C-33F5784FDF9B}"/>
              </a:ext>
            </a:extLst>
          </p:cNvPr>
          <p:cNvPicPr>
            <a:picLocks noChangeAspect="1"/>
          </p:cNvPicPr>
          <p:nvPr/>
        </p:nvPicPr>
        <p:blipFill>
          <a:blip r:embed="rId2"/>
          <a:stretch>
            <a:fillRect/>
          </a:stretch>
        </p:blipFill>
        <p:spPr>
          <a:xfrm>
            <a:off x="3124200" y="3390900"/>
            <a:ext cx="2743200" cy="457200"/>
          </a:xfrm>
          <a:prstGeom prst="rect">
            <a:avLst/>
          </a:prstGeom>
        </p:spPr>
      </p:pic>
      <p:sp>
        <p:nvSpPr>
          <p:cNvPr id="5" name="TextBox 4">
            <a:extLst>
              <a:ext uri="{FF2B5EF4-FFF2-40B4-BE49-F238E27FC236}">
                <a16:creationId xmlns:a16="http://schemas.microsoft.com/office/drawing/2014/main" id="{81BAE4EB-C970-9D1B-FB80-6ADC25DC294D}"/>
              </a:ext>
            </a:extLst>
          </p:cNvPr>
          <p:cNvSpPr txBox="1"/>
          <p:nvPr/>
        </p:nvSpPr>
        <p:spPr>
          <a:xfrm>
            <a:off x="457200" y="4038600"/>
            <a:ext cx="8229600" cy="1692771"/>
          </a:xfrm>
          <a:prstGeom prst="rect">
            <a:avLst/>
          </a:prstGeom>
          <a:noFill/>
        </p:spPr>
        <p:txBody>
          <a:bodyPr wrap="square">
            <a:spAutoFit/>
          </a:bodyPr>
          <a:lstStyle/>
          <a:p>
            <a:pPr>
              <a:defRPr sz="2800"/>
            </a:pPr>
            <a:r>
              <a:rPr lang="en-IN" sz="2600" dirty="0"/>
              <a:t>We also know that the general form of the confidence interval for the population mean when </a:t>
            </a:r>
            <a:r>
              <a:rPr lang="en-IN" sz="2600" dirty="0">
                <a:sym typeface="Symbol" panose="05050102010706020507" pitchFamily="18" charset="2"/>
              </a:rPr>
              <a:t></a:t>
            </a:r>
            <a:r>
              <a:rPr lang="en-IN" sz="2600" dirty="0"/>
              <a:t> is unknown and it is assumed that the population distribution of completion times is approximately normal, is given by: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Constructing a Confidence Interval for Completion Time</a:t>
            </a:r>
            <a:r>
              <a:rPr lang="en-US" dirty="0"/>
              <a:t>—Slide 3</a:t>
            </a:r>
            <a:endParaRPr dirty="0"/>
          </a:p>
        </p:txBody>
      </p:sp>
      <p:pic>
        <p:nvPicPr>
          <p:cNvPr id="16" name="Picture 15" descr="x bar plus or minus t subscript alpha divided by 2 comma degrees of freedom times s divided by square root of n&#10;&#10;23.45 plus or minus 2.262 times 4.32 divided by square root of 10&#10;&#10;23.45 plus or minus 3.0901&#10;&#10;20.36 to 26.54.">
            <a:extLst>
              <a:ext uri="{FF2B5EF4-FFF2-40B4-BE49-F238E27FC236}">
                <a16:creationId xmlns:a16="http://schemas.microsoft.com/office/drawing/2014/main" id="{F54A4F81-5D08-548C-AEAE-46FA7CE3FA7A}"/>
              </a:ext>
            </a:extLst>
          </p:cNvPr>
          <p:cNvPicPr>
            <a:picLocks noChangeAspect="1"/>
          </p:cNvPicPr>
          <p:nvPr/>
        </p:nvPicPr>
        <p:blipFill>
          <a:blip r:embed="rId2"/>
          <a:stretch>
            <a:fillRect/>
          </a:stretch>
        </p:blipFill>
        <p:spPr>
          <a:xfrm>
            <a:off x="3048000" y="1109956"/>
            <a:ext cx="2390775" cy="2714625"/>
          </a:xfrm>
          <a:prstGeom prst="rect">
            <a:avLst/>
          </a:prstGeom>
        </p:spPr>
      </p:pic>
      <p:sp>
        <p:nvSpPr>
          <p:cNvPr id="3" name="Text Placeholder 2"/>
          <p:cNvSpPr>
            <a:spLocks noGrp="1"/>
          </p:cNvSpPr>
          <p:nvPr>
            <p:ph type="body" sz="quarter" idx="10"/>
          </p:nvPr>
        </p:nvSpPr>
        <p:spPr>
          <a:xfrm>
            <a:off x="457200" y="3886200"/>
            <a:ext cx="8229600" cy="2110154"/>
          </a:xfrm>
        </p:spPr>
        <p:txBody>
          <a:bodyPr>
            <a:normAutofit/>
          </a:bodyPr>
          <a:lstStyle/>
          <a:p>
            <a:r>
              <a:rPr lang="en-US" dirty="0"/>
              <a:t>Thus, we are 95% confident that the true average completion time of that stage of the process is between 20.36 minutes and 26.54 minutes.</a:t>
            </a:r>
            <a:endParaRPr dirty="0"/>
          </a:p>
        </p:txBody>
      </p:sp>
    </p:spTree>
    <p:extLst>
      <p:ext uri="{BB962C8B-B14F-4D97-AF65-F5344CB8AC3E}">
        <p14:creationId xmlns:p14="http://schemas.microsoft.com/office/powerpoint/2010/main" val="28041388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Interval Estimation of the Population Mean: A Summary—Slide 1 </a:t>
            </a:r>
            <a:endParaRPr dirty="0"/>
          </a:p>
        </p:txBody>
      </p:sp>
      <p:sp>
        <p:nvSpPr>
          <p:cNvPr id="3" name="Text Placeholder 2"/>
          <p:cNvSpPr>
            <a:spLocks noGrp="1"/>
          </p:cNvSpPr>
          <p:nvPr>
            <p:ph type="body" sz="quarter" idx="10"/>
          </p:nvPr>
        </p:nvSpPr>
        <p:spPr/>
        <p:txBody>
          <a:bodyPr>
            <a:normAutofit/>
          </a:bodyPr>
          <a:lstStyle/>
          <a:p>
            <a:pPr>
              <a:defRPr sz="2800"/>
            </a:pPr>
            <a:r>
              <a:rPr lang="en-US" dirty="0"/>
              <a:t>Two procedures for determining an interval estimate for the population mean: </a:t>
            </a:r>
          </a:p>
          <a:p>
            <a:pPr>
              <a:defRPr sz="2800"/>
            </a:pPr>
            <a:r>
              <a:rPr lang="en-US" dirty="0"/>
              <a:t>In Section 9.1 we used the interval</a:t>
            </a:r>
            <a:endParaRPr sz="2800" dirty="0"/>
          </a:p>
        </p:txBody>
      </p:sp>
      <p:pic>
        <p:nvPicPr>
          <p:cNvPr id="9" name="Picture 8" descr="x bar plus or minus z subscript alpha divided by 2 times sigma divided by square root of n.">
            <a:extLst>
              <a:ext uri="{FF2B5EF4-FFF2-40B4-BE49-F238E27FC236}">
                <a16:creationId xmlns:a16="http://schemas.microsoft.com/office/drawing/2014/main" id="{B201FDB5-3CA1-9E74-50A0-98853DDF8BFB}"/>
              </a:ext>
            </a:extLst>
          </p:cNvPr>
          <p:cNvPicPr>
            <a:picLocks noChangeAspect="1"/>
          </p:cNvPicPr>
          <p:nvPr/>
        </p:nvPicPr>
        <p:blipFill>
          <a:blip r:embed="rId2"/>
          <a:stretch>
            <a:fillRect/>
          </a:stretch>
        </p:blipFill>
        <p:spPr>
          <a:xfrm>
            <a:off x="5595937" y="1828800"/>
            <a:ext cx="1447800" cy="838200"/>
          </a:xfrm>
          <a:prstGeom prst="rect">
            <a:avLst/>
          </a:prstGeom>
        </p:spPr>
      </p:pic>
      <p:sp>
        <p:nvSpPr>
          <p:cNvPr id="8" name="TextBox 7">
            <a:extLst>
              <a:ext uri="{FF2B5EF4-FFF2-40B4-BE49-F238E27FC236}">
                <a16:creationId xmlns:a16="http://schemas.microsoft.com/office/drawing/2014/main" id="{ACAE9490-A6A0-C923-2954-EFE53867CB0A}"/>
              </a:ext>
            </a:extLst>
          </p:cNvPr>
          <p:cNvSpPr txBox="1"/>
          <p:nvPr/>
        </p:nvSpPr>
        <p:spPr>
          <a:xfrm>
            <a:off x="457200" y="2671480"/>
            <a:ext cx="8229600" cy="2246769"/>
          </a:xfrm>
          <a:prstGeom prst="rect">
            <a:avLst/>
          </a:prstGeom>
          <a:noFill/>
        </p:spPr>
        <p:txBody>
          <a:bodyPr wrap="square">
            <a:spAutoFit/>
          </a:bodyPr>
          <a:lstStyle/>
          <a:p>
            <a:pPr>
              <a:defRPr sz="2800"/>
            </a:pPr>
            <a:r>
              <a:rPr lang="en-IN" sz="2600" dirty="0"/>
              <a:t>for normally distributed populations in which the population standard deviation, </a:t>
            </a:r>
            <a:r>
              <a:rPr lang="el-GR" sz="2600" dirty="0">
                <a:latin typeface="Cambria Math" panose="02040503050406030204" pitchFamily="18" charset="0"/>
                <a:ea typeface="Cambria Math" panose="02040503050406030204" pitchFamily="18" charset="0"/>
              </a:rPr>
              <a:t>σ</a:t>
            </a:r>
            <a:r>
              <a:rPr lang="en-IN" sz="2600" dirty="0"/>
              <a:t>, is known. </a:t>
            </a:r>
          </a:p>
          <a:p>
            <a:pPr>
              <a:defRPr sz="2800"/>
            </a:pPr>
            <a:endParaRPr lang="en-IN" sz="2600" dirty="0"/>
          </a:p>
          <a:p>
            <a:pPr>
              <a:defRPr sz="2800"/>
            </a:pPr>
            <a:r>
              <a:rPr lang="en-IN" sz="2600" dirty="0"/>
              <a:t>In Section 9.2 we introduced the </a:t>
            </a:r>
            <a:r>
              <a:rPr lang="en-IN" sz="2600" i="1" dirty="0"/>
              <a:t>t</a:t>
            </a:r>
            <a:r>
              <a:rPr lang="en-IN" sz="2600" dirty="0"/>
              <a:t>-distribution with </a:t>
            </a:r>
            <a:r>
              <a:rPr lang="en-IN" sz="2600" i="1" dirty="0"/>
              <a:t>n </a:t>
            </a:r>
            <a:r>
              <a:rPr lang="en-IN" sz="2600" dirty="0"/>
              <a:t>− 1 </a:t>
            </a:r>
          </a:p>
          <a:p>
            <a:pPr>
              <a:defRPr sz="2800"/>
            </a:pPr>
            <a:endParaRPr lang="en-IN" sz="1000" dirty="0"/>
          </a:p>
          <a:p>
            <a:pPr>
              <a:defRPr sz="2800"/>
            </a:pPr>
            <a:r>
              <a:rPr lang="en-IN" sz="2600" dirty="0"/>
              <a:t>degrees of freedom and used the interval</a:t>
            </a:r>
          </a:p>
        </p:txBody>
      </p:sp>
      <p:pic>
        <p:nvPicPr>
          <p:cNvPr id="14" name="Picture 13" descr="x bar plus or minus t subscript alpha divided by 2 comma degrees of freedom times s divided by square root of n.">
            <a:extLst>
              <a:ext uri="{FF2B5EF4-FFF2-40B4-BE49-F238E27FC236}">
                <a16:creationId xmlns:a16="http://schemas.microsoft.com/office/drawing/2014/main" id="{3BC00C6E-878A-DAFC-4251-CF0364FEE9AC}"/>
              </a:ext>
            </a:extLst>
          </p:cNvPr>
          <p:cNvPicPr>
            <a:picLocks noChangeAspect="1"/>
          </p:cNvPicPr>
          <p:nvPr/>
        </p:nvPicPr>
        <p:blipFill>
          <a:blip r:embed="rId3"/>
          <a:stretch>
            <a:fillRect/>
          </a:stretch>
        </p:blipFill>
        <p:spPr>
          <a:xfrm>
            <a:off x="6205537" y="4267200"/>
            <a:ext cx="1676400" cy="838200"/>
          </a:xfrm>
          <a:prstGeom prst="rect">
            <a:avLst/>
          </a:prstGeom>
        </p:spPr>
      </p:pic>
      <p:sp>
        <p:nvSpPr>
          <p:cNvPr id="5" name="TextBox 4">
            <a:extLst>
              <a:ext uri="{FF2B5EF4-FFF2-40B4-BE49-F238E27FC236}">
                <a16:creationId xmlns:a16="http://schemas.microsoft.com/office/drawing/2014/main" id="{4B9D7815-4B75-3F7B-189B-814611D4CBE9}"/>
              </a:ext>
            </a:extLst>
          </p:cNvPr>
          <p:cNvSpPr txBox="1"/>
          <p:nvPr/>
        </p:nvSpPr>
        <p:spPr>
          <a:xfrm>
            <a:off x="457200" y="5105400"/>
            <a:ext cx="8229600" cy="892552"/>
          </a:xfrm>
          <a:prstGeom prst="rect">
            <a:avLst/>
          </a:prstGeom>
          <a:noFill/>
        </p:spPr>
        <p:txBody>
          <a:bodyPr wrap="square">
            <a:spAutoFit/>
          </a:bodyPr>
          <a:lstStyle/>
          <a:p>
            <a:r>
              <a:rPr lang="en-US" sz="2600" dirty="0"/>
              <a:t>to find an interval estimate for the population mean for a normally distributed population where </a:t>
            </a:r>
            <a:r>
              <a:rPr lang="el-GR" sz="2600" dirty="0">
                <a:latin typeface="Cambria Math" panose="02040503050406030204" pitchFamily="18" charset="0"/>
                <a:ea typeface="Cambria Math" panose="02040503050406030204" pitchFamily="18" charset="0"/>
              </a:rPr>
              <a:t>σ</a:t>
            </a:r>
            <a:r>
              <a:rPr lang="en-US" sz="2600" i="1" dirty="0">
                <a:latin typeface="Cambria Math" panose="02040503050406030204" pitchFamily="18" charset="0"/>
                <a:ea typeface="Cambria Math" panose="02040503050406030204" pitchFamily="18" charset="0"/>
                <a:sym typeface="Symbol" panose="05050102010706020507" pitchFamily="18" charset="2"/>
              </a:rPr>
              <a:t> </a:t>
            </a:r>
            <a:r>
              <a:rPr lang="en-US" sz="2600" dirty="0"/>
              <a:t>is unknown.</a:t>
            </a:r>
            <a:endParaRPr lang="en-IN" sz="2600" dirty="0"/>
          </a:p>
        </p:txBody>
      </p:sp>
    </p:spTree>
    <p:extLst>
      <p:ext uri="{BB962C8B-B14F-4D97-AF65-F5344CB8AC3E}">
        <p14:creationId xmlns:p14="http://schemas.microsoft.com/office/powerpoint/2010/main" val="40362898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Interval Estimation of the Population Mean: A Summary—Slide 2</a:t>
            </a:r>
            <a:endParaRPr dirty="0"/>
          </a:p>
        </p:txBody>
      </p:sp>
      <p:pic>
        <p:nvPicPr>
          <p:cNvPr id="9" name="Picture 8" descr="A figure depicts a flow chart of Finding a Confidence Interval for the Population Mean. The decision box reads, Is the population normally distributed or is n greater than or equal to 30?. Two arrows flow from the decision box pointing to Yes and No. No points to an Input slash Output box, which reads, Use more advanced statistical techniques Yes points to a decision box. The second decision box reads, Is σ known?. Two arrows flow from the decision box pointing to Yes and No. No points to an Input slash Output box, which reads, Use the t-distribution and Yes points to Input slash Output box, which reads, Use the normal distribution.">
            <a:extLst>
              <a:ext uri="{FF2B5EF4-FFF2-40B4-BE49-F238E27FC236}">
                <a16:creationId xmlns:a16="http://schemas.microsoft.com/office/drawing/2014/main" id="{6035BD6D-0003-4B7A-B76E-D318FBDE2656}"/>
              </a:ext>
            </a:extLst>
          </p:cNvPr>
          <p:cNvPicPr>
            <a:picLocks noChangeAspect="1"/>
          </p:cNvPicPr>
          <p:nvPr/>
        </p:nvPicPr>
        <p:blipFill>
          <a:blip r:embed="rId2"/>
          <a:srcRect b="6212"/>
          <a:stretch>
            <a:fillRect/>
          </a:stretch>
        </p:blipFill>
        <p:spPr>
          <a:xfrm>
            <a:off x="2176128" y="1109338"/>
            <a:ext cx="4993088" cy="4533927"/>
          </a:xfrm>
          <a:prstGeom prst="rect">
            <a:avLst/>
          </a:prstGeom>
        </p:spPr>
      </p:pic>
      <p:sp>
        <p:nvSpPr>
          <p:cNvPr id="3" name="TextBox 2">
            <a:extLst>
              <a:ext uri="{FF2B5EF4-FFF2-40B4-BE49-F238E27FC236}">
                <a16:creationId xmlns:a16="http://schemas.microsoft.com/office/drawing/2014/main" id="{942B5B0A-73C3-A369-18D5-690A5E3B53B5}"/>
              </a:ext>
            </a:extLst>
          </p:cNvPr>
          <p:cNvSpPr txBox="1"/>
          <p:nvPr/>
        </p:nvSpPr>
        <p:spPr>
          <a:xfrm>
            <a:off x="3872572" y="5625336"/>
            <a:ext cx="1600200" cy="461665"/>
          </a:xfrm>
          <a:prstGeom prst="rect">
            <a:avLst/>
          </a:prstGeom>
          <a:noFill/>
        </p:spPr>
        <p:txBody>
          <a:bodyPr wrap="square">
            <a:spAutoFit/>
          </a:bodyPr>
          <a:lstStyle/>
          <a:p>
            <a:pPr algn="ctr"/>
            <a:r>
              <a:rPr lang="en-IN" sz="2400" dirty="0"/>
              <a:t>Figure 2</a:t>
            </a:r>
          </a:p>
        </p:txBody>
      </p:sp>
    </p:spTree>
    <p:extLst>
      <p:ext uri="{BB962C8B-B14F-4D97-AF65-F5344CB8AC3E}">
        <p14:creationId xmlns:p14="http://schemas.microsoft.com/office/powerpoint/2010/main" val="2130747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Precision and Sample Size: Means </a:t>
            </a:r>
            <a:endParaRPr dirty="0"/>
          </a:p>
        </p:txBody>
      </p:sp>
      <p:sp>
        <p:nvSpPr>
          <p:cNvPr id="3" name="Text Placeholder 2"/>
          <p:cNvSpPr>
            <a:spLocks noGrp="1"/>
          </p:cNvSpPr>
          <p:nvPr>
            <p:ph type="body" sz="quarter" idx="10"/>
          </p:nvPr>
        </p:nvSpPr>
        <p:spPr/>
        <p:txBody>
          <a:bodyPr>
            <a:normAutofit fontScale="92500" lnSpcReduction="10000"/>
          </a:bodyPr>
          <a:lstStyle/>
          <a:p>
            <a:pPr>
              <a:defRPr sz="2800"/>
            </a:pPr>
            <a:r>
              <a:rPr lang="en-US" dirty="0"/>
              <a:t>The more accurate an estimate, the greater its potential value in decision making. The only way to accurately determine an unknown population parameter is to perform a census, though this is usually impractical because of cost or time considerations. Realistically, the best interval estimate a decision maker could hope for would be an interval with a small width possessing a large amount of confidence. The width of the confidence interval defines the precision with which the population mean is estimated, the smaller the interval, the greater the precision. If the width of a confidence interval could be controlled, we could achieve estimates with a level of accuracy that is appropriate for the decision at hand. </a:t>
            </a:r>
            <a:endParaRPr sz="2800" dirty="0"/>
          </a:p>
        </p:txBody>
      </p:sp>
    </p:spTree>
    <p:extLst>
      <p:ext uri="{BB962C8B-B14F-4D97-AF65-F5344CB8AC3E}">
        <p14:creationId xmlns:p14="http://schemas.microsoft.com/office/powerpoint/2010/main" val="578818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Determining the Sample Size: </a:t>
            </a:r>
            <a:r>
              <a:rPr lang="el-GR" dirty="0">
                <a:latin typeface="Cambria Math" panose="02040503050406030204" pitchFamily="18" charset="0"/>
                <a:ea typeface="Cambria Math" panose="02040503050406030204" pitchFamily="18" charset="0"/>
              </a:rPr>
              <a:t>σ</a:t>
            </a:r>
            <a:r>
              <a:rPr lang="en-US" dirty="0"/>
              <a:t> Known—Slide 1</a:t>
            </a:r>
            <a:endParaRPr dirty="0"/>
          </a:p>
        </p:txBody>
      </p:sp>
      <p:sp>
        <p:nvSpPr>
          <p:cNvPr id="3" name="Text Placeholder 2"/>
          <p:cNvSpPr>
            <a:spLocks noGrp="1"/>
          </p:cNvSpPr>
          <p:nvPr>
            <p:ph type="body" sz="quarter" idx="10"/>
          </p:nvPr>
        </p:nvSpPr>
        <p:spPr/>
        <p:txBody>
          <a:bodyPr>
            <a:normAutofit/>
          </a:bodyPr>
          <a:lstStyle/>
          <a:p>
            <a:pPr>
              <a:defRPr sz="2800"/>
            </a:pPr>
            <a:r>
              <a:rPr lang="en-US" sz="2600" dirty="0"/>
              <a:t>There are three components that affect the width of the confidence Interval for the population mean:  </a:t>
            </a:r>
          </a:p>
          <a:p>
            <a:pPr>
              <a:defRPr sz="2800"/>
            </a:pPr>
            <a:endParaRPr lang="en-US" sz="2600" dirty="0"/>
          </a:p>
          <a:p>
            <a:pPr>
              <a:defRPr sz="2800"/>
            </a:pPr>
            <a:r>
              <a:rPr lang="en-IN" dirty="0"/>
              <a:t>	</a:t>
            </a:r>
          </a:p>
          <a:p>
            <a:pPr>
              <a:defRPr sz="2800"/>
            </a:pPr>
            <a:endParaRPr lang="en-IN" dirty="0"/>
          </a:p>
          <a:p>
            <a:pPr>
              <a:defRPr sz="2800"/>
            </a:pPr>
            <a:r>
              <a:rPr lang="en-IN" dirty="0"/>
              <a:t> 	</a:t>
            </a:r>
          </a:p>
          <a:p>
            <a:pPr>
              <a:defRPr sz="2800"/>
            </a:pPr>
            <a:endParaRPr lang="en-US" dirty="0"/>
          </a:p>
          <a:p>
            <a:pPr>
              <a:defRPr sz="2800"/>
            </a:pPr>
            <a:endParaRPr sz="2600" dirty="0"/>
          </a:p>
        </p:txBody>
      </p:sp>
      <p:pic>
        <p:nvPicPr>
          <p:cNvPr id="8" name="Picture 7" descr="z sub alpha divided by two">
            <a:extLst>
              <a:ext uri="{FF2B5EF4-FFF2-40B4-BE49-F238E27FC236}">
                <a16:creationId xmlns:a16="http://schemas.microsoft.com/office/drawing/2014/main" id="{EB546740-1DEF-0F50-F80D-0D5F11CD43CF}"/>
              </a:ext>
            </a:extLst>
          </p:cNvPr>
          <p:cNvPicPr>
            <a:picLocks noChangeAspect="1"/>
          </p:cNvPicPr>
          <p:nvPr/>
        </p:nvPicPr>
        <p:blipFill>
          <a:blip r:embed="rId2"/>
          <a:stretch>
            <a:fillRect/>
          </a:stretch>
        </p:blipFill>
        <p:spPr>
          <a:xfrm>
            <a:off x="541804" y="2514600"/>
            <a:ext cx="466725" cy="457200"/>
          </a:xfrm>
          <a:prstGeom prst="rect">
            <a:avLst/>
          </a:prstGeom>
        </p:spPr>
      </p:pic>
      <p:sp>
        <p:nvSpPr>
          <p:cNvPr id="13" name="TextBox 12">
            <a:extLst>
              <a:ext uri="{FF2B5EF4-FFF2-40B4-BE49-F238E27FC236}">
                <a16:creationId xmlns:a16="http://schemas.microsoft.com/office/drawing/2014/main" id="{E778B86A-E444-7685-ABA3-74F1154BDB5A}"/>
              </a:ext>
            </a:extLst>
          </p:cNvPr>
          <p:cNvSpPr txBox="1"/>
          <p:nvPr/>
        </p:nvSpPr>
        <p:spPr>
          <a:xfrm>
            <a:off x="1407459" y="2420034"/>
            <a:ext cx="7279340" cy="954107"/>
          </a:xfrm>
          <a:prstGeom prst="rect">
            <a:avLst/>
          </a:prstGeom>
          <a:noFill/>
        </p:spPr>
        <p:txBody>
          <a:bodyPr wrap="square">
            <a:spAutoFit/>
          </a:bodyPr>
          <a:lstStyle/>
          <a:p>
            <a:r>
              <a:rPr lang="en-US" sz="2800" dirty="0"/>
              <a:t>Represents the distance the confidence interval boundary is from the sample mean </a:t>
            </a:r>
            <a:endParaRPr lang="en-IN" sz="2800" dirty="0"/>
          </a:p>
        </p:txBody>
      </p:sp>
      <p:pic>
        <p:nvPicPr>
          <p:cNvPr id="11" name="Picture 10" descr="x bar">
            <a:extLst>
              <a:ext uri="{FF2B5EF4-FFF2-40B4-BE49-F238E27FC236}">
                <a16:creationId xmlns:a16="http://schemas.microsoft.com/office/drawing/2014/main" id="{4DAB08D3-7234-A5C2-5982-C3BFD0C34409}"/>
              </a:ext>
            </a:extLst>
          </p:cNvPr>
          <p:cNvPicPr>
            <a:picLocks noChangeAspect="1"/>
          </p:cNvPicPr>
          <p:nvPr/>
        </p:nvPicPr>
        <p:blipFill>
          <a:blip r:embed="rId3"/>
          <a:stretch>
            <a:fillRect/>
          </a:stretch>
        </p:blipFill>
        <p:spPr>
          <a:xfrm>
            <a:off x="6629400" y="2978050"/>
            <a:ext cx="238125" cy="276225"/>
          </a:xfrm>
          <a:prstGeom prst="rect">
            <a:avLst/>
          </a:prstGeom>
        </p:spPr>
      </p:pic>
      <p:sp>
        <p:nvSpPr>
          <p:cNvPr id="9" name="TextBox 8">
            <a:extLst>
              <a:ext uri="{FF2B5EF4-FFF2-40B4-BE49-F238E27FC236}">
                <a16:creationId xmlns:a16="http://schemas.microsoft.com/office/drawing/2014/main" id="{8C2F271E-C4F4-32B3-5954-10176A7AE55D}"/>
              </a:ext>
            </a:extLst>
          </p:cNvPr>
          <p:cNvSpPr txBox="1"/>
          <p:nvPr/>
        </p:nvSpPr>
        <p:spPr>
          <a:xfrm>
            <a:off x="1371600" y="3389293"/>
            <a:ext cx="7315199" cy="954107"/>
          </a:xfrm>
          <a:prstGeom prst="rect">
            <a:avLst/>
          </a:prstGeom>
          <a:noFill/>
        </p:spPr>
        <p:txBody>
          <a:bodyPr wrap="square">
            <a:spAutoFit/>
          </a:bodyPr>
          <a:lstStyle/>
          <a:p>
            <a:pPr>
              <a:defRPr sz="2800"/>
            </a:pPr>
            <a:r>
              <a:rPr lang="en-US" dirty="0"/>
              <a:t>in standard deviation units. The distance is related to the specific level of confidence. </a:t>
            </a:r>
          </a:p>
        </p:txBody>
      </p:sp>
      <p:sp>
        <p:nvSpPr>
          <p:cNvPr id="7" name="TextBox 6">
            <a:extLst>
              <a:ext uri="{FF2B5EF4-FFF2-40B4-BE49-F238E27FC236}">
                <a16:creationId xmlns:a16="http://schemas.microsoft.com/office/drawing/2014/main" id="{7BCD84F8-E6DB-2DE1-DB74-508F4D4432DA}"/>
              </a:ext>
            </a:extLst>
          </p:cNvPr>
          <p:cNvSpPr txBox="1"/>
          <p:nvPr/>
        </p:nvSpPr>
        <p:spPr>
          <a:xfrm>
            <a:off x="457200" y="4379893"/>
            <a:ext cx="8229600" cy="954107"/>
          </a:xfrm>
          <a:prstGeom prst="rect">
            <a:avLst/>
          </a:prstGeom>
          <a:noFill/>
        </p:spPr>
        <p:txBody>
          <a:bodyPr wrap="square">
            <a:spAutoFit/>
          </a:bodyPr>
          <a:lstStyle/>
          <a:p>
            <a:pPr>
              <a:defRPr sz="2800"/>
            </a:pPr>
            <a:r>
              <a:rPr lang="el-GR" dirty="0">
                <a:latin typeface="Cambria Math" panose="02040503050406030204" pitchFamily="18" charset="0"/>
                <a:ea typeface="Cambria Math" panose="02040503050406030204" pitchFamily="18" charset="0"/>
                <a:sym typeface="Symbol" panose="05050102010706020507" pitchFamily="18" charset="2"/>
              </a:rPr>
              <a:t>σ</a:t>
            </a:r>
            <a:r>
              <a:rPr lang="en-US" dirty="0"/>
              <a:t>	</a:t>
            </a:r>
            <a:r>
              <a:rPr lang="en-IN" dirty="0"/>
              <a:t>Represents the population standard deviation.</a:t>
            </a:r>
          </a:p>
          <a:p>
            <a:pPr>
              <a:defRPr sz="2800"/>
            </a:pPr>
            <a:r>
              <a:rPr lang="en-IN" i="1" dirty="0"/>
              <a:t>n</a:t>
            </a:r>
            <a:r>
              <a:rPr lang="en-IN" dirty="0"/>
              <a:t>	Represents the sample size.</a:t>
            </a:r>
          </a:p>
        </p:txBody>
      </p:sp>
    </p:spTree>
    <p:extLst>
      <p:ext uri="{BB962C8B-B14F-4D97-AF65-F5344CB8AC3E}">
        <p14:creationId xmlns:p14="http://schemas.microsoft.com/office/powerpoint/2010/main" val="3664312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Determining the Sample Size: </a:t>
            </a:r>
            <a:r>
              <a:rPr lang="el-GR" dirty="0">
                <a:latin typeface="Cambria Math" panose="02040503050406030204" pitchFamily="18" charset="0"/>
                <a:ea typeface="Cambria Math" panose="02040503050406030204" pitchFamily="18" charset="0"/>
              </a:rPr>
              <a:t>σ</a:t>
            </a:r>
            <a:r>
              <a:rPr lang="en-US" dirty="0"/>
              <a:t> Known—Slide 2</a:t>
            </a:r>
            <a:endParaRPr dirty="0"/>
          </a:p>
        </p:txBody>
      </p:sp>
      <p:sp>
        <p:nvSpPr>
          <p:cNvPr id="3" name="Text Placeholder 2"/>
          <p:cNvSpPr>
            <a:spLocks noGrp="1"/>
          </p:cNvSpPr>
          <p:nvPr>
            <p:ph type="body" sz="quarter" idx="10"/>
          </p:nvPr>
        </p:nvSpPr>
        <p:spPr/>
        <p:txBody>
          <a:bodyPr>
            <a:normAutofit fontScale="92500" lnSpcReduction="10000"/>
          </a:bodyPr>
          <a:lstStyle/>
          <a:p>
            <a:pPr>
              <a:defRPr sz="2800"/>
            </a:pPr>
            <a:r>
              <a:rPr lang="en-US" dirty="0"/>
              <a:t>The level of confidence will affect confidence interval width. The higher the level of confidence, the wider the confidence interval. </a:t>
            </a:r>
          </a:p>
          <a:p>
            <a:pPr>
              <a:defRPr sz="2800"/>
            </a:pPr>
            <a:r>
              <a:rPr lang="en-US" dirty="0"/>
              <a:t>The population standard deviation, </a:t>
            </a:r>
            <a:r>
              <a:rPr lang="el-GR" dirty="0">
                <a:latin typeface="Cambria Math" panose="02040503050406030204" pitchFamily="18" charset="0"/>
                <a:ea typeface="Cambria Math" panose="02040503050406030204" pitchFamily="18" charset="0"/>
              </a:rPr>
              <a:t>σ</a:t>
            </a:r>
            <a:r>
              <a:rPr lang="en-US" dirty="0"/>
              <a:t>, is a constant, and does not change. The sample size, however, is selected by the decision maker. The larger the sample, the smaller the width of the resulting confidence interval for some given level of confidence. </a:t>
            </a:r>
          </a:p>
          <a:p>
            <a:pPr>
              <a:defRPr sz="2800"/>
            </a:pPr>
            <a:r>
              <a:rPr lang="en-US" dirty="0"/>
              <a:t>Since the sample size can be increased, which reduces the width of the confidence interval, how large should the sample be? Taking too large a sample wastes money, while taking too small a sample produces an estimator that does not possess sufficient reliability.</a:t>
            </a:r>
            <a:r>
              <a:rPr lang="en-IN" dirty="0"/>
              <a:t> 	</a:t>
            </a:r>
          </a:p>
          <a:p>
            <a:pPr>
              <a:defRPr sz="2800"/>
            </a:pPr>
            <a:endParaRPr lang="en-US" dirty="0"/>
          </a:p>
          <a:p>
            <a:pPr>
              <a:defRPr sz="2800"/>
            </a:pPr>
            <a:endParaRPr sz="2600" dirty="0"/>
          </a:p>
        </p:txBody>
      </p:sp>
    </p:spTree>
    <p:extLst>
      <p:ext uri="{BB962C8B-B14F-4D97-AF65-F5344CB8AC3E}">
        <p14:creationId xmlns:p14="http://schemas.microsoft.com/office/powerpoint/2010/main" val="1181557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Determining the Sample Size: </a:t>
            </a:r>
            <a:r>
              <a:rPr lang="el-GR" dirty="0">
                <a:latin typeface="Cambria Math" panose="02040503050406030204" pitchFamily="18" charset="0"/>
                <a:ea typeface="Cambria Math" panose="02040503050406030204" pitchFamily="18" charset="0"/>
              </a:rPr>
              <a:t>σ</a:t>
            </a:r>
            <a:r>
              <a:rPr lang="en-US" dirty="0"/>
              <a:t> Known—Slide 3</a:t>
            </a:r>
            <a:endParaRPr dirty="0"/>
          </a:p>
        </p:txBody>
      </p:sp>
      <p:sp>
        <p:nvSpPr>
          <p:cNvPr id="3" name="Text Placeholder 2"/>
          <p:cNvSpPr>
            <a:spLocks noGrp="1"/>
          </p:cNvSpPr>
          <p:nvPr>
            <p:ph type="body" sz="quarter" idx="10"/>
          </p:nvPr>
        </p:nvSpPr>
        <p:spPr/>
        <p:txBody>
          <a:bodyPr>
            <a:noAutofit/>
          </a:bodyPr>
          <a:lstStyle/>
          <a:p>
            <a:pPr>
              <a:defRPr sz="2800"/>
            </a:pPr>
            <a:r>
              <a:rPr lang="en-US" sz="2400" dirty="0"/>
              <a:t>The sample size should be selected in relation to the size of the margin of error the decision maker is willing to accept. This can be achieved by setting the error equal to one-half the confidence interval width. </a:t>
            </a:r>
          </a:p>
          <a:p>
            <a:pPr>
              <a:defRPr sz="2800"/>
            </a:pPr>
            <a:endParaRPr lang="en-US" sz="2400" dirty="0"/>
          </a:p>
          <a:p>
            <a:pPr>
              <a:defRPr sz="2800"/>
            </a:pPr>
            <a:endParaRPr sz="2400" dirty="0"/>
          </a:p>
        </p:txBody>
      </p:sp>
      <p:pic>
        <p:nvPicPr>
          <p:cNvPr id="7" name="Picture 6" descr="E equals margin of error equals z subscript alpha divided by 2 times sigma divided by square root of n.">
            <a:extLst>
              <a:ext uri="{FF2B5EF4-FFF2-40B4-BE49-F238E27FC236}">
                <a16:creationId xmlns:a16="http://schemas.microsoft.com/office/drawing/2014/main" id="{99492658-7D93-27DA-ABF0-D68F310D19FB}"/>
              </a:ext>
            </a:extLst>
          </p:cNvPr>
          <p:cNvPicPr>
            <a:picLocks noChangeAspect="1"/>
          </p:cNvPicPr>
          <p:nvPr/>
        </p:nvPicPr>
        <p:blipFill>
          <a:blip r:embed="rId2"/>
          <a:stretch>
            <a:fillRect/>
          </a:stretch>
        </p:blipFill>
        <p:spPr>
          <a:xfrm>
            <a:off x="2780062" y="2488223"/>
            <a:ext cx="3781425" cy="838200"/>
          </a:xfrm>
          <a:prstGeom prst="rect">
            <a:avLst/>
          </a:prstGeom>
        </p:spPr>
      </p:pic>
      <p:sp>
        <p:nvSpPr>
          <p:cNvPr id="6" name="TextBox 5">
            <a:extLst>
              <a:ext uri="{FF2B5EF4-FFF2-40B4-BE49-F238E27FC236}">
                <a16:creationId xmlns:a16="http://schemas.microsoft.com/office/drawing/2014/main" id="{0CBC9D84-C071-A586-FD38-7567941519BA}"/>
              </a:ext>
            </a:extLst>
          </p:cNvPr>
          <p:cNvSpPr txBox="1"/>
          <p:nvPr/>
        </p:nvSpPr>
        <p:spPr>
          <a:xfrm>
            <a:off x="457200" y="3272135"/>
            <a:ext cx="8229600" cy="461665"/>
          </a:xfrm>
          <a:prstGeom prst="rect">
            <a:avLst/>
          </a:prstGeom>
          <a:noFill/>
        </p:spPr>
        <p:txBody>
          <a:bodyPr wrap="square">
            <a:spAutoFit/>
          </a:bodyPr>
          <a:lstStyle/>
          <a:p>
            <a:pPr>
              <a:defRPr sz="2800"/>
            </a:pPr>
            <a:r>
              <a:rPr lang="en-US" sz="2400" dirty="0"/>
              <a:t>The preceding equation can be solved for the sample size, </a:t>
            </a:r>
            <a:r>
              <a:rPr lang="en-US" sz="2400" i="1" dirty="0"/>
              <a:t>n</a:t>
            </a:r>
            <a:r>
              <a:rPr lang="en-US" sz="2400" dirty="0"/>
              <a:t>.</a:t>
            </a:r>
          </a:p>
        </p:txBody>
      </p:sp>
      <p:pic>
        <p:nvPicPr>
          <p:cNvPr id="14" name="Picture 13" descr="E equals z subscript alpha divided by 2 times sigma divided by square root of n.&#10;&#10;Square root of n equals z subscript alpha divided by 2 times sigma divided by E.&#10;&#10;n equals open parenthesis z subscript alpha divided by 2 times sigma divided by E close parenthesis squared.">
            <a:extLst>
              <a:ext uri="{FF2B5EF4-FFF2-40B4-BE49-F238E27FC236}">
                <a16:creationId xmlns:a16="http://schemas.microsoft.com/office/drawing/2014/main" id="{08F47ECC-C9F1-CE5D-2AEF-93C87DE50778}"/>
              </a:ext>
            </a:extLst>
          </p:cNvPr>
          <p:cNvPicPr>
            <a:picLocks noChangeAspect="1"/>
          </p:cNvPicPr>
          <p:nvPr/>
        </p:nvPicPr>
        <p:blipFill>
          <a:blip r:embed="rId3"/>
          <a:stretch>
            <a:fillRect/>
          </a:stretch>
        </p:blipFill>
        <p:spPr>
          <a:xfrm>
            <a:off x="3733800" y="3672254"/>
            <a:ext cx="1543050" cy="2352675"/>
          </a:xfrm>
          <a:prstGeom prst="rect">
            <a:avLst/>
          </a:prstGeom>
        </p:spPr>
      </p:pic>
    </p:spTree>
    <p:extLst>
      <p:ext uri="{BB962C8B-B14F-4D97-AF65-F5344CB8AC3E}">
        <p14:creationId xmlns:p14="http://schemas.microsoft.com/office/powerpoint/2010/main" val="1634750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Estimating the Population Mean, Sigma Unknown—Slide 1</a:t>
            </a:r>
            <a:endParaRPr dirty="0"/>
          </a:p>
        </p:txBody>
      </p:sp>
      <p:sp>
        <p:nvSpPr>
          <p:cNvPr id="3" name="Text Placeholder 2"/>
          <p:cNvSpPr>
            <a:spLocks noGrp="1"/>
          </p:cNvSpPr>
          <p:nvPr>
            <p:ph type="body" sz="quarter" idx="10"/>
          </p:nvPr>
        </p:nvSpPr>
        <p:spPr/>
        <p:txBody>
          <a:bodyPr>
            <a:normAutofit/>
          </a:bodyPr>
          <a:lstStyle/>
          <a:p>
            <a:r>
              <a:rPr lang="en-US" dirty="0"/>
              <a:t>In the previous section, we assumed that the population standard deviation was known. In practice this assumption is not very realistic, since the standard deviation describes variability about the mean. If the population standard deviation is known, the mean is usually also known, and there is no need to create an interval estimate for it. Why estimate something we already know?</a:t>
            </a:r>
            <a:endParaRPr sz="2800" dirty="0"/>
          </a:p>
        </p:txBody>
      </p:sp>
    </p:spTree>
    <p:extLst>
      <p:ext uri="{BB962C8B-B14F-4D97-AF65-F5344CB8AC3E}">
        <p14:creationId xmlns:p14="http://schemas.microsoft.com/office/powerpoint/2010/main" val="15432856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D9FC26-57BE-9CF8-DE31-EEEF17C275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707DF0-4FC7-C945-B3AF-E4B38D95F182}"/>
              </a:ext>
            </a:extLst>
          </p:cNvPr>
          <p:cNvSpPr>
            <a:spLocks noGrp="1"/>
          </p:cNvSpPr>
          <p:nvPr>
            <p:ph type="title"/>
          </p:nvPr>
        </p:nvSpPr>
        <p:spPr/>
        <p:txBody>
          <a:bodyPr>
            <a:normAutofit/>
          </a:bodyPr>
          <a:lstStyle/>
          <a:p>
            <a:pPr>
              <a:defRPr sz="3200"/>
            </a:pPr>
            <a:r>
              <a:rPr lang="en-US" dirty="0"/>
              <a:t>Determining the Sample Size: </a:t>
            </a:r>
            <a:r>
              <a:rPr lang="el-GR" dirty="0">
                <a:latin typeface="Cambria Math" panose="02040503050406030204" pitchFamily="18" charset="0"/>
                <a:ea typeface="Cambria Math" panose="02040503050406030204" pitchFamily="18" charset="0"/>
              </a:rPr>
              <a:t>σ</a:t>
            </a:r>
            <a:r>
              <a:rPr lang="en-US" dirty="0"/>
              <a:t> Known—Slide 4</a:t>
            </a:r>
            <a:endParaRPr dirty="0"/>
          </a:p>
        </p:txBody>
      </p:sp>
      <p:sp>
        <p:nvSpPr>
          <p:cNvPr id="3" name="Text Placeholder 2">
            <a:extLst>
              <a:ext uri="{FF2B5EF4-FFF2-40B4-BE49-F238E27FC236}">
                <a16:creationId xmlns:a16="http://schemas.microsoft.com/office/drawing/2014/main" id="{08BFCF87-EA2F-B18F-CC4D-52E25538279D}"/>
              </a:ext>
            </a:extLst>
          </p:cNvPr>
          <p:cNvSpPr>
            <a:spLocks noGrp="1"/>
          </p:cNvSpPr>
          <p:nvPr>
            <p:ph type="body" sz="quarter" idx="10"/>
          </p:nvPr>
        </p:nvSpPr>
        <p:spPr/>
        <p:txBody>
          <a:bodyPr>
            <a:normAutofit/>
          </a:bodyPr>
          <a:lstStyle/>
          <a:p>
            <a:pPr>
              <a:defRPr sz="2800"/>
            </a:pPr>
            <a:r>
              <a:rPr lang="en-US" dirty="0"/>
              <a:t>By selecting a level of confidence and the maximum error, the relationship can be used to determine the sample size necessary to estimate the population mean with the desired accuracy. </a:t>
            </a:r>
            <a:r>
              <a:rPr lang="en-US" i="1" dirty="0"/>
              <a:t>In order to assure the desired level of confidence, always round the value obtained for the sample size up to the next integer.</a:t>
            </a:r>
            <a:endParaRPr lang="en-IN" i="1" dirty="0"/>
          </a:p>
          <a:p>
            <a:pPr>
              <a:defRPr sz="2800"/>
            </a:pPr>
            <a:endParaRPr lang="en-US" dirty="0"/>
          </a:p>
          <a:p>
            <a:pPr>
              <a:defRPr sz="2800"/>
            </a:pPr>
            <a:endParaRPr sz="2600" dirty="0"/>
          </a:p>
        </p:txBody>
      </p:sp>
    </p:spTree>
    <p:extLst>
      <p:ext uri="{BB962C8B-B14F-4D97-AF65-F5344CB8AC3E}">
        <p14:creationId xmlns:p14="http://schemas.microsoft.com/office/powerpoint/2010/main" val="11031571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3: Calculating the Sample Size Needed for</a:t>
                </a:r>
                <a:r>
                  <a:rPr sz="2800" dirty="0"/>
                  <a:t> </a:t>
                </a:r>
                <a14:m>
                  <m:oMath xmlns:m="http://schemas.openxmlformats.org/officeDocument/2006/math">
                    <m:r>
                      <a:rPr sz="3200">
                        <a:latin typeface="Cambria Math"/>
                      </a:rPr>
                      <m:t>95</m:t>
                    </m:r>
                    <m:r>
                      <a:rPr sz="3200">
                        <a:latin typeface="Cambria Math"/>
                      </a:rPr>
                      <m:t>%</m:t>
                    </m:r>
                  </m:oMath>
                </a14:m>
                <a:r>
                  <a:rPr sz="2800" dirty="0"/>
                  <a:t> </a:t>
                </a:r>
                <a:r>
                  <a:rPr dirty="0"/>
                  <a:t>Confidence of the Mean</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222" t="-16000" r="-1407"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600" dirty="0"/>
              <a:t>Consider a population having a standard deviation of </a:t>
            </a:r>
            <a:r>
              <a:rPr sz="2600" dirty="0">
                <a:latin typeface="Cambria Math"/>
              </a:rPr>
              <a:t>15</a:t>
            </a:r>
            <a:r>
              <a:rPr sz="2600" dirty="0"/>
              <a:t>. We want to estimate the mean of the population. How large of a sample is needed to construct a</a:t>
            </a:r>
            <a:r>
              <a:rPr lang="en-US" sz="2600" dirty="0"/>
              <a:t> 95%</a:t>
            </a:r>
            <a:r>
              <a:rPr sz="2600" dirty="0"/>
              <a:t> confidence interval for the mean of this population if the margin of error is equal to </a:t>
            </a:r>
            <a:r>
              <a:rPr sz="2600" dirty="0">
                <a:latin typeface="Cambria Math"/>
              </a:rPr>
              <a:t>1.5</a:t>
            </a:r>
            <a:r>
              <a:rPr sz="2600" dirty="0"/>
              <a:t>?</a:t>
            </a:r>
            <a:endParaRPr lang="en-US" sz="2600" dirty="0"/>
          </a:p>
          <a:p>
            <a:r>
              <a:rPr lang="en-IN" sz="2600" b="1" dirty="0"/>
              <a:t>Solution</a:t>
            </a:r>
            <a:endParaRPr lang="en-US" sz="2600" dirty="0"/>
          </a:p>
          <a:p>
            <a:pPr>
              <a:defRPr sz="2800"/>
            </a:pPr>
            <a:endParaRPr sz="2600" dirty="0"/>
          </a:p>
        </p:txBody>
      </p:sp>
      <p:pic>
        <p:nvPicPr>
          <p:cNvPr id="8" name="Picture 7" descr="n equals open parenthesis z subscript alpha divided by 2 times sigma divided by E close parenthesis squared equals open parenthesis 1.96 times 15 divided by 1.5 close parenthesis squared, equals 384.16.">
            <a:extLst>
              <a:ext uri="{FF2B5EF4-FFF2-40B4-BE49-F238E27FC236}">
                <a16:creationId xmlns:a16="http://schemas.microsoft.com/office/drawing/2014/main" id="{020BDCCC-FFDA-F20E-911F-42B94A671B5A}"/>
              </a:ext>
            </a:extLst>
          </p:cNvPr>
          <p:cNvPicPr>
            <a:picLocks noChangeAspect="1"/>
          </p:cNvPicPr>
          <p:nvPr/>
        </p:nvPicPr>
        <p:blipFill>
          <a:blip r:embed="rId3"/>
          <a:stretch>
            <a:fillRect/>
          </a:stretch>
        </p:blipFill>
        <p:spPr>
          <a:xfrm>
            <a:off x="2438400" y="3467100"/>
            <a:ext cx="4629150" cy="1038225"/>
          </a:xfrm>
          <a:prstGeom prst="rect">
            <a:avLst/>
          </a:prstGeom>
        </p:spPr>
      </p:pic>
      <p:sp>
        <p:nvSpPr>
          <p:cNvPr id="5" name="TextBox 4">
            <a:extLst>
              <a:ext uri="{FF2B5EF4-FFF2-40B4-BE49-F238E27FC236}">
                <a16:creationId xmlns:a16="http://schemas.microsoft.com/office/drawing/2014/main" id="{DA84C17C-F62D-BD8C-7EAC-4AF2943ADA98}"/>
              </a:ext>
            </a:extLst>
          </p:cNvPr>
          <p:cNvSpPr txBox="1"/>
          <p:nvPr/>
        </p:nvSpPr>
        <p:spPr>
          <a:xfrm>
            <a:off x="457200" y="4691278"/>
            <a:ext cx="8229600" cy="1292662"/>
          </a:xfrm>
          <a:prstGeom prst="rect">
            <a:avLst/>
          </a:prstGeom>
          <a:noFill/>
        </p:spPr>
        <p:txBody>
          <a:bodyPr wrap="square">
            <a:spAutoFit/>
          </a:bodyPr>
          <a:lstStyle/>
          <a:p>
            <a:pPr>
              <a:defRPr sz="2800"/>
            </a:pPr>
            <a:r>
              <a:rPr lang="en-IN" sz="2600" dirty="0"/>
              <a:t>Rounding up, we have to have a sample size of </a:t>
            </a:r>
            <a:r>
              <a:rPr lang="en-IN" sz="2600" dirty="0">
                <a:latin typeface="Cambria Math"/>
              </a:rPr>
              <a:t>385</a:t>
            </a:r>
            <a:r>
              <a:rPr lang="en-IN" sz="2600" dirty="0"/>
              <a:t> to ensure that we get at least a 95% confidence interval with a margin of error equal to </a:t>
            </a:r>
            <a:r>
              <a:rPr lang="en-IN" sz="2600" dirty="0">
                <a:latin typeface="Cambria Math"/>
              </a:rPr>
              <a:t>1.5</a:t>
            </a:r>
            <a:r>
              <a:rPr lang="en-IN" sz="2600"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sz="2400" dirty="0"/>
                  <a:t>Example</a:t>
                </a:r>
                <a:r>
                  <a:rPr lang="en-IN" sz="2400" dirty="0"/>
                  <a:t> </a:t>
                </a:r>
                <a:r>
                  <a:rPr sz="2400" dirty="0"/>
                  <a:t>4: Calculating the Sample Size Needed for </a:t>
                </a:r>
                <a14:m>
                  <m:oMath xmlns:m="http://schemas.openxmlformats.org/officeDocument/2006/math">
                    <m:r>
                      <a:rPr sz="2400">
                        <a:latin typeface="Cambria Math"/>
                      </a:rPr>
                      <m:t>90</m:t>
                    </m:r>
                    <m:r>
                      <a:rPr sz="2400">
                        <a:latin typeface="Cambria Math"/>
                      </a:rPr>
                      <m:t>%</m:t>
                    </m:r>
                  </m:oMath>
                </a14:m>
                <a:r>
                  <a:rPr sz="2400" dirty="0"/>
                  <a:t> Confidence of the Mean Amount of Cleaning Fluid</a:t>
                </a:r>
                <a:r>
                  <a:rPr lang="en-US" sz="2400" dirty="0"/>
                  <a:t>—Slide 1</a:t>
                </a:r>
                <a:endParaRPr sz="24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333" b="-10667"/>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lnSpcReduction="10000"/>
          </a:bodyPr>
          <a:lstStyle/>
          <a:p>
            <a:pPr>
              <a:defRPr sz="2800"/>
            </a:pPr>
            <a:r>
              <a:rPr sz="2800" dirty="0"/>
              <a:t>Suppose that a quality control manager at Argon Chemical Company wishes to measure the average amount of cleaning fluid the company is placing in their </a:t>
            </a:r>
            <a:r>
              <a:rPr sz="2800" dirty="0">
                <a:latin typeface="Cambria Math"/>
              </a:rPr>
              <a:t>12</a:t>
            </a:r>
            <a:r>
              <a:rPr sz="2800" dirty="0"/>
              <a:t>-ounce bottles. The manager is concerned that if the bottles are overfilled, then there could be a chance of an explosion. At the same time, if they are underfilled customers would be unhappy and begin to buy the competitor's product. From previous samples, they believe that the standard deviation is </a:t>
            </a:r>
            <a:r>
              <a:rPr sz="2800" dirty="0">
                <a:latin typeface="Cambria Math"/>
              </a:rPr>
              <a:t>0.3</a:t>
            </a:r>
            <a:r>
              <a:rPr sz="2800" dirty="0"/>
              <a:t> ounce. How large a sample must be taken in order to be</a:t>
            </a:r>
            <a:r>
              <a:rPr lang="en-US" sz="2800" dirty="0"/>
              <a:t> 90%</a:t>
            </a:r>
            <a:r>
              <a:rPr sz="2800" dirty="0"/>
              <a:t> confident of estimating the mean amount of cleaning fluid in a </a:t>
            </a:r>
            <a:r>
              <a:rPr sz="2800" dirty="0">
                <a:latin typeface="Cambria Math"/>
              </a:rPr>
              <a:t>12</a:t>
            </a:r>
            <a:r>
              <a:rPr sz="2800" dirty="0"/>
              <a:t>-ounce bottle to within </a:t>
            </a:r>
            <a:r>
              <a:rPr sz="2800" dirty="0">
                <a:latin typeface="Cambria Math"/>
              </a:rPr>
              <a:t>0.05</a:t>
            </a:r>
            <a:r>
              <a:rPr sz="2800" dirty="0"/>
              <a:t> ounce?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sz="2400" dirty="0"/>
                  <a:t>Example 4: Calculating the Sample Size Needed for </a:t>
                </a:r>
                <a14:m>
                  <m:oMath xmlns:m="http://schemas.openxmlformats.org/officeDocument/2006/math">
                    <m:r>
                      <a:rPr sz="2400">
                        <a:latin typeface="Cambria Math"/>
                      </a:rPr>
                      <m:t>90%</m:t>
                    </m:r>
                  </m:oMath>
                </a14:m>
                <a:r>
                  <a:rPr sz="2400" dirty="0"/>
                  <a:t> Confidence of the Mean Amount of Cleaning Fluid</a:t>
                </a:r>
                <a:r>
                  <a:rPr lang="en-US" sz="2400" dirty="0"/>
                  <a:t>—Slide 2</a:t>
                </a:r>
                <a:endParaRPr sz="24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333" b="-10667"/>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lang="en-IN" sz="2600" b="1" dirty="0"/>
              <a:t>Solution</a:t>
            </a:r>
          </a:p>
        </p:txBody>
      </p:sp>
      <p:sp>
        <p:nvSpPr>
          <p:cNvPr id="5" name="TextBox 4">
            <a:extLst>
              <a:ext uri="{FF2B5EF4-FFF2-40B4-BE49-F238E27FC236}">
                <a16:creationId xmlns:a16="http://schemas.microsoft.com/office/drawing/2014/main" id="{E59DB93C-77B4-F799-37B7-5B88A279A696}"/>
              </a:ext>
            </a:extLst>
          </p:cNvPr>
          <p:cNvSpPr txBox="1"/>
          <p:nvPr/>
        </p:nvSpPr>
        <p:spPr>
          <a:xfrm>
            <a:off x="457200" y="2344270"/>
            <a:ext cx="8229600" cy="3693319"/>
          </a:xfrm>
          <a:prstGeom prst="rect">
            <a:avLst/>
          </a:prstGeom>
          <a:noFill/>
        </p:spPr>
        <p:txBody>
          <a:bodyPr wrap="square">
            <a:spAutoFit/>
          </a:bodyPr>
          <a:lstStyle/>
          <a:p>
            <a:pPr>
              <a:defRPr sz="2800"/>
            </a:pPr>
            <a:r>
              <a:rPr lang="en-IN" sz="2600" dirty="0"/>
              <a:t>To be assured of finding the desired level of confidence, always round up. Thus, we are 90% confident that a sample of </a:t>
            </a:r>
            <a:r>
              <a:rPr lang="en-IN" sz="2600" i="1" dirty="0"/>
              <a:t>n</a:t>
            </a:r>
            <a:r>
              <a:rPr lang="en-IN" sz="2600" dirty="0"/>
              <a:t> = 98 observations would produce an estimate of the mean amount of cleaning fluid in a </a:t>
            </a:r>
            <a:r>
              <a:rPr lang="en-IN" sz="2600" dirty="0">
                <a:latin typeface="Cambria Math"/>
              </a:rPr>
              <a:t>12</a:t>
            </a:r>
            <a:r>
              <a:rPr lang="en-IN" sz="2600" dirty="0"/>
              <a:t>-ounce bottle to within </a:t>
            </a:r>
            <a:r>
              <a:rPr lang="en-IN" sz="2600" dirty="0">
                <a:latin typeface="Cambria Math"/>
              </a:rPr>
              <a:t>0.05</a:t>
            </a:r>
            <a:r>
              <a:rPr lang="en-IN" sz="2600" dirty="0"/>
              <a:t> ounce. Being able to know the accuracy of your estimate is one of the significant benefits of inferential statistics. In this case, if </a:t>
            </a:r>
            <a:r>
              <a:rPr lang="en-IN" sz="2600" dirty="0">
                <a:latin typeface="Cambria Math"/>
              </a:rPr>
              <a:t>98</a:t>
            </a:r>
            <a:r>
              <a:rPr lang="en-IN" sz="2600" dirty="0"/>
              <a:t> bottles are measured, we will be 90% confident that the resulting sample mean is within five one-hundredths of an ounce of the true mean. That's close.</a:t>
            </a:r>
          </a:p>
        </p:txBody>
      </p:sp>
      <p:pic>
        <p:nvPicPr>
          <p:cNvPr id="8" name="Picture 7" descr="n equals open parenthesis z sub alpha divided by 2 times sigma divided by E close parenthesis squared, equals open parenthesis 1.645 times 0.3 divided by 0.05 close parenthesis squared, equals 97.4169.">
            <a:extLst>
              <a:ext uri="{FF2B5EF4-FFF2-40B4-BE49-F238E27FC236}">
                <a16:creationId xmlns:a16="http://schemas.microsoft.com/office/drawing/2014/main" id="{DF801B03-EA21-7FC7-F603-D62C23E7E9ED}"/>
              </a:ext>
            </a:extLst>
          </p:cNvPr>
          <p:cNvPicPr>
            <a:picLocks noChangeAspect="1"/>
          </p:cNvPicPr>
          <p:nvPr/>
        </p:nvPicPr>
        <p:blipFill>
          <a:blip r:embed="rId3"/>
          <a:stretch>
            <a:fillRect/>
          </a:stretch>
        </p:blipFill>
        <p:spPr>
          <a:xfrm>
            <a:off x="1905000" y="1306045"/>
            <a:ext cx="5038725" cy="103822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Autofit/>
              </a:bodyPr>
              <a:lstStyle/>
              <a:p>
                <a:pPr>
                  <a:defRPr sz="3200"/>
                </a:pPr>
                <a:r>
                  <a:rPr sz="2200" dirty="0"/>
                  <a:t>Example 5: Calculating the Sample Size Needed for </a:t>
                </a:r>
                <a14:m>
                  <m:oMath xmlns:m="http://schemas.openxmlformats.org/officeDocument/2006/math">
                    <m:r>
                      <a:rPr sz="2200">
                        <a:latin typeface="Cambria Math"/>
                      </a:rPr>
                      <m:t>99</m:t>
                    </m:r>
                    <m:r>
                      <a:rPr sz="2200">
                        <a:latin typeface="Cambria Math"/>
                      </a:rPr>
                      <m:t>%</m:t>
                    </m:r>
                  </m:oMath>
                </a14:m>
                <a:r>
                  <a:rPr sz="2200" dirty="0"/>
                  <a:t> Confidence of the Mean Time Required to Replace a Jet Engine</a:t>
                </a:r>
                <a:r>
                  <a:rPr lang="en-US" sz="2200" dirty="0"/>
                  <a:t>—Slide 1</a:t>
                </a:r>
                <a:endParaRPr sz="22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593" r="-1333" b="-8667"/>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lang="en-IN" sz="2800" dirty="0"/>
              <a:t>An airline's maintenance manager desires to estimate the average time (in hours) required to replace a jet engine in a Boeing </a:t>
            </a:r>
            <a:r>
              <a:rPr lang="en-IN" sz="2800" dirty="0">
                <a:latin typeface="Cambria Math"/>
              </a:rPr>
              <a:t>767</a:t>
            </a:r>
            <a:r>
              <a:rPr lang="en-IN" sz="2800" dirty="0"/>
              <a:t>. How large a sample would be necessary if the manager wishes to be 99% confident of estimating the population mean to within one-quarter of an hour (</a:t>
            </a:r>
            <a:r>
              <a:rPr lang="en-IN" sz="2800" i="1" dirty="0"/>
              <a:t>E</a:t>
            </a:r>
            <a:r>
              <a:rPr lang="en-IN" sz="2800" dirty="0"/>
              <a:t> = 0.25)? Assume a preliminary sample of size </a:t>
            </a:r>
            <a:r>
              <a:rPr lang="en-IN" sz="2800" i="1" dirty="0"/>
              <a:t>n</a:t>
            </a:r>
            <a:r>
              <a:rPr lang="en-IN" sz="2800" dirty="0"/>
              <a:t> = 30 has a mean replacement time of </a:t>
            </a:r>
            <a:r>
              <a:rPr lang="en-IN" sz="2800" dirty="0">
                <a:latin typeface="Cambria Math"/>
              </a:rPr>
              <a:t>16.7</a:t>
            </a:r>
            <a:r>
              <a:rPr lang="en-IN" sz="2800" dirty="0"/>
              <a:t> hours with a standard deviation of </a:t>
            </a:r>
            <a:r>
              <a:rPr lang="en-IN" sz="2800" dirty="0">
                <a:latin typeface="Cambria Math"/>
              </a:rPr>
              <a:t>4.3</a:t>
            </a:r>
            <a:r>
              <a:rPr lang="en-IN" sz="2800" dirty="0"/>
              <a:t> hours.</a:t>
            </a:r>
            <a:endParaRPr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152400" y="114887"/>
                <a:ext cx="8839200" cy="914400"/>
              </a:xfrm>
            </p:spPr>
            <p:txBody>
              <a:bodyPr>
                <a:noAutofit/>
              </a:bodyPr>
              <a:lstStyle/>
              <a:p>
                <a:pPr>
                  <a:defRPr sz="3200"/>
                </a:pPr>
                <a:r>
                  <a:rPr sz="2200" dirty="0"/>
                  <a:t>Example 5: Calculating the Sample Size Needed for </a:t>
                </a:r>
                <a14:m>
                  <m:oMath xmlns:m="http://schemas.openxmlformats.org/officeDocument/2006/math">
                    <m:r>
                      <a:rPr sz="2200">
                        <a:latin typeface="Cambria Math"/>
                      </a:rPr>
                      <m:t>99%</m:t>
                    </m:r>
                  </m:oMath>
                </a14:m>
                <a:r>
                  <a:rPr sz="2200" dirty="0"/>
                  <a:t> Confidence of the Mean Time Required to Replace a Jet Engine</a:t>
                </a:r>
                <a:r>
                  <a:rPr lang="en-US" sz="2200" dirty="0"/>
                  <a:t>—Slide 2</a:t>
                </a:r>
                <a:endParaRPr sz="22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152400" y="114887"/>
                <a:ext cx="8839200" cy="914400"/>
              </a:xfrm>
              <a:blipFill>
                <a:blip r:embed="rId2"/>
                <a:stretch>
                  <a:fillRect r="-345" b="-8667"/>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Autofit/>
          </a:bodyPr>
          <a:lstStyle/>
          <a:p>
            <a:r>
              <a:rPr lang="en-US" sz="2100" b="1" dirty="0"/>
              <a:t>Solution</a:t>
            </a:r>
          </a:p>
          <a:p>
            <a:r>
              <a:rPr lang="en-US" sz="2100" dirty="0"/>
              <a:t>Using the results from the initial sample,</a:t>
            </a:r>
          </a:p>
        </p:txBody>
      </p:sp>
      <p:pic>
        <p:nvPicPr>
          <p:cNvPr id="9" name="Picture 8" descr="n equals open parenthesis z subscript alpha divided by 2 times s whole divided by E close parenthesis squared, equals open parenthesis 2.575 times 4.3 divided by 0.25 close parenthesis squared, equals 1961.6041.&#10;n equals 1962 — always round up to assure required confidence.">
            <a:extLst>
              <a:ext uri="{FF2B5EF4-FFF2-40B4-BE49-F238E27FC236}">
                <a16:creationId xmlns:a16="http://schemas.microsoft.com/office/drawing/2014/main" id="{FD3100E5-496F-EA12-E573-178501BAF5CD}"/>
              </a:ext>
            </a:extLst>
          </p:cNvPr>
          <p:cNvPicPr>
            <a:picLocks noChangeAspect="1"/>
          </p:cNvPicPr>
          <p:nvPr/>
        </p:nvPicPr>
        <p:blipFill>
          <a:blip r:embed="rId3"/>
          <a:stretch>
            <a:fillRect/>
          </a:stretch>
        </p:blipFill>
        <p:spPr>
          <a:xfrm>
            <a:off x="1066800" y="1943687"/>
            <a:ext cx="6477000" cy="1257300"/>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2E007765-19D3-2CFC-C916-4C2E666EBA57}"/>
                  </a:ext>
                </a:extLst>
              </p:cNvPr>
              <p:cNvSpPr txBox="1"/>
              <p:nvPr/>
            </p:nvSpPr>
            <p:spPr>
              <a:xfrm>
                <a:off x="457200" y="3265944"/>
                <a:ext cx="8229600" cy="2677656"/>
              </a:xfrm>
              <a:prstGeom prst="rect">
                <a:avLst/>
              </a:prstGeom>
              <a:noFill/>
            </p:spPr>
            <p:txBody>
              <a:bodyPr wrap="square">
                <a:spAutoFit/>
              </a:bodyPr>
              <a:lstStyle/>
              <a:p>
                <a:pPr>
                  <a:defRPr sz="2800"/>
                </a:pPr>
                <a:r>
                  <a:rPr lang="en-IN" sz="2100" dirty="0"/>
                  <a:t>Notice that while the sample data values are being collected they can be used to improve the estimate of the population standard deviation. For example, suppose the sample standard deviation after sampling the first </a:t>
                </a:r>
                <a:r>
                  <a:rPr lang="en-IN" sz="2100" dirty="0">
                    <a:latin typeface="Cambria Math"/>
                  </a:rPr>
                  <a:t>1000</a:t>
                </a:r>
                <a:r>
                  <a:rPr lang="en-IN" sz="2100" dirty="0"/>
                  <a:t> observations was </a:t>
                </a:r>
                <a:r>
                  <a:rPr lang="en-IN" sz="2100" dirty="0">
                    <a:latin typeface="Cambria Math"/>
                  </a:rPr>
                  <a:t>4.1</a:t>
                </a:r>
                <a:r>
                  <a:rPr lang="en-IN" sz="2100" dirty="0"/>
                  <a:t>. Using this estimate of </a:t>
                </a:r>
                <a14:m>
                  <m:oMath xmlns:m="http://schemas.openxmlformats.org/officeDocument/2006/math">
                    <m:r>
                      <a:rPr lang="en-IN" sz="2100">
                        <a:latin typeface="Cambria Math" panose="02040503050406030204" pitchFamily="18" charset="0"/>
                      </a:rPr>
                      <m:t>𝑠</m:t>
                    </m:r>
                  </m:oMath>
                </a14:m>
                <a:r>
                  <a:rPr lang="en-IN" sz="2100" dirty="0"/>
                  <a:t> instead of </a:t>
                </a:r>
                <a:r>
                  <a:rPr lang="en-IN" sz="2100" dirty="0">
                    <a:latin typeface="Cambria Math"/>
                  </a:rPr>
                  <a:t>4.3</a:t>
                </a:r>
                <a:r>
                  <a:rPr lang="en-IN" sz="2100" dirty="0"/>
                  <a:t> results in a sample size of </a:t>
                </a:r>
                <a:r>
                  <a:rPr lang="en-IN" sz="2100" dirty="0">
                    <a:latin typeface="Cambria Math"/>
                  </a:rPr>
                  <a:t>1784</a:t>
                </a:r>
                <a:r>
                  <a:rPr lang="en-IN" sz="2100" dirty="0"/>
                  <a:t> compared to the original specification of </a:t>
                </a:r>
                <a:r>
                  <a:rPr lang="en-IN" sz="2100" dirty="0">
                    <a:latin typeface="Cambria Math"/>
                  </a:rPr>
                  <a:t>1962</a:t>
                </a:r>
                <a:r>
                  <a:rPr lang="en-IN" sz="2100" dirty="0"/>
                  <a:t>. The notion of modifying the sample size estimate as additional data are observed can be applied at regular intervals during the sampling process until the estimate of the standard deviation stabilizes.</a:t>
                </a:r>
              </a:p>
            </p:txBody>
          </p:sp>
        </mc:Choice>
        <mc:Fallback xmlns="">
          <p:sp>
            <p:nvSpPr>
              <p:cNvPr id="5" name="TextBox 4">
                <a:extLst>
                  <a:ext uri="{FF2B5EF4-FFF2-40B4-BE49-F238E27FC236}">
                    <a16:creationId xmlns:a16="http://schemas.microsoft.com/office/drawing/2014/main" id="{2E007765-19D3-2CFC-C916-4C2E666EBA57}"/>
                  </a:ext>
                </a:extLst>
              </p:cNvPr>
              <p:cNvSpPr txBox="1">
                <a:spLocks noRot="1" noChangeAspect="1" noMove="1" noResize="1" noEditPoints="1" noAdjustHandles="1" noChangeArrowheads="1" noChangeShapeType="1" noTextEdit="1"/>
              </p:cNvSpPr>
              <p:nvPr/>
            </p:nvSpPr>
            <p:spPr>
              <a:xfrm>
                <a:off x="457200" y="3265944"/>
                <a:ext cx="8229600" cy="2677656"/>
              </a:xfrm>
              <a:prstGeom prst="rect">
                <a:avLst/>
              </a:prstGeom>
              <a:blipFill>
                <a:blip r:embed="rId4"/>
                <a:stretch>
                  <a:fillRect l="-889" t="-1367" r="-74" b="-3417"/>
                </a:stretch>
              </a:blipFill>
            </p:spPr>
            <p:txBody>
              <a:bodyPr/>
              <a:lstStyle/>
              <a:p>
                <a:r>
                  <a:rPr lang="en-IN">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Estimating the Population Mean, Sigma Unknown—Slide 2</a:t>
            </a:r>
            <a:endParaRPr dirty="0"/>
          </a:p>
        </p:txBody>
      </p:sp>
      <p:sp>
        <p:nvSpPr>
          <p:cNvPr id="3" name="Text Placeholder 2"/>
          <p:cNvSpPr>
            <a:spLocks noGrp="1"/>
          </p:cNvSpPr>
          <p:nvPr>
            <p:ph type="body" sz="quarter" idx="10"/>
          </p:nvPr>
        </p:nvSpPr>
        <p:spPr/>
        <p:txBody>
          <a:bodyPr>
            <a:normAutofit/>
          </a:bodyPr>
          <a:lstStyle/>
          <a:p>
            <a:r>
              <a:rPr lang="en-US" sz="2400" dirty="0"/>
              <a:t>If </a:t>
            </a:r>
            <a:r>
              <a:rPr lang="el-GR" sz="2400" dirty="0">
                <a:latin typeface="Cambria Math" panose="02040503050406030204" pitchFamily="18" charset="0"/>
                <a:ea typeface="Cambria Math" panose="02040503050406030204" pitchFamily="18" charset="0"/>
              </a:rPr>
              <a:t>σ</a:t>
            </a:r>
            <a:r>
              <a:rPr lang="en-US" sz="2400" i="1" dirty="0">
                <a:latin typeface="Cambria Math" panose="02040503050406030204" pitchFamily="18" charset="0"/>
                <a:ea typeface="Cambria Math" panose="02040503050406030204" pitchFamily="18" charset="0"/>
                <a:sym typeface="Symbol" panose="05050102010706020507" pitchFamily="18" charset="2"/>
              </a:rPr>
              <a:t> </a:t>
            </a:r>
            <a:r>
              <a:rPr lang="en-US" sz="2400" dirty="0"/>
              <a:t>is not known and the distribution of the population is assumed to be normal, then the derivation of the confidence interval must be changed slightly. Provided that the population from which the sample is drawn is normally distributed, the distribution of the quantity</a:t>
            </a:r>
          </a:p>
        </p:txBody>
      </p:sp>
      <p:pic>
        <p:nvPicPr>
          <p:cNvPr id="9" name="Picture 8" descr="t equals x bar minus mu whole divided by open fraction s divided by square root of n close fraction.">
            <a:extLst>
              <a:ext uri="{FF2B5EF4-FFF2-40B4-BE49-F238E27FC236}">
                <a16:creationId xmlns:a16="http://schemas.microsoft.com/office/drawing/2014/main" id="{EE3A85A0-A701-9674-07F5-3A970BB6E240}"/>
              </a:ext>
            </a:extLst>
          </p:cNvPr>
          <p:cNvPicPr>
            <a:picLocks noChangeAspect="1"/>
          </p:cNvPicPr>
          <p:nvPr/>
        </p:nvPicPr>
        <p:blipFill>
          <a:blip r:embed="rId2"/>
          <a:stretch>
            <a:fillRect/>
          </a:stretch>
        </p:blipFill>
        <p:spPr>
          <a:xfrm>
            <a:off x="3962400" y="2857872"/>
            <a:ext cx="1162050" cy="1238250"/>
          </a:xfrm>
          <a:prstGeom prst="rect">
            <a:avLst/>
          </a:prstGeom>
        </p:spPr>
      </p:pic>
      <p:sp>
        <p:nvSpPr>
          <p:cNvPr id="6" name="TextBox 5">
            <a:extLst>
              <a:ext uri="{FF2B5EF4-FFF2-40B4-BE49-F238E27FC236}">
                <a16:creationId xmlns:a16="http://schemas.microsoft.com/office/drawing/2014/main" id="{E6534BCA-F11D-CB33-6C8B-EAD9F209C877}"/>
              </a:ext>
            </a:extLst>
          </p:cNvPr>
          <p:cNvSpPr txBox="1"/>
          <p:nvPr/>
        </p:nvSpPr>
        <p:spPr>
          <a:xfrm>
            <a:off x="457200" y="4000128"/>
            <a:ext cx="8229600" cy="1938992"/>
          </a:xfrm>
          <a:prstGeom prst="rect">
            <a:avLst/>
          </a:prstGeom>
          <a:noFill/>
        </p:spPr>
        <p:txBody>
          <a:bodyPr wrap="square">
            <a:spAutoFit/>
          </a:bodyPr>
          <a:lstStyle/>
          <a:p>
            <a:r>
              <a:rPr lang="en-US" sz="2400" dirty="0"/>
              <a:t>where </a:t>
            </a:r>
            <a:r>
              <a:rPr lang="en-US" sz="2400" i="1" dirty="0"/>
              <a:t>s </a:t>
            </a:r>
            <a:r>
              <a:rPr lang="en-US" sz="2400" dirty="0"/>
              <a:t>is the standard deviation of the sample, </a:t>
            </a:r>
            <a:r>
              <a:rPr lang="en-IN" sz="2400" dirty="0"/>
              <a:t>has a </a:t>
            </a:r>
            <a:r>
              <a:rPr lang="en-IN" sz="2400" b="1" dirty="0"/>
              <a:t>Student's </a:t>
            </a:r>
            <a:r>
              <a:rPr lang="en-IN" sz="2400" b="1" i="1" dirty="0"/>
              <a:t>t</a:t>
            </a:r>
            <a:r>
              <a:rPr lang="en-IN" sz="2400" b="1" dirty="0"/>
              <a:t>-distribution</a:t>
            </a:r>
            <a:r>
              <a:rPr lang="en-IN" sz="2400" dirty="0"/>
              <a:t>. The </a:t>
            </a:r>
            <a:r>
              <a:rPr lang="en-IN" sz="2400" i="1" dirty="0"/>
              <a:t>t</a:t>
            </a:r>
            <a:r>
              <a:rPr lang="en-IN" sz="2400" dirty="0"/>
              <a:t>-distribution was discovered by W.S. Gossett in 1908. Gossett published the result under the pen name of Student while working as an employee of the Guinness Brewery in Dublin.</a:t>
            </a:r>
          </a:p>
        </p:txBody>
      </p:sp>
    </p:spTree>
    <p:extLst>
      <p:ext uri="{BB962C8B-B14F-4D97-AF65-F5344CB8AC3E}">
        <p14:creationId xmlns:p14="http://schemas.microsoft.com/office/powerpoint/2010/main" val="4079716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Estimating the Population Mean, Sigma Unknown—Slide 3</a:t>
            </a:r>
            <a:endParaRPr dirty="0"/>
          </a:p>
        </p:txBody>
      </p:sp>
      <p:sp>
        <p:nvSpPr>
          <p:cNvPr id="3" name="Text Placeholder 2"/>
          <p:cNvSpPr>
            <a:spLocks noGrp="1"/>
          </p:cNvSpPr>
          <p:nvPr>
            <p:ph type="body" sz="quarter" idx="10"/>
          </p:nvPr>
        </p:nvSpPr>
        <p:spPr/>
        <p:txBody>
          <a:bodyPr>
            <a:normAutofit/>
          </a:bodyPr>
          <a:lstStyle/>
          <a:p>
            <a:r>
              <a:rPr lang="en-US" dirty="0"/>
              <a:t>The </a:t>
            </a:r>
            <a:r>
              <a:rPr lang="en-US" i="1" dirty="0"/>
              <a:t>t</a:t>
            </a:r>
            <a:r>
              <a:rPr lang="en-US" dirty="0"/>
              <a:t>-distribution is very much like the normal distribution (see Figure 1). It is a symmetrical, bell-shaped distribution with slightly thicker tails than a normal distribution. The </a:t>
            </a:r>
            <a:r>
              <a:rPr lang="en-US" i="1" dirty="0"/>
              <a:t>t</a:t>
            </a:r>
            <a:r>
              <a:rPr lang="en-US" dirty="0"/>
              <a:t>-distribution has one parameter, </a:t>
            </a:r>
            <a:r>
              <a:rPr lang="en-US" b="1" dirty="0"/>
              <a:t>degrees of freedom</a:t>
            </a:r>
            <a:r>
              <a:rPr lang="en-US" dirty="0"/>
              <a:t>. The shape of the </a:t>
            </a:r>
            <a:r>
              <a:rPr lang="en-US" i="1" dirty="0"/>
              <a:t>t</a:t>
            </a:r>
            <a:r>
              <a:rPr lang="en-US" dirty="0"/>
              <a:t>-distribution approaches the normal distribution as the sample size </a:t>
            </a:r>
            <a:r>
              <a:rPr lang="en-US" i="1" dirty="0"/>
              <a:t>n</a:t>
            </a:r>
            <a:r>
              <a:rPr lang="en-US" dirty="0"/>
              <a:t>, and thus the degrees of freedom, become larger.</a:t>
            </a:r>
            <a:r>
              <a:rPr lang="en-US" sz="2800" dirty="0"/>
              <a:t>	</a:t>
            </a:r>
          </a:p>
        </p:txBody>
      </p:sp>
    </p:spTree>
    <p:extLst>
      <p:ext uri="{BB962C8B-B14F-4D97-AF65-F5344CB8AC3E}">
        <p14:creationId xmlns:p14="http://schemas.microsoft.com/office/powerpoint/2010/main" val="1477305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Estimating the Population Mean, Sigma Unknown—Slide 4</a:t>
            </a:r>
            <a:endParaRPr dirty="0"/>
          </a:p>
        </p:txBody>
      </p:sp>
      <p:pic>
        <p:nvPicPr>
          <p:cNvPr id="5" name="Picture 4" descr="A graph comparing three bell-shaped curves:&#10;A solid blue curve labeled &quot;Normal&quot; representing the standard normal distribution.&#10;A dashed red curve labeled &quot;df = 3&quot; that is wider and shorter, showing heavier tails.&#10;A dashed green curve labeled &quot;df = 14&quot; that is closer in shape to the normal curve but still slightly wider.&#10;All curves are symmetric and centered on the same vertical axis.">
            <a:extLst>
              <a:ext uri="{FF2B5EF4-FFF2-40B4-BE49-F238E27FC236}">
                <a16:creationId xmlns:a16="http://schemas.microsoft.com/office/drawing/2014/main" id="{03F1BF70-3933-4774-98AF-772400C507E9}"/>
              </a:ext>
            </a:extLst>
          </p:cNvPr>
          <p:cNvPicPr>
            <a:picLocks noChangeAspect="1"/>
          </p:cNvPicPr>
          <p:nvPr/>
        </p:nvPicPr>
        <p:blipFill>
          <a:blip r:embed="rId2"/>
          <a:srcRect b="10062"/>
          <a:stretch>
            <a:fillRect/>
          </a:stretch>
        </p:blipFill>
        <p:spPr>
          <a:xfrm>
            <a:off x="537599" y="1471339"/>
            <a:ext cx="7803243" cy="3405461"/>
          </a:xfrm>
          <a:prstGeom prst="rect">
            <a:avLst/>
          </a:prstGeom>
        </p:spPr>
      </p:pic>
      <p:sp>
        <p:nvSpPr>
          <p:cNvPr id="3" name="TextBox 2">
            <a:extLst>
              <a:ext uri="{FF2B5EF4-FFF2-40B4-BE49-F238E27FC236}">
                <a16:creationId xmlns:a16="http://schemas.microsoft.com/office/drawing/2014/main" id="{F48B5101-FDD8-4375-3DD9-F1D722440DF4}"/>
              </a:ext>
            </a:extLst>
          </p:cNvPr>
          <p:cNvSpPr txBox="1"/>
          <p:nvPr/>
        </p:nvSpPr>
        <p:spPr>
          <a:xfrm>
            <a:off x="3639120" y="5088019"/>
            <a:ext cx="1600200" cy="461665"/>
          </a:xfrm>
          <a:prstGeom prst="rect">
            <a:avLst/>
          </a:prstGeom>
          <a:noFill/>
        </p:spPr>
        <p:txBody>
          <a:bodyPr wrap="square">
            <a:spAutoFit/>
          </a:bodyPr>
          <a:lstStyle/>
          <a:p>
            <a:pPr algn="ctr"/>
            <a:r>
              <a:rPr lang="en-IN" sz="2400" dirty="0"/>
              <a:t>Figure 1</a:t>
            </a:r>
          </a:p>
        </p:txBody>
      </p:sp>
    </p:spTree>
    <p:extLst>
      <p:ext uri="{BB962C8B-B14F-4D97-AF65-F5344CB8AC3E}">
        <p14:creationId xmlns:p14="http://schemas.microsoft.com/office/powerpoint/2010/main" val="1450209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Formula: </a:t>
            </a:r>
            <a:r>
              <a:rPr dirty="0"/>
              <a:t>Degrees of Freedom</a:t>
            </a:r>
          </a:p>
        </p:txBody>
      </p:sp>
      <p:sp>
        <p:nvSpPr>
          <p:cNvPr id="3" name="Text Placeholder 2"/>
          <p:cNvSpPr>
            <a:spLocks noGrp="1"/>
          </p:cNvSpPr>
          <p:nvPr>
            <p:ph type="body" sz="quarter" idx="10"/>
          </p:nvPr>
        </p:nvSpPr>
        <p:spPr>
          <a:xfrm>
            <a:off x="457200" y="1082078"/>
            <a:ext cx="8229600" cy="2042122"/>
          </a:xfrm>
        </p:spPr>
        <p:txBody>
          <a:bodyPr>
            <a:normAutofit/>
          </a:bodyPr>
          <a:lstStyle/>
          <a:p>
            <a:pPr>
              <a:defRPr sz="2800"/>
            </a:pPr>
            <a:r>
              <a:rPr sz="2800" dirty="0"/>
              <a:t>The </a:t>
            </a:r>
            <a:r>
              <a:rPr sz="2800" b="1" dirty="0"/>
              <a:t>degrees of freedom</a:t>
            </a:r>
            <a:r>
              <a:rPr sz="2800" dirty="0"/>
              <a:t> for any</a:t>
            </a:r>
            <a:r>
              <a:rPr lang="en-IN" sz="2800" dirty="0"/>
              <a:t> </a:t>
            </a:r>
            <a:r>
              <a:rPr lang="en-IN" sz="2800" i="1" dirty="0"/>
              <a:t>t</a:t>
            </a:r>
            <a:r>
              <a:rPr sz="2800" dirty="0"/>
              <a:t>-distribution are computed in the following manner.</a:t>
            </a:r>
            <a:endParaRPr lang="en-US" sz="2800" dirty="0"/>
          </a:p>
          <a:p>
            <a:pPr algn="ctr">
              <a:defRPr sz="2800"/>
            </a:pPr>
            <a:r>
              <a:rPr lang="en-IN" i="1" dirty="0" err="1"/>
              <a:t>Df</a:t>
            </a:r>
            <a:r>
              <a:rPr lang="en-IN" dirty="0"/>
              <a:t> = number of sample observations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dirty="0"/>
              <a:t> 1 = </a:t>
            </a:r>
            <a:r>
              <a:rPr lang="en-IN" i="1" dirty="0"/>
              <a:t>n</a:t>
            </a:r>
            <a:r>
              <a:rPr lang="en-IN"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dirty="0"/>
              <a:t> 1</a:t>
            </a:r>
            <a:endParaRPr sz="2800" dirty="0"/>
          </a:p>
          <a:p>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Formula: </a:t>
            </a:r>
            <a:r>
              <a:rPr dirty="0"/>
              <a:t>Confidence Interval for the Population Mean,</a:t>
            </a:r>
            <a:r>
              <a:rPr lang="en-IN" dirty="0"/>
              <a:t> </a:t>
            </a:r>
            <a:r>
              <a:rPr lang="en-IN" dirty="0">
                <a:sym typeface="Symbol" panose="05050102010706020507" pitchFamily="18" charset="2"/>
              </a:rPr>
              <a:t></a:t>
            </a:r>
            <a:r>
              <a:rPr sz="2800" dirty="0"/>
              <a:t> </a:t>
            </a:r>
            <a:r>
              <a:rPr dirty="0"/>
              <a:t>Unknown</a:t>
            </a:r>
          </a:p>
        </p:txBody>
      </p:sp>
      <p:sp>
        <p:nvSpPr>
          <p:cNvPr id="3" name="Text Placeholder 2"/>
          <p:cNvSpPr>
            <a:spLocks noGrp="1"/>
          </p:cNvSpPr>
          <p:nvPr>
            <p:ph type="body" sz="quarter" idx="10"/>
          </p:nvPr>
        </p:nvSpPr>
        <p:spPr/>
        <p:txBody>
          <a:bodyPr>
            <a:normAutofit/>
          </a:bodyPr>
          <a:lstStyle/>
          <a:p>
            <a:pPr>
              <a:defRPr sz="2800"/>
            </a:pPr>
            <a:r>
              <a:rPr sz="2400" dirty="0"/>
              <a:t>If</a:t>
            </a:r>
            <a:r>
              <a:rPr lang="en-IN" sz="2400" dirty="0"/>
              <a:t> </a:t>
            </a:r>
            <a:r>
              <a:rPr lang="el-GR" sz="2400" dirty="0">
                <a:latin typeface="Cambria Math" panose="02040503050406030204" pitchFamily="18" charset="0"/>
                <a:ea typeface="Cambria Math" panose="02040503050406030204" pitchFamily="18" charset="0"/>
              </a:rPr>
              <a:t>σ</a:t>
            </a:r>
            <a:r>
              <a:rPr sz="2400" dirty="0"/>
              <a:t> is unknown, but the distribution of the population is assumed to be normal, a</a:t>
            </a:r>
            <a:r>
              <a:rPr lang="en-IN" sz="2400" dirty="0"/>
              <a:t> 100(1 </a:t>
            </a:r>
            <a:r>
              <a:rPr lang="en-US" sz="2400"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400" dirty="0">
                <a:sym typeface="Symbol" panose="05050102010706020507" pitchFamily="18" charset="2"/>
              </a:rPr>
              <a:t> </a:t>
            </a:r>
            <a:r>
              <a:rPr lang="el-GR" sz="2400" dirty="0">
                <a:latin typeface="Cambria Math" panose="02040503050406030204" pitchFamily="18" charset="0"/>
                <a:ea typeface="Cambria Math" panose="02040503050406030204" pitchFamily="18" charset="0"/>
                <a:sym typeface="Symbol" panose="05050102010706020507" pitchFamily="18" charset="2"/>
              </a:rPr>
              <a:t>σ</a:t>
            </a:r>
            <a:r>
              <a:rPr lang="en-IN" sz="2400" dirty="0"/>
              <a:t>)%</a:t>
            </a:r>
            <a:r>
              <a:rPr sz="2400" dirty="0"/>
              <a:t> confidence interval for the population mean is given by</a:t>
            </a:r>
            <a:endParaRPr lang="en-IN" sz="2400" dirty="0"/>
          </a:p>
          <a:p>
            <a:pPr>
              <a:defRPr sz="2800"/>
            </a:pPr>
            <a:endParaRPr lang="en-IN" sz="2400" dirty="0"/>
          </a:p>
          <a:p>
            <a:pPr>
              <a:defRPr sz="2800"/>
            </a:pPr>
            <a:endParaRPr sz="2400" dirty="0"/>
          </a:p>
        </p:txBody>
      </p:sp>
      <p:pic>
        <p:nvPicPr>
          <p:cNvPr id="7" name="Picture 6" descr="x bar plus or minus t subscript alpha divided by 2 comma degrees of freedom times s divided by square root of n,">
            <a:extLst>
              <a:ext uri="{FF2B5EF4-FFF2-40B4-BE49-F238E27FC236}">
                <a16:creationId xmlns:a16="http://schemas.microsoft.com/office/drawing/2014/main" id="{78CBA010-8F84-B14E-EC63-BFEDE9D7B560}"/>
              </a:ext>
            </a:extLst>
          </p:cNvPr>
          <p:cNvPicPr>
            <a:picLocks noChangeAspect="1"/>
          </p:cNvPicPr>
          <p:nvPr/>
        </p:nvPicPr>
        <p:blipFill>
          <a:blip r:embed="rId2"/>
          <a:stretch>
            <a:fillRect/>
          </a:stretch>
        </p:blipFill>
        <p:spPr>
          <a:xfrm>
            <a:off x="3439287" y="2424843"/>
            <a:ext cx="1800225" cy="838200"/>
          </a:xfrm>
          <a:prstGeom prst="rect">
            <a:avLst/>
          </a:prstGeom>
        </p:spPr>
      </p:pic>
      <p:sp>
        <p:nvSpPr>
          <p:cNvPr id="25" name="TextBox 24">
            <a:extLst>
              <a:ext uri="{FF2B5EF4-FFF2-40B4-BE49-F238E27FC236}">
                <a16:creationId xmlns:a16="http://schemas.microsoft.com/office/drawing/2014/main" id="{A1807F6E-8032-6EC7-9A84-A28E0F611197}"/>
              </a:ext>
            </a:extLst>
          </p:cNvPr>
          <p:cNvSpPr txBox="1"/>
          <p:nvPr/>
        </p:nvSpPr>
        <p:spPr>
          <a:xfrm>
            <a:off x="479610" y="3431232"/>
            <a:ext cx="990600" cy="461665"/>
          </a:xfrm>
          <a:prstGeom prst="rect">
            <a:avLst/>
          </a:prstGeom>
          <a:noFill/>
        </p:spPr>
        <p:txBody>
          <a:bodyPr wrap="square">
            <a:spAutoFit/>
          </a:bodyPr>
          <a:lstStyle/>
          <a:p>
            <a:pPr>
              <a:defRPr sz="2800"/>
            </a:pPr>
            <a:r>
              <a:rPr lang="en-IN" sz="2400" dirty="0">
                <a:solidFill>
                  <a:srgbClr val="000000"/>
                </a:solidFill>
              </a:rPr>
              <a:t>where</a:t>
            </a:r>
          </a:p>
        </p:txBody>
      </p:sp>
      <p:pic>
        <p:nvPicPr>
          <p:cNvPr id="12" name="Picture 11" descr="t subscript alpha divided by 2 comma degrees of freedom.">
            <a:extLst>
              <a:ext uri="{FF2B5EF4-FFF2-40B4-BE49-F238E27FC236}">
                <a16:creationId xmlns:a16="http://schemas.microsoft.com/office/drawing/2014/main" id="{5B2C3FC7-0DE5-0C78-AEC7-EC56594F3FA6}"/>
              </a:ext>
            </a:extLst>
          </p:cNvPr>
          <p:cNvPicPr>
            <a:picLocks noChangeAspect="1"/>
          </p:cNvPicPr>
          <p:nvPr/>
        </p:nvPicPr>
        <p:blipFill>
          <a:blip r:embed="rId3"/>
          <a:stretch>
            <a:fillRect/>
          </a:stretch>
        </p:blipFill>
        <p:spPr>
          <a:xfrm>
            <a:off x="1444995" y="3466911"/>
            <a:ext cx="685800" cy="457200"/>
          </a:xfrm>
          <a:prstGeom prst="rect">
            <a:avLst/>
          </a:prstGeom>
        </p:spPr>
      </p:pic>
      <p:sp>
        <p:nvSpPr>
          <p:cNvPr id="21" name="TextBox 20">
            <a:extLst>
              <a:ext uri="{FF2B5EF4-FFF2-40B4-BE49-F238E27FC236}">
                <a16:creationId xmlns:a16="http://schemas.microsoft.com/office/drawing/2014/main" id="{F3DFEADE-D760-C1AF-173B-FFFF49A8697E}"/>
              </a:ext>
            </a:extLst>
          </p:cNvPr>
          <p:cNvSpPr txBox="1"/>
          <p:nvPr/>
        </p:nvSpPr>
        <p:spPr>
          <a:xfrm>
            <a:off x="2151530" y="3429000"/>
            <a:ext cx="6096001" cy="461665"/>
          </a:xfrm>
          <a:prstGeom prst="rect">
            <a:avLst/>
          </a:prstGeom>
          <a:noFill/>
        </p:spPr>
        <p:txBody>
          <a:bodyPr wrap="square">
            <a:spAutoFit/>
          </a:bodyPr>
          <a:lstStyle/>
          <a:p>
            <a:r>
              <a:rPr lang="en-IN" sz="2400" dirty="0">
                <a:solidFill>
                  <a:srgbClr val="000000"/>
                </a:solidFill>
              </a:rPr>
              <a:t>is the critical value for a </a:t>
            </a:r>
            <a:r>
              <a:rPr lang="en-IN" sz="2400" i="1" dirty="0">
                <a:solidFill>
                  <a:srgbClr val="000000"/>
                </a:solidFill>
              </a:rPr>
              <a:t>t</a:t>
            </a:r>
            <a:r>
              <a:rPr lang="en-IN" sz="2400" dirty="0">
                <a:solidFill>
                  <a:srgbClr val="000000"/>
                </a:solidFill>
              </a:rPr>
              <a:t>-distribution with </a:t>
            </a:r>
            <a:r>
              <a:rPr lang="en-IN" sz="2400" i="1" dirty="0">
                <a:solidFill>
                  <a:srgbClr val="000000"/>
                </a:solidFill>
              </a:rPr>
              <a:t>n</a:t>
            </a:r>
            <a:r>
              <a:rPr lang="en-IN" sz="2400" dirty="0">
                <a:solidFill>
                  <a:srgbClr val="000000"/>
                </a:solidFill>
              </a:rPr>
              <a:t> </a:t>
            </a:r>
            <a:r>
              <a:rPr lang="en-IN" sz="2400" dirty="0">
                <a:solidFill>
                  <a:srgbClr val="00000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400" dirty="0">
                <a:solidFill>
                  <a:srgbClr val="000000"/>
                </a:solidFill>
              </a:rPr>
              <a:t> 1</a:t>
            </a:r>
          </a:p>
        </p:txBody>
      </p:sp>
      <p:sp>
        <p:nvSpPr>
          <p:cNvPr id="19" name="TextBox 18">
            <a:extLst>
              <a:ext uri="{FF2B5EF4-FFF2-40B4-BE49-F238E27FC236}">
                <a16:creationId xmlns:a16="http://schemas.microsoft.com/office/drawing/2014/main" id="{A690C4E1-0B2E-CC72-4293-A7EF20F3D3CE}"/>
              </a:ext>
            </a:extLst>
          </p:cNvPr>
          <p:cNvSpPr txBox="1"/>
          <p:nvPr/>
        </p:nvSpPr>
        <p:spPr>
          <a:xfrm>
            <a:off x="477775" y="3919997"/>
            <a:ext cx="5923025" cy="461665"/>
          </a:xfrm>
          <a:prstGeom prst="rect">
            <a:avLst/>
          </a:prstGeom>
          <a:noFill/>
        </p:spPr>
        <p:txBody>
          <a:bodyPr wrap="square">
            <a:spAutoFit/>
          </a:bodyPr>
          <a:lstStyle/>
          <a:p>
            <a:r>
              <a:rPr lang="en-IN" sz="2400" dirty="0">
                <a:solidFill>
                  <a:srgbClr val="000000"/>
                </a:solidFill>
              </a:rPr>
              <a:t>degrees of freedom which captures an area of</a:t>
            </a:r>
          </a:p>
        </p:txBody>
      </p:sp>
      <p:pic>
        <p:nvPicPr>
          <p:cNvPr id="20" name="Picture 19" descr="alpha divided by 2">
            <a:extLst>
              <a:ext uri="{FF2B5EF4-FFF2-40B4-BE49-F238E27FC236}">
                <a16:creationId xmlns:a16="http://schemas.microsoft.com/office/drawing/2014/main" id="{A5529288-5151-2586-438F-D9A5907563E0}"/>
              </a:ext>
            </a:extLst>
          </p:cNvPr>
          <p:cNvPicPr>
            <a:picLocks noChangeAspect="1"/>
          </p:cNvPicPr>
          <p:nvPr/>
        </p:nvPicPr>
        <p:blipFill>
          <a:blip r:embed="rId4"/>
          <a:stretch>
            <a:fillRect/>
          </a:stretch>
        </p:blipFill>
        <p:spPr>
          <a:xfrm>
            <a:off x="6362145" y="3781236"/>
            <a:ext cx="266700" cy="723900"/>
          </a:xfrm>
          <a:prstGeom prst="rect">
            <a:avLst/>
          </a:prstGeom>
        </p:spPr>
      </p:pic>
      <p:sp>
        <p:nvSpPr>
          <p:cNvPr id="15" name="TextBox 14">
            <a:extLst>
              <a:ext uri="{FF2B5EF4-FFF2-40B4-BE49-F238E27FC236}">
                <a16:creationId xmlns:a16="http://schemas.microsoft.com/office/drawing/2014/main" id="{0917CA00-3E7B-5885-7448-E5FDC8DABDB2}"/>
              </a:ext>
            </a:extLst>
          </p:cNvPr>
          <p:cNvSpPr txBox="1"/>
          <p:nvPr/>
        </p:nvSpPr>
        <p:spPr>
          <a:xfrm>
            <a:off x="6582741" y="3878313"/>
            <a:ext cx="2057400" cy="461665"/>
          </a:xfrm>
          <a:prstGeom prst="rect">
            <a:avLst/>
          </a:prstGeom>
          <a:noFill/>
        </p:spPr>
        <p:txBody>
          <a:bodyPr wrap="square">
            <a:spAutoFit/>
          </a:bodyPr>
          <a:lstStyle/>
          <a:p>
            <a:r>
              <a:rPr lang="en-IN" sz="2400" dirty="0">
                <a:solidFill>
                  <a:srgbClr val="000000"/>
                </a:solidFill>
              </a:rPr>
              <a:t>in the right tail</a:t>
            </a:r>
          </a:p>
        </p:txBody>
      </p:sp>
      <p:sp>
        <p:nvSpPr>
          <p:cNvPr id="13" name="TextBox 12">
            <a:extLst>
              <a:ext uri="{FF2B5EF4-FFF2-40B4-BE49-F238E27FC236}">
                <a16:creationId xmlns:a16="http://schemas.microsoft.com/office/drawing/2014/main" id="{4DF4511E-96E8-748F-5795-CFD32B124865}"/>
              </a:ext>
            </a:extLst>
          </p:cNvPr>
          <p:cNvSpPr txBox="1"/>
          <p:nvPr/>
        </p:nvSpPr>
        <p:spPr>
          <a:xfrm>
            <a:off x="475129" y="4366374"/>
            <a:ext cx="7068672" cy="461665"/>
          </a:xfrm>
          <a:prstGeom prst="rect">
            <a:avLst/>
          </a:prstGeom>
          <a:noFill/>
        </p:spPr>
        <p:txBody>
          <a:bodyPr wrap="square">
            <a:spAutoFit/>
          </a:bodyPr>
          <a:lstStyle/>
          <a:p>
            <a:r>
              <a:rPr lang="en-IN" sz="2400" dirty="0">
                <a:solidFill>
                  <a:srgbClr val="000000"/>
                </a:solidFill>
              </a:rPr>
              <a:t>of the distribution. Note that this interval is only valid if</a:t>
            </a:r>
          </a:p>
        </p:txBody>
      </p:sp>
      <p:pic>
        <p:nvPicPr>
          <p:cNvPr id="11" name="Picture 10" descr="x bar">
            <a:extLst>
              <a:ext uri="{FF2B5EF4-FFF2-40B4-BE49-F238E27FC236}">
                <a16:creationId xmlns:a16="http://schemas.microsoft.com/office/drawing/2014/main" id="{DAECAFDA-3268-5DC7-B908-6B09D72476A6}"/>
              </a:ext>
            </a:extLst>
          </p:cNvPr>
          <p:cNvPicPr>
            <a:picLocks noChangeAspect="1"/>
          </p:cNvPicPr>
          <p:nvPr/>
        </p:nvPicPr>
        <p:blipFill>
          <a:blip r:embed="rId5"/>
          <a:stretch>
            <a:fillRect/>
          </a:stretch>
        </p:blipFill>
        <p:spPr>
          <a:xfrm>
            <a:off x="7472085" y="4459940"/>
            <a:ext cx="238125" cy="276225"/>
          </a:xfrm>
          <a:prstGeom prst="rect">
            <a:avLst/>
          </a:prstGeom>
        </p:spPr>
      </p:pic>
      <p:sp>
        <p:nvSpPr>
          <p:cNvPr id="5" name="TextBox 4">
            <a:extLst>
              <a:ext uri="{FF2B5EF4-FFF2-40B4-BE49-F238E27FC236}">
                <a16:creationId xmlns:a16="http://schemas.microsoft.com/office/drawing/2014/main" id="{4BCEA75F-E9C0-4825-1D2D-505983E52AC1}"/>
              </a:ext>
            </a:extLst>
          </p:cNvPr>
          <p:cNvSpPr txBox="1"/>
          <p:nvPr/>
        </p:nvSpPr>
        <p:spPr>
          <a:xfrm>
            <a:off x="457200" y="4776892"/>
            <a:ext cx="3276600" cy="461665"/>
          </a:xfrm>
          <a:prstGeom prst="rect">
            <a:avLst/>
          </a:prstGeom>
          <a:noFill/>
        </p:spPr>
        <p:txBody>
          <a:bodyPr wrap="square">
            <a:spAutoFit/>
          </a:bodyPr>
          <a:lstStyle/>
          <a:p>
            <a:pPr>
              <a:defRPr sz="2800"/>
            </a:pPr>
            <a:r>
              <a:rPr lang="en-IN" sz="2400" dirty="0">
                <a:solidFill>
                  <a:srgbClr val="000000"/>
                </a:solidFill>
              </a:rPr>
              <a:t>is normally distributed.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Constructing a Confidence Interval for the Mean with</a:t>
            </a:r>
            <a:r>
              <a:rPr lang="en-IN" dirty="0"/>
              <a:t> </a:t>
            </a:r>
            <a:r>
              <a:rPr lang="en-IN" dirty="0">
                <a:sym typeface="Symbol" panose="05050102010706020507" pitchFamily="18" charset="2"/>
              </a:rPr>
              <a:t></a:t>
            </a:r>
            <a:r>
              <a:rPr sz="2800" dirty="0"/>
              <a:t> </a:t>
            </a:r>
            <a:r>
              <a:rPr dirty="0"/>
              <a:t>Unknown</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A luxury car company wanted to determine a range for the age of people that purchase their vehicles. Over the course of several weeks, the company sampled seven customers who bought vehicles and asked their age. Given the following ages below, assume that they were collected from a normal population with unknown mean and variance, construct a </a:t>
                </a:r>
                <a14:m>
                  <m:oMath xmlns:m="http://schemas.openxmlformats.org/officeDocument/2006/math">
                    <m:r>
                      <a:rPr>
                        <a:latin typeface="Cambria Math" panose="02040503050406030204" pitchFamily="18" charset="0"/>
                      </a:rPr>
                      <m:t>95</m:t>
                    </m:r>
                    <m:r>
                      <a:rPr>
                        <a:latin typeface="Cambria Math" panose="02040503050406030204" pitchFamily="18" charset="0"/>
                      </a:rPr>
                      <m:t>%</m:t>
                    </m:r>
                  </m:oMath>
                </a14:m>
                <a:r>
                  <a:rPr sz="2800" dirty="0"/>
                  <a:t> confidence interval for the population mean.</a:t>
                </a:r>
                <a:endParaRPr lang="en-US" sz="2800" dirty="0"/>
              </a:p>
              <a:p>
                <a:pPr>
                  <a:defRPr sz="2800"/>
                </a:pPr>
                <a:endParaRPr sz="2800" dirty="0"/>
              </a:p>
              <a:p>
                <a:pPr algn="ctr"/>
                <a:r>
                  <a:rPr sz="2800" dirty="0">
                    <a:latin typeface="Cambria Math"/>
                  </a:rPr>
                  <a:t>25</a:t>
                </a:r>
                <a:r>
                  <a:rPr sz="2800" dirty="0"/>
                  <a:t>, </a:t>
                </a:r>
                <a:r>
                  <a:rPr sz="2800" dirty="0">
                    <a:latin typeface="Cambria Math"/>
                  </a:rPr>
                  <a:t>19</a:t>
                </a:r>
                <a:r>
                  <a:rPr sz="2800" dirty="0"/>
                  <a:t>, </a:t>
                </a:r>
                <a:r>
                  <a:rPr sz="2800" dirty="0">
                    <a:latin typeface="Cambria Math"/>
                  </a:rPr>
                  <a:t>37</a:t>
                </a:r>
                <a:r>
                  <a:rPr sz="2800" dirty="0"/>
                  <a:t>, </a:t>
                </a:r>
                <a:r>
                  <a:rPr sz="2800" dirty="0">
                    <a:latin typeface="Cambria Math"/>
                  </a:rPr>
                  <a:t>29</a:t>
                </a:r>
                <a:r>
                  <a:rPr sz="2800" dirty="0"/>
                  <a:t>, </a:t>
                </a:r>
                <a:r>
                  <a:rPr sz="2800" dirty="0">
                    <a:latin typeface="Cambria Math"/>
                  </a:rPr>
                  <a:t>40</a:t>
                </a:r>
                <a:r>
                  <a:rPr sz="2800" dirty="0"/>
                  <a:t>, </a:t>
                </a:r>
                <a:r>
                  <a:rPr sz="2800" dirty="0">
                    <a:latin typeface="Cambria Math"/>
                  </a:rPr>
                  <a:t>28</a:t>
                </a:r>
                <a:r>
                  <a:rPr sz="2800" dirty="0"/>
                  <a:t>, </a:t>
                </a:r>
                <a:r>
                  <a:rPr sz="2800" dirty="0">
                    <a:latin typeface="Cambria Math"/>
                  </a:rPr>
                  <a:t>31</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r="-2148"/>
                </a:stretch>
              </a:blipFill>
            </p:spPr>
            <p:txBody>
              <a:bodyPr/>
              <a:lstStyle/>
              <a:p>
                <a:r>
                  <a:rPr lang="en-US">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Constructing a Confidence Interval for the Mean with</a:t>
            </a:r>
            <a:r>
              <a:rPr lang="en-IN" dirty="0"/>
              <a:t> </a:t>
            </a:r>
            <a:r>
              <a:rPr lang="en-IN" dirty="0">
                <a:sym typeface="Symbol" panose="05050102010706020507" pitchFamily="18" charset="2"/>
              </a:rPr>
              <a:t></a:t>
            </a:r>
            <a:r>
              <a:rPr sz="2800" dirty="0"/>
              <a:t> </a:t>
            </a:r>
            <a:r>
              <a:rPr dirty="0"/>
              <a:t>Unknown</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sz="2000" b="1" dirty="0"/>
              <a:t>Solution</a:t>
            </a:r>
          </a:p>
          <a:p>
            <a:pPr>
              <a:defRPr sz="2800"/>
            </a:pPr>
            <a:r>
              <a:rPr lang="en-IN" sz="2000" dirty="0"/>
              <a:t>The sample mean and standard deviation of the customers ages are </a:t>
            </a:r>
            <a:endParaRPr sz="2000" dirty="0"/>
          </a:p>
        </p:txBody>
      </p:sp>
      <p:graphicFrame>
        <p:nvGraphicFramePr>
          <p:cNvPr id="9" name="Object 8" descr="x bar is approximately 29.8571 and s equals 7.0811, respectively.">
            <a:extLst>
              <a:ext uri="{FF2B5EF4-FFF2-40B4-BE49-F238E27FC236}">
                <a16:creationId xmlns:a16="http://schemas.microsoft.com/office/drawing/2014/main" id="{EB142F11-A5AC-C9C0-84A7-FF77D807F828}"/>
              </a:ext>
            </a:extLst>
          </p:cNvPr>
          <p:cNvGraphicFramePr>
            <a:graphicFrameLocks noChangeAspect="1"/>
          </p:cNvGraphicFramePr>
          <p:nvPr>
            <p:extLst>
              <p:ext uri="{D42A27DB-BD31-4B8C-83A1-F6EECF244321}">
                <p14:modId xmlns:p14="http://schemas.microsoft.com/office/powerpoint/2010/main" val="3956600747"/>
              </p:ext>
            </p:extLst>
          </p:nvPr>
        </p:nvGraphicFramePr>
        <p:xfrm>
          <a:off x="2600325" y="1920875"/>
          <a:ext cx="3941763" cy="279400"/>
        </p:xfrm>
        <a:graphic>
          <a:graphicData uri="http://schemas.openxmlformats.org/presentationml/2006/ole">
            <mc:AlternateContent xmlns:mc="http://schemas.openxmlformats.org/markup-compatibility/2006">
              <mc:Choice xmlns:v="urn:schemas-microsoft-com:vml" Requires="v">
                <p:oleObj name="Equation" r:id="rId2" imgW="5168880" imgH="368280" progId="Equation.DSMT4">
                  <p:embed/>
                </p:oleObj>
              </mc:Choice>
              <mc:Fallback>
                <p:oleObj name="Equation" r:id="rId2" imgW="5168880" imgH="368280" progId="Equation.DSMT4">
                  <p:embed/>
                  <p:pic>
                    <p:nvPicPr>
                      <p:cNvPr id="0" name=""/>
                      <p:cNvPicPr/>
                      <p:nvPr/>
                    </p:nvPicPr>
                    <p:blipFill>
                      <a:blip r:embed="rId3"/>
                      <a:stretch>
                        <a:fillRect/>
                      </a:stretch>
                    </p:blipFill>
                    <p:spPr>
                      <a:xfrm>
                        <a:off x="2600325" y="1920875"/>
                        <a:ext cx="3941763" cy="279400"/>
                      </a:xfrm>
                      <a:prstGeom prst="rect">
                        <a:avLst/>
                      </a:prstGeom>
                    </p:spPr>
                  </p:pic>
                </p:oleObj>
              </mc:Fallback>
            </mc:AlternateContent>
          </a:graphicData>
        </a:graphic>
      </p:graphicFrame>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CD38D30D-E6CD-DC7E-301E-6093EA69D150}"/>
                  </a:ext>
                </a:extLst>
              </p:cNvPr>
              <p:cNvSpPr txBox="1"/>
              <p:nvPr/>
            </p:nvSpPr>
            <p:spPr>
              <a:xfrm>
                <a:off x="457200" y="2286000"/>
                <a:ext cx="8229600" cy="1938992"/>
              </a:xfrm>
              <a:prstGeom prst="rect">
                <a:avLst/>
              </a:prstGeom>
              <a:noFill/>
            </p:spPr>
            <p:txBody>
              <a:bodyPr wrap="square">
                <a:spAutoFit/>
              </a:bodyPr>
              <a:lstStyle/>
              <a:p>
                <a:pPr>
                  <a:defRPr sz="2800"/>
                </a:pPr>
                <a:r>
                  <a:rPr lang="en-IN" sz="2000" dirty="0"/>
                  <a:t>The degrees of freedom associated with the problem is</a:t>
                </a:r>
              </a:p>
              <a:p>
                <a:pPr>
                  <a:defRPr sz="2800"/>
                </a:pPr>
                <a:r>
                  <a:rPr lang="en-IN" sz="2000" dirty="0"/>
                  <a:t>			</a:t>
                </a:r>
                <a:r>
                  <a:rPr lang="en-IN" sz="2000" i="1" dirty="0" err="1"/>
                  <a:t>df</a:t>
                </a:r>
                <a:r>
                  <a:rPr lang="en-IN" sz="2000" dirty="0"/>
                  <a:t> = n – 1 = 7 – 1 = 6.</a:t>
                </a:r>
              </a:p>
              <a:p>
                <a:pPr>
                  <a:defRPr sz="2800"/>
                </a:pPr>
                <a:r>
                  <a:rPr lang="en-IN" sz="2000" dirty="0"/>
                  <a:t>The </a:t>
                </a:r>
                <a:r>
                  <a:rPr lang="en-IN" sz="2000" i="1" dirty="0"/>
                  <a:t>t</a:t>
                </a:r>
                <a:r>
                  <a:rPr lang="en-IN" sz="2000" dirty="0"/>
                  <a:t>-value corresponding to </a:t>
                </a:r>
                <a:r>
                  <a:rPr lang="en-IN" sz="2000" dirty="0">
                    <a:latin typeface="Cambria Math"/>
                  </a:rPr>
                  <a:t>6</a:t>
                </a:r>
                <a:r>
                  <a:rPr lang="en-IN" sz="2000" dirty="0"/>
                  <a:t> degrees of freedom and </a:t>
                </a:r>
                <a14:m>
                  <m:oMath xmlns:m="http://schemas.openxmlformats.org/officeDocument/2006/math">
                    <m:r>
                      <a:rPr lang="en-IN" sz="2000">
                        <a:latin typeface="Cambria Math" panose="02040503050406030204" pitchFamily="18" charset="0"/>
                      </a:rPr>
                      <m:t>95</m:t>
                    </m:r>
                    <m:r>
                      <a:rPr lang="en-IN" sz="2000">
                        <a:latin typeface="Cambria Math" panose="02040503050406030204" pitchFamily="18" charset="0"/>
                      </a:rPr>
                      <m:t>%</m:t>
                    </m:r>
                  </m:oMath>
                </a14:m>
                <a:r>
                  <a:rPr lang="en-IN" sz="2000" dirty="0"/>
                  <a:t> confidence </a:t>
                </a:r>
                <a:br>
                  <a:rPr lang="en-IN" sz="2000" dirty="0"/>
                </a:br>
                <a:r>
                  <a:rPr lang="en-IN" sz="2000" dirty="0"/>
                  <a:t>(</a:t>
                </a:r>
                <a:r>
                  <a:rPr lang="en-IN" sz="2000" i="1" dirty="0"/>
                  <a:t>α</a:t>
                </a:r>
                <a:r>
                  <a:rPr lang="en-IN" sz="2000" dirty="0"/>
                  <a:t> = 0.05) is given in Table D of Appendix A as </a:t>
                </a:r>
                <a:r>
                  <a:rPr lang="en-IN" sz="2000" i="1" dirty="0"/>
                  <a:t>t</a:t>
                </a:r>
                <a:r>
                  <a:rPr lang="en-IN" sz="1050" dirty="0"/>
                  <a:t> </a:t>
                </a:r>
                <a:r>
                  <a:rPr lang="en-IN" sz="2000" baseline="-25000" dirty="0"/>
                  <a:t>0.025,6</a:t>
                </a:r>
                <a:r>
                  <a:rPr lang="en-IN" sz="2000" dirty="0"/>
                  <a:t> = 2.447. We also know that the general form of the confidence interval for the population mean when </a:t>
                </a:r>
                <a:r>
                  <a:rPr lang="en-IN" sz="2000" dirty="0">
                    <a:sym typeface="Symbol" panose="05050102010706020507" pitchFamily="18" charset="2"/>
                  </a:rPr>
                  <a:t></a:t>
                </a:r>
                <a:r>
                  <a:rPr lang="en-IN" sz="2000" dirty="0"/>
                  <a:t> is unknown and the data are collected from a normal distribution is</a:t>
                </a:r>
              </a:p>
            </p:txBody>
          </p:sp>
        </mc:Choice>
        <mc:Fallback>
          <p:sp>
            <p:nvSpPr>
              <p:cNvPr id="8" name="TextBox 7">
                <a:extLst>
                  <a:ext uri="{FF2B5EF4-FFF2-40B4-BE49-F238E27FC236}">
                    <a16:creationId xmlns:a16="http://schemas.microsoft.com/office/drawing/2014/main" id="{CD38D30D-E6CD-DC7E-301E-6093EA69D150}"/>
                  </a:ext>
                </a:extLst>
              </p:cNvPr>
              <p:cNvSpPr txBox="1">
                <a:spLocks noRot="1" noChangeAspect="1" noMove="1" noResize="1" noEditPoints="1" noAdjustHandles="1" noChangeArrowheads="1" noChangeShapeType="1" noTextEdit="1"/>
              </p:cNvSpPr>
              <p:nvPr/>
            </p:nvSpPr>
            <p:spPr>
              <a:xfrm>
                <a:off x="457200" y="2286000"/>
                <a:ext cx="8229600" cy="1938992"/>
              </a:xfrm>
              <a:prstGeom prst="rect">
                <a:avLst/>
              </a:prstGeom>
              <a:blipFill>
                <a:blip r:embed="rId4"/>
                <a:stretch>
                  <a:fillRect l="-741" t="-1572" b="-4717"/>
                </a:stretch>
              </a:blipFill>
            </p:spPr>
            <p:txBody>
              <a:bodyPr/>
              <a:lstStyle/>
              <a:p>
                <a:r>
                  <a:rPr lang="en-IN">
                    <a:noFill/>
                  </a:rPr>
                  <a:t> </a:t>
                </a:r>
              </a:p>
            </p:txBody>
          </p:sp>
        </mc:Fallback>
      </mc:AlternateContent>
      <p:pic>
        <p:nvPicPr>
          <p:cNvPr id="11" name="Picture 10" descr="x bar plus or minus t subscript alpha divided by 2 comma degrees of freedom times s divided by square root of n.&#10;&#10;29.8571 plus or minus 2.447 times open parenthesis 7.0811 divided by square root of 7 close parenthesis.&#10;&#10;Equals 29.8571 plus or minus 6.5492.">
            <a:extLst>
              <a:ext uri="{FF2B5EF4-FFF2-40B4-BE49-F238E27FC236}">
                <a16:creationId xmlns:a16="http://schemas.microsoft.com/office/drawing/2014/main" id="{98F5EDB2-4329-DA34-7FB0-1CD8317B38A4}"/>
              </a:ext>
            </a:extLst>
          </p:cNvPr>
          <p:cNvPicPr>
            <a:picLocks noChangeAspect="1"/>
          </p:cNvPicPr>
          <p:nvPr/>
        </p:nvPicPr>
        <p:blipFill>
          <a:blip r:embed="rId5"/>
          <a:stretch>
            <a:fillRect/>
          </a:stretch>
        </p:blipFill>
        <p:spPr>
          <a:xfrm>
            <a:off x="3429000" y="4224992"/>
            <a:ext cx="2543175" cy="1743075"/>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53AD2B8-1A1C-4175-96F6-660CE982BAD9}"/>
</file>

<file path=customXml/itemProps2.xml><?xml version="1.0" encoding="utf-8"?>
<ds:datastoreItem xmlns:ds="http://schemas.openxmlformats.org/officeDocument/2006/customXml" ds:itemID="{F1C257C6-C39E-4C7C-94C5-87A2CBF8CB7C}"/>
</file>

<file path=customXml/itemProps3.xml><?xml version="1.0" encoding="utf-8"?>
<ds:datastoreItem xmlns:ds="http://schemas.openxmlformats.org/officeDocument/2006/customXml" ds:itemID="{8870F3B5-BF77-4502-8568-720F09910D7D}"/>
</file>

<file path=docProps/app.xml><?xml version="1.0" encoding="utf-8"?>
<Properties xmlns="http://schemas.openxmlformats.org/officeDocument/2006/extended-properties" xmlns:vt="http://schemas.openxmlformats.org/officeDocument/2006/docPropsVTypes">
  <TotalTime>2642</TotalTime>
  <Words>2099</Words>
  <Application>Microsoft Office PowerPoint</Application>
  <PresentationFormat>On-screen Show (4:3)</PresentationFormat>
  <Paragraphs>93</Paragraphs>
  <Slides>25</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2" baseType="lpstr">
      <vt:lpstr>Courier New</vt:lpstr>
      <vt:lpstr>Cambria Math</vt:lpstr>
      <vt:lpstr>Symbol</vt:lpstr>
      <vt:lpstr>Arial</vt:lpstr>
      <vt:lpstr>Calibri</vt:lpstr>
      <vt:lpstr>Office Theme</vt:lpstr>
      <vt:lpstr>Equation</vt:lpstr>
      <vt:lpstr>Section 9.2</vt:lpstr>
      <vt:lpstr>Estimating the Population Mean, Sigma Unknown—Slide 1</vt:lpstr>
      <vt:lpstr>Estimating the Population Mean, Sigma Unknown—Slide 2</vt:lpstr>
      <vt:lpstr>Estimating the Population Mean, Sigma Unknown—Slide 3</vt:lpstr>
      <vt:lpstr>Estimating the Population Mean, Sigma Unknown—Slide 4</vt:lpstr>
      <vt:lpstr>Formula: Degrees of Freedom</vt:lpstr>
      <vt:lpstr>Formula: Confidence Interval for the Population Mean,  Unknown</vt:lpstr>
      <vt:lpstr>Example 1: Constructing a Confidence Interval for the Mean with  Unknown—Slide 1</vt:lpstr>
      <vt:lpstr>Example 1: Constructing a Confidence Interval for the Mean with  Unknown—Slide 2</vt:lpstr>
      <vt:lpstr>Example 1: Constructing a Confidence Interval for the Mean with  Unknown—Slide 3</vt:lpstr>
      <vt:lpstr>Example 2: Constructing a Confidence Interval for Completion Time—Slide 1</vt:lpstr>
      <vt:lpstr>Example 2: Constructing a Confidence Interval for Completion Time—Slide 2</vt:lpstr>
      <vt:lpstr>Example 2: Constructing a Confidence Interval for Completion Time—Slide 3</vt:lpstr>
      <vt:lpstr>Interval Estimation of the Population Mean: A Summary—Slide 1 </vt:lpstr>
      <vt:lpstr>Interval Estimation of the Population Mean: A Summary—Slide 2</vt:lpstr>
      <vt:lpstr>Precision and Sample Size: Means </vt:lpstr>
      <vt:lpstr>Determining the Sample Size: σ Known—Slide 1</vt:lpstr>
      <vt:lpstr>Determining the Sample Size: σ Known—Slide 2</vt:lpstr>
      <vt:lpstr>Determining the Sample Size: σ Known—Slide 3</vt:lpstr>
      <vt:lpstr>Determining the Sample Size: σ Known—Slide 4</vt:lpstr>
      <vt:lpstr>Example 3: Calculating the Sample Size Needed for 95% Confidence of the Mean</vt:lpstr>
      <vt:lpstr>Example 4: Calculating the Sample Size Needed for 90% Confidence of the Mean Amount of Cleaning Fluid—Slide 1</vt:lpstr>
      <vt:lpstr>Example 4: Calculating the Sample Size Needed for 90% Confidence of the Mean Amount of Cleaning Fluid—Slide 2</vt:lpstr>
      <vt:lpstr>Example 5: Calculating the Sample Size Needed for 99% Confidence of the Mean Time Required to Replace a Jet Engine—Slide 1</vt:lpstr>
      <vt:lpstr>Example 5: Calculating the Sample Size Needed for 99% Confidence of the Mean Time Required to Replace a Jet Engine—Slide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- 9.2 - Estimating the Population Mean, Sigma Unknown</dc:title>
  <dc:creator>Hawkes Learning</dc:creator>
  <cp:lastModifiedBy>kanthi</cp:lastModifiedBy>
  <cp:revision>162</cp:revision>
  <dcterms:created xsi:type="dcterms:W3CDTF">2013-04-26T14:43:13Z</dcterms:created>
  <dcterms:modified xsi:type="dcterms:W3CDTF">2025-07-24T12:21:21Z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