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75" r:id="rId3"/>
    <p:sldId id="276" r:id="rId4"/>
    <p:sldId id="257" r:id="rId5"/>
    <p:sldId id="277" r:id="rId6"/>
    <p:sldId id="278" r:id="rId7"/>
    <p:sldId id="279" r:id="rId8"/>
    <p:sldId id="280" r:id="rId9"/>
    <p:sldId id="259" r:id="rId10"/>
    <p:sldId id="260" r:id="rId11"/>
    <p:sldId id="261" r:id="rId12"/>
    <p:sldId id="281" r:id="rId13"/>
    <p:sldId id="282" r:id="rId14"/>
    <p:sldId id="286" r:id="rId15"/>
    <p:sldId id="283" r:id="rId16"/>
    <p:sldId id="284" r:id="rId17"/>
    <p:sldId id="285" r:id="rId18"/>
    <p:sldId id="267" r:id="rId19"/>
    <p:sldId id="268" r:id="rId20"/>
    <p:sldId id="271" r:id="rId21"/>
    <p:sldId id="272" r:id="rId22"/>
    <p:sldId id="274"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49AF523-FD85-8760-0000-749238A3422E}" name="kanthi" initials="k" userId="kanthi" providerId="None"/>
  <p188:author id="{246E52CB-A787-634C-C3FE-640F29308711}" name="Hala Assaf" initials="HA" userId="S::hassaf@hawkeslearning.com::4968c2df-1bd6-46c3-9e92-68377b4cff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404" autoAdjust="0"/>
  </p:normalViewPr>
  <p:slideViewPr>
    <p:cSldViewPr>
      <p:cViewPr varScale="1">
        <p:scale>
          <a:sx n="70" d="100"/>
          <a:sy n="70" d="100"/>
        </p:scale>
        <p:origin x="1284" y="5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 Id="rId5" Type="http://schemas.openxmlformats.org/officeDocument/2006/relationships/image" Target="../media/image15.emf"/><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7.emf"/><Relationship Id="rId7" Type="http://schemas.openxmlformats.org/officeDocument/2006/relationships/image" Target="../media/image21.emf"/><Relationship Id="rId2" Type="http://schemas.openxmlformats.org/officeDocument/2006/relationships/image" Target="../media/image16.emf"/><Relationship Id="rId1" Type="http://schemas.openxmlformats.org/officeDocument/2006/relationships/slideLayout" Target="../slideLayouts/slideLayout7.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9.3</a:t>
            </a:r>
          </a:p>
        </p:txBody>
      </p:sp>
      <p:sp>
        <p:nvSpPr>
          <p:cNvPr id="2" name="Text Placeholder 1"/>
          <p:cNvSpPr>
            <a:spLocks noGrp="1"/>
          </p:cNvSpPr>
          <p:nvPr>
            <p:ph type="body" sz="quarter" idx="10"/>
          </p:nvPr>
        </p:nvSpPr>
        <p:spPr/>
        <p:txBody>
          <a:bodyPr/>
          <a:lstStyle/>
          <a:p>
            <a:pPr algn="ctr"/>
            <a:r>
              <a:rPr dirty="0"/>
              <a:t>Estimating the Population Proportion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a:t>
            </a:r>
            <a:r>
              <a:rPr lang="en-IN" dirty="0"/>
              <a:t> 95%</a:t>
            </a:r>
            <a:r>
              <a:rPr sz="2800" dirty="0"/>
              <a:t> </a:t>
            </a:r>
            <a:r>
              <a:rPr dirty="0"/>
              <a:t>Confidence Interval for the Proportion of Radio Listeners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a sample of </a:t>
            </a:r>
            <a:r>
              <a:rPr sz="2800" dirty="0">
                <a:latin typeface="Cambria Math"/>
              </a:rPr>
              <a:t>410</a:t>
            </a:r>
            <a:r>
              <a:rPr sz="2800" dirty="0"/>
              <a:t> randomly selected radio listeners revealed that </a:t>
            </a:r>
            <a:r>
              <a:rPr sz="2800" dirty="0">
                <a:latin typeface="Cambria Math"/>
              </a:rPr>
              <a:t>48</a:t>
            </a:r>
            <a:r>
              <a:rPr sz="2800" dirty="0"/>
              <a:t> listened to </a:t>
            </a:r>
            <a:r>
              <a:rPr sz="2800" b="1" dirty="0"/>
              <a:t>WJLN</a:t>
            </a:r>
            <a:r>
              <a:rPr sz="2800" dirty="0"/>
              <a:t>.</a:t>
            </a:r>
          </a:p>
        </p:txBody>
      </p:sp>
      <p:pic>
        <p:nvPicPr>
          <p:cNvPr id="8" name="Picture 7" descr="p hat equals forty-eight divided by four hundred ten, approximately equal to zero point one one seven one.">
            <a:extLst>
              <a:ext uri="{FF2B5EF4-FFF2-40B4-BE49-F238E27FC236}">
                <a16:creationId xmlns:a16="http://schemas.microsoft.com/office/drawing/2014/main" id="{6A140666-F225-F7B2-6792-71D026A09C5F}"/>
              </a:ext>
            </a:extLst>
          </p:cNvPr>
          <p:cNvPicPr>
            <a:picLocks noChangeAspect="1"/>
          </p:cNvPicPr>
          <p:nvPr/>
        </p:nvPicPr>
        <p:blipFill>
          <a:blip r:embed="rId2"/>
          <a:stretch>
            <a:fillRect/>
          </a:stretch>
        </p:blipFill>
        <p:spPr>
          <a:xfrm>
            <a:off x="3048000" y="2139494"/>
            <a:ext cx="2257425" cy="790575"/>
          </a:xfrm>
          <a:prstGeom prst="rect">
            <a:avLst/>
          </a:prstGeom>
        </p:spPr>
      </p:pic>
      <p:sp>
        <p:nvSpPr>
          <p:cNvPr id="5" name="TextBox 4">
            <a:extLst>
              <a:ext uri="{FF2B5EF4-FFF2-40B4-BE49-F238E27FC236}">
                <a16:creationId xmlns:a16="http://schemas.microsoft.com/office/drawing/2014/main" id="{56518609-E838-C2EA-C740-840AB940AC95}"/>
              </a:ext>
            </a:extLst>
          </p:cNvPr>
          <p:cNvSpPr txBox="1"/>
          <p:nvPr/>
        </p:nvSpPr>
        <p:spPr>
          <a:xfrm>
            <a:off x="457200" y="3011031"/>
            <a:ext cx="8229600" cy="2246769"/>
          </a:xfrm>
          <a:prstGeom prst="rect">
            <a:avLst/>
          </a:prstGeom>
          <a:noFill/>
        </p:spPr>
        <p:txBody>
          <a:bodyPr wrap="square">
            <a:spAutoFit/>
          </a:bodyPr>
          <a:lstStyle/>
          <a:p>
            <a:r>
              <a:rPr lang="en-IN" sz="2800" dirty="0"/>
              <a:t>This is a point estimate of the proportion that listen to </a:t>
            </a:r>
            <a:r>
              <a:rPr lang="en-IN" sz="2800" b="1" dirty="0"/>
              <a:t>WJLN</a:t>
            </a:r>
            <a:r>
              <a:rPr lang="en-IN" sz="2800" dirty="0"/>
              <a:t>.</a:t>
            </a:r>
          </a:p>
          <a:p>
            <a:pPr>
              <a:defRPr sz="2800"/>
            </a:pPr>
            <a:r>
              <a:rPr lang="en-IN" sz="2800" dirty="0"/>
              <a:t>To obtain an interval estimate, the amount of confidence to be placed in the interval must be specified. Suppose we desire 95% confidence.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a:t>
            </a:r>
            <a:r>
              <a:rPr lang="en-IN" dirty="0"/>
              <a:t> 95%</a:t>
            </a:r>
            <a:r>
              <a:rPr sz="2800" dirty="0"/>
              <a:t> </a:t>
            </a:r>
            <a:r>
              <a:rPr dirty="0"/>
              <a:t>Confidence Interval for the Proportion of Radio Listeners</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b="1" dirty="0"/>
              <a:t>Solution</a:t>
            </a:r>
          </a:p>
          <a:p>
            <a:pPr>
              <a:defRPr sz="2800"/>
            </a:pPr>
            <a:endParaRPr lang="en-IN" sz="2400" dirty="0"/>
          </a:p>
          <a:p>
            <a:endParaRPr lang="en-IN" dirty="0"/>
          </a:p>
          <a:p>
            <a:endParaRPr dirty="0"/>
          </a:p>
        </p:txBody>
      </p:sp>
      <p:pic>
        <p:nvPicPr>
          <p:cNvPr id="9" name="Picture 8" descr="z sub alpha divided by two equal z point zero 5 divided by two equal 1 point nine 6, and &#10;sigma subscript p hat is approximately equal to the square root of open parenthesis p hat times open parenthesis 1 minus p hat close parenthesis close parenthesis divided by n equals the square root of open parenthesis 0.1171 times open parenthesis 1 minus 0.1171 close parenthesis close parenthesis divided by 410, approximately equal to 0.0159.">
            <a:extLst>
              <a:ext uri="{FF2B5EF4-FFF2-40B4-BE49-F238E27FC236}">
                <a16:creationId xmlns:a16="http://schemas.microsoft.com/office/drawing/2014/main" id="{84EDCB6E-C80A-BEB1-13E0-728EEF457438}"/>
              </a:ext>
            </a:extLst>
          </p:cNvPr>
          <p:cNvPicPr>
            <a:picLocks noChangeAspect="1"/>
          </p:cNvPicPr>
          <p:nvPr/>
        </p:nvPicPr>
        <p:blipFill>
          <a:blip r:embed="rId2"/>
          <a:stretch>
            <a:fillRect/>
          </a:stretch>
        </p:blipFill>
        <p:spPr>
          <a:xfrm>
            <a:off x="1371600" y="1790138"/>
            <a:ext cx="6324600" cy="1476375"/>
          </a:xfrm>
          <a:prstGeom prst="rect">
            <a:avLst/>
          </a:prstGeom>
        </p:spPr>
      </p:pic>
      <p:sp>
        <p:nvSpPr>
          <p:cNvPr id="8" name="TextBox 7">
            <a:extLst>
              <a:ext uri="{FF2B5EF4-FFF2-40B4-BE49-F238E27FC236}">
                <a16:creationId xmlns:a16="http://schemas.microsoft.com/office/drawing/2014/main" id="{F33320A1-D059-284B-C842-C1437AD8A87D}"/>
              </a:ext>
            </a:extLst>
          </p:cNvPr>
          <p:cNvSpPr txBox="1"/>
          <p:nvPr/>
        </p:nvSpPr>
        <p:spPr>
          <a:xfrm>
            <a:off x="457200" y="3505200"/>
            <a:ext cx="4572000" cy="492443"/>
          </a:xfrm>
          <a:prstGeom prst="rect">
            <a:avLst/>
          </a:prstGeom>
          <a:noFill/>
        </p:spPr>
        <p:txBody>
          <a:bodyPr wrap="square">
            <a:spAutoFit/>
          </a:bodyPr>
          <a:lstStyle/>
          <a:p>
            <a:pPr>
              <a:defRPr sz="2800"/>
            </a:pPr>
            <a:r>
              <a:rPr lang="en-IN" sz="2600" dirty="0"/>
              <a:t>Note that the sample proportion</a:t>
            </a:r>
          </a:p>
        </p:txBody>
      </p:sp>
      <p:pic>
        <p:nvPicPr>
          <p:cNvPr id="37" name="Picture 36" descr="p hat">
            <a:extLst>
              <a:ext uri="{FF2B5EF4-FFF2-40B4-BE49-F238E27FC236}">
                <a16:creationId xmlns:a16="http://schemas.microsoft.com/office/drawing/2014/main" id="{E90960A6-F19C-3C96-EF8F-6210AF2A2C32}"/>
              </a:ext>
            </a:extLst>
          </p:cNvPr>
          <p:cNvPicPr>
            <a:picLocks noChangeAspect="1"/>
          </p:cNvPicPr>
          <p:nvPr/>
        </p:nvPicPr>
        <p:blipFill>
          <a:blip r:embed="rId3"/>
          <a:stretch>
            <a:fillRect/>
          </a:stretch>
        </p:blipFill>
        <p:spPr>
          <a:xfrm>
            <a:off x="4997825" y="3564144"/>
            <a:ext cx="228600" cy="390525"/>
          </a:xfrm>
          <a:prstGeom prst="rect">
            <a:avLst/>
          </a:prstGeom>
        </p:spPr>
      </p:pic>
      <p:sp>
        <p:nvSpPr>
          <p:cNvPr id="36" name="TextBox 35">
            <a:extLst>
              <a:ext uri="{FF2B5EF4-FFF2-40B4-BE49-F238E27FC236}">
                <a16:creationId xmlns:a16="http://schemas.microsoft.com/office/drawing/2014/main" id="{9F0253BA-C673-5306-025A-8919BECC3A26}"/>
              </a:ext>
            </a:extLst>
          </p:cNvPr>
          <p:cNvSpPr txBox="1"/>
          <p:nvPr/>
        </p:nvSpPr>
        <p:spPr>
          <a:xfrm>
            <a:off x="5257800" y="3513186"/>
            <a:ext cx="3161175" cy="492443"/>
          </a:xfrm>
          <a:prstGeom prst="rect">
            <a:avLst/>
          </a:prstGeom>
          <a:noFill/>
        </p:spPr>
        <p:txBody>
          <a:bodyPr wrap="square">
            <a:spAutoFit/>
          </a:bodyPr>
          <a:lstStyle/>
          <a:p>
            <a:r>
              <a:rPr lang="en-IN" sz="2600" dirty="0"/>
              <a:t>is used in place of </a:t>
            </a:r>
            <a:r>
              <a:rPr lang="en-IN" sz="2600" i="1" dirty="0"/>
              <a:t>p</a:t>
            </a:r>
            <a:r>
              <a:rPr lang="en-IN" sz="2600" dirty="0"/>
              <a:t> in</a:t>
            </a:r>
          </a:p>
        </p:txBody>
      </p:sp>
      <p:sp>
        <p:nvSpPr>
          <p:cNvPr id="34" name="TextBox 33">
            <a:extLst>
              <a:ext uri="{FF2B5EF4-FFF2-40B4-BE49-F238E27FC236}">
                <a16:creationId xmlns:a16="http://schemas.microsoft.com/office/drawing/2014/main" id="{287D0ED5-A806-8643-9189-58110ABBDB6A}"/>
              </a:ext>
            </a:extLst>
          </p:cNvPr>
          <p:cNvSpPr txBox="1"/>
          <p:nvPr/>
        </p:nvSpPr>
        <p:spPr>
          <a:xfrm>
            <a:off x="457200" y="3916431"/>
            <a:ext cx="2819400" cy="492443"/>
          </a:xfrm>
          <a:prstGeom prst="rect">
            <a:avLst/>
          </a:prstGeom>
          <a:noFill/>
        </p:spPr>
        <p:txBody>
          <a:bodyPr wrap="square">
            <a:spAutoFit/>
          </a:bodyPr>
          <a:lstStyle/>
          <a:p>
            <a:pPr>
              <a:defRPr sz="2800"/>
            </a:pPr>
            <a:r>
              <a:rPr lang="en-IN" sz="2600" dirty="0"/>
              <a:t>the computation of</a:t>
            </a:r>
          </a:p>
        </p:txBody>
      </p:sp>
      <p:pic>
        <p:nvPicPr>
          <p:cNvPr id="14" name="Picture 13" descr="sigma subscript p hat">
            <a:extLst>
              <a:ext uri="{FF2B5EF4-FFF2-40B4-BE49-F238E27FC236}">
                <a16:creationId xmlns:a16="http://schemas.microsoft.com/office/drawing/2014/main" id="{FB091D13-17D0-1992-3F9A-20E56CF66A21}"/>
              </a:ext>
            </a:extLst>
          </p:cNvPr>
          <p:cNvPicPr>
            <a:picLocks noChangeAspect="1"/>
          </p:cNvPicPr>
          <p:nvPr/>
        </p:nvPicPr>
        <p:blipFill>
          <a:blip r:embed="rId4"/>
          <a:stretch>
            <a:fillRect/>
          </a:stretch>
        </p:blipFill>
        <p:spPr>
          <a:xfrm>
            <a:off x="3202925" y="3964241"/>
            <a:ext cx="428625" cy="438150"/>
          </a:xfrm>
          <a:prstGeom prst="rect">
            <a:avLst/>
          </a:prstGeom>
        </p:spPr>
      </p:pic>
      <p:sp>
        <p:nvSpPr>
          <p:cNvPr id="30" name="TextBox 29">
            <a:extLst>
              <a:ext uri="{FF2B5EF4-FFF2-40B4-BE49-F238E27FC236}">
                <a16:creationId xmlns:a16="http://schemas.microsoft.com/office/drawing/2014/main" id="{94EE6B0F-9E7A-7C0D-DC49-B72C15B41E35}"/>
              </a:ext>
            </a:extLst>
          </p:cNvPr>
          <p:cNvSpPr txBox="1"/>
          <p:nvPr/>
        </p:nvSpPr>
        <p:spPr>
          <a:xfrm>
            <a:off x="3671045" y="3916356"/>
            <a:ext cx="4724400" cy="492443"/>
          </a:xfrm>
          <a:prstGeom prst="rect">
            <a:avLst/>
          </a:prstGeom>
          <a:noFill/>
        </p:spPr>
        <p:txBody>
          <a:bodyPr wrap="square">
            <a:spAutoFit/>
          </a:bodyPr>
          <a:lstStyle/>
          <a:p>
            <a:r>
              <a:rPr lang="en-IN" sz="2600" dirty="0"/>
              <a:t>For any realistic problem, this will</a:t>
            </a:r>
          </a:p>
        </p:txBody>
      </p:sp>
      <p:sp>
        <p:nvSpPr>
          <p:cNvPr id="28" name="TextBox 27">
            <a:extLst>
              <a:ext uri="{FF2B5EF4-FFF2-40B4-BE49-F238E27FC236}">
                <a16:creationId xmlns:a16="http://schemas.microsoft.com/office/drawing/2014/main" id="{57662D73-F304-C6D6-157F-9548470A2A88}"/>
              </a:ext>
            </a:extLst>
          </p:cNvPr>
          <p:cNvSpPr txBox="1"/>
          <p:nvPr/>
        </p:nvSpPr>
        <p:spPr>
          <a:xfrm>
            <a:off x="441513" y="4327855"/>
            <a:ext cx="5425887" cy="492443"/>
          </a:xfrm>
          <a:prstGeom prst="rect">
            <a:avLst/>
          </a:prstGeom>
          <a:noFill/>
        </p:spPr>
        <p:txBody>
          <a:bodyPr wrap="square">
            <a:spAutoFit/>
          </a:bodyPr>
          <a:lstStyle/>
          <a:p>
            <a:r>
              <a:rPr lang="en-IN" sz="2600" dirty="0"/>
              <a:t>always be the case. Fortunately, unless</a:t>
            </a:r>
          </a:p>
        </p:txBody>
      </p:sp>
      <p:pic>
        <p:nvPicPr>
          <p:cNvPr id="26" name="Picture 25" descr="p hat">
            <a:extLst>
              <a:ext uri="{FF2B5EF4-FFF2-40B4-BE49-F238E27FC236}">
                <a16:creationId xmlns:a16="http://schemas.microsoft.com/office/drawing/2014/main" id="{81729BC6-E5FC-E7B8-5F20-431A6FE530C7}"/>
              </a:ext>
            </a:extLst>
          </p:cNvPr>
          <p:cNvPicPr>
            <a:picLocks noChangeAspect="1"/>
          </p:cNvPicPr>
          <p:nvPr/>
        </p:nvPicPr>
        <p:blipFill>
          <a:blip r:embed="rId3"/>
          <a:stretch>
            <a:fillRect/>
          </a:stretch>
        </p:blipFill>
        <p:spPr>
          <a:xfrm>
            <a:off x="5791200" y="4376253"/>
            <a:ext cx="228600" cy="390525"/>
          </a:xfrm>
          <a:prstGeom prst="rect">
            <a:avLst/>
          </a:prstGeom>
        </p:spPr>
      </p:pic>
      <p:sp>
        <p:nvSpPr>
          <p:cNvPr id="24" name="TextBox 23">
            <a:extLst>
              <a:ext uri="{FF2B5EF4-FFF2-40B4-BE49-F238E27FC236}">
                <a16:creationId xmlns:a16="http://schemas.microsoft.com/office/drawing/2014/main" id="{C58E7B77-135A-3236-59D7-8D51A945EF3A}"/>
              </a:ext>
            </a:extLst>
          </p:cNvPr>
          <p:cNvSpPr txBox="1"/>
          <p:nvPr/>
        </p:nvSpPr>
        <p:spPr>
          <a:xfrm>
            <a:off x="6013077" y="4325295"/>
            <a:ext cx="1938618" cy="492443"/>
          </a:xfrm>
          <a:prstGeom prst="rect">
            <a:avLst/>
          </a:prstGeom>
          <a:noFill/>
        </p:spPr>
        <p:txBody>
          <a:bodyPr wrap="square">
            <a:spAutoFit/>
          </a:bodyPr>
          <a:lstStyle/>
          <a:p>
            <a:r>
              <a:rPr lang="en-IN" sz="2600" dirty="0"/>
              <a:t>and </a:t>
            </a:r>
            <a:r>
              <a:rPr lang="en-IN" sz="2600" i="1" dirty="0"/>
              <a:t>p</a:t>
            </a:r>
            <a:r>
              <a:rPr lang="en-IN" sz="2600" dirty="0"/>
              <a:t> are far</a:t>
            </a:r>
          </a:p>
        </p:txBody>
      </p:sp>
      <p:sp>
        <p:nvSpPr>
          <p:cNvPr id="22" name="TextBox 21">
            <a:extLst>
              <a:ext uri="{FF2B5EF4-FFF2-40B4-BE49-F238E27FC236}">
                <a16:creationId xmlns:a16="http://schemas.microsoft.com/office/drawing/2014/main" id="{3B1B53BC-35C7-9B86-1547-5C14ECF7DF99}"/>
              </a:ext>
            </a:extLst>
          </p:cNvPr>
          <p:cNvSpPr txBox="1"/>
          <p:nvPr/>
        </p:nvSpPr>
        <p:spPr>
          <a:xfrm>
            <a:off x="457200" y="4706178"/>
            <a:ext cx="2650750" cy="492443"/>
          </a:xfrm>
          <a:prstGeom prst="rect">
            <a:avLst/>
          </a:prstGeom>
          <a:noFill/>
        </p:spPr>
        <p:txBody>
          <a:bodyPr wrap="square">
            <a:spAutoFit/>
          </a:bodyPr>
          <a:lstStyle/>
          <a:p>
            <a:r>
              <a:rPr lang="en-IN" sz="2600" dirty="0"/>
              <a:t>apart, the value of</a:t>
            </a:r>
          </a:p>
        </p:txBody>
      </p:sp>
      <p:pic>
        <p:nvPicPr>
          <p:cNvPr id="20" name="Picture 19" descr="sigma subscript p hat">
            <a:extLst>
              <a:ext uri="{FF2B5EF4-FFF2-40B4-BE49-F238E27FC236}">
                <a16:creationId xmlns:a16="http://schemas.microsoft.com/office/drawing/2014/main" id="{1B0F7551-2BDF-C917-0F25-F64D4C8F3EC8}"/>
              </a:ext>
            </a:extLst>
          </p:cNvPr>
          <p:cNvPicPr>
            <a:picLocks noChangeAspect="1"/>
          </p:cNvPicPr>
          <p:nvPr/>
        </p:nvPicPr>
        <p:blipFill>
          <a:blip r:embed="rId5"/>
          <a:stretch>
            <a:fillRect/>
          </a:stretch>
        </p:blipFill>
        <p:spPr>
          <a:xfrm>
            <a:off x="3086939" y="4752668"/>
            <a:ext cx="333375" cy="438150"/>
          </a:xfrm>
          <a:prstGeom prst="rect">
            <a:avLst/>
          </a:prstGeom>
        </p:spPr>
      </p:pic>
      <p:sp>
        <p:nvSpPr>
          <p:cNvPr id="18" name="TextBox 17">
            <a:extLst>
              <a:ext uri="{FF2B5EF4-FFF2-40B4-BE49-F238E27FC236}">
                <a16:creationId xmlns:a16="http://schemas.microsoft.com/office/drawing/2014/main" id="{9FE84509-1871-7451-485F-B5B30FD033A3}"/>
              </a:ext>
            </a:extLst>
          </p:cNvPr>
          <p:cNvSpPr txBox="1"/>
          <p:nvPr/>
        </p:nvSpPr>
        <p:spPr>
          <a:xfrm>
            <a:off x="3429000" y="4719495"/>
            <a:ext cx="3886200" cy="492443"/>
          </a:xfrm>
          <a:prstGeom prst="rect">
            <a:avLst/>
          </a:prstGeom>
          <a:noFill/>
        </p:spPr>
        <p:txBody>
          <a:bodyPr wrap="square">
            <a:spAutoFit/>
          </a:bodyPr>
          <a:lstStyle/>
          <a:p>
            <a:r>
              <a:rPr lang="en-IN" sz="2600" dirty="0"/>
              <a:t>will not be greatly affected.</a:t>
            </a:r>
          </a:p>
        </p:txBody>
      </p:sp>
      <p:sp>
        <p:nvSpPr>
          <p:cNvPr id="16" name="TextBox 15">
            <a:extLst>
              <a:ext uri="{FF2B5EF4-FFF2-40B4-BE49-F238E27FC236}">
                <a16:creationId xmlns:a16="http://schemas.microsoft.com/office/drawing/2014/main" id="{1143EA8F-6CAA-4C01-BDA5-2EF501D6CF0C}"/>
              </a:ext>
            </a:extLst>
          </p:cNvPr>
          <p:cNvSpPr txBox="1"/>
          <p:nvPr/>
        </p:nvSpPr>
        <p:spPr>
          <a:xfrm>
            <a:off x="416860" y="5164092"/>
            <a:ext cx="4857750" cy="492443"/>
          </a:xfrm>
          <a:prstGeom prst="rect">
            <a:avLst/>
          </a:prstGeom>
          <a:noFill/>
        </p:spPr>
        <p:txBody>
          <a:bodyPr wrap="square">
            <a:spAutoFit/>
          </a:bodyPr>
          <a:lstStyle/>
          <a:p>
            <a:pPr>
              <a:defRPr sz="2800"/>
            </a:pPr>
            <a:r>
              <a:rPr lang="en-IN" sz="2600" dirty="0"/>
              <a:t>Computing the confidence interval</a:t>
            </a:r>
          </a:p>
        </p:txBody>
      </p:sp>
      <p:pic>
        <p:nvPicPr>
          <p:cNvPr id="27" name="Picture 26" descr="p hat plus or minus z subscript alpha divided by 2 times sigma subscript p hat.">
            <a:extLst>
              <a:ext uri="{FF2B5EF4-FFF2-40B4-BE49-F238E27FC236}">
                <a16:creationId xmlns:a16="http://schemas.microsoft.com/office/drawing/2014/main" id="{8A3A65FD-DF55-0ADE-BD28-8AA5FC0C3CCA}"/>
              </a:ext>
            </a:extLst>
          </p:cNvPr>
          <p:cNvPicPr>
            <a:picLocks noChangeAspect="1"/>
          </p:cNvPicPr>
          <p:nvPr/>
        </p:nvPicPr>
        <p:blipFill>
          <a:blip r:embed="rId6"/>
          <a:stretch>
            <a:fillRect/>
          </a:stretch>
        </p:blipFill>
        <p:spPr>
          <a:xfrm>
            <a:off x="5257800" y="5219075"/>
            <a:ext cx="1200150" cy="457200"/>
          </a:xfrm>
          <a:prstGeom prst="rect">
            <a:avLst/>
          </a:prstGeom>
        </p:spPr>
      </p:pic>
      <p:sp>
        <p:nvSpPr>
          <p:cNvPr id="12" name="TextBox 11">
            <a:extLst>
              <a:ext uri="{FF2B5EF4-FFF2-40B4-BE49-F238E27FC236}">
                <a16:creationId xmlns:a16="http://schemas.microsoft.com/office/drawing/2014/main" id="{7203A68F-67E5-96C0-3ED5-FF8DAA4ACFC4}"/>
              </a:ext>
            </a:extLst>
          </p:cNvPr>
          <p:cNvSpPr txBox="1"/>
          <p:nvPr/>
        </p:nvSpPr>
        <p:spPr>
          <a:xfrm>
            <a:off x="6553200" y="5165158"/>
            <a:ext cx="1447800" cy="492443"/>
          </a:xfrm>
          <a:prstGeom prst="rect">
            <a:avLst/>
          </a:prstGeom>
          <a:noFill/>
        </p:spPr>
        <p:txBody>
          <a:bodyPr wrap="square">
            <a:spAutoFit/>
          </a:bodyPr>
          <a:lstStyle/>
          <a:p>
            <a:r>
              <a:rPr lang="en-IN" sz="2600" dirty="0"/>
              <a:t>results in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a:t>
            </a:r>
            <a:r>
              <a:rPr lang="en-IN" dirty="0"/>
              <a:t> 95%</a:t>
            </a:r>
            <a:r>
              <a:rPr sz="2800" dirty="0"/>
              <a:t> </a:t>
            </a:r>
            <a:r>
              <a:rPr dirty="0"/>
              <a:t>Confidence Interval for the Proportion of Radio Listeners</a:t>
            </a:r>
            <a:r>
              <a:rPr lang="en-US" dirty="0"/>
              <a:t>—Slide 3</a:t>
            </a:r>
            <a:endParaRPr dirty="0"/>
          </a:p>
        </p:txBody>
      </p:sp>
      <p:pic>
        <p:nvPicPr>
          <p:cNvPr id="5" name="Picture 4" descr="0.1171 plus or minus 1.96 times open parenthesis 0.0159 close parenthesis.&#10;0.1171 plus or minus 0.0312.&#10;0.0859 to 0.1482.">
            <a:extLst>
              <a:ext uri="{FF2B5EF4-FFF2-40B4-BE49-F238E27FC236}">
                <a16:creationId xmlns:a16="http://schemas.microsoft.com/office/drawing/2014/main" id="{EC082EE2-C923-DB50-4869-15A505F09E8B}"/>
              </a:ext>
            </a:extLst>
          </p:cNvPr>
          <p:cNvPicPr>
            <a:picLocks noChangeAspect="1"/>
          </p:cNvPicPr>
          <p:nvPr/>
        </p:nvPicPr>
        <p:blipFill>
          <a:blip r:embed="rId2"/>
          <a:stretch>
            <a:fillRect/>
          </a:stretch>
        </p:blipFill>
        <p:spPr>
          <a:xfrm>
            <a:off x="3105150" y="1163619"/>
            <a:ext cx="2933700" cy="1419225"/>
          </a:xfrm>
          <a:prstGeom prst="rect">
            <a:avLst/>
          </a:prstGeom>
        </p:spPr>
      </p:pic>
      <p:pic>
        <p:nvPicPr>
          <p:cNvPr id="7" name="Picture 6" descr="A horizontal number line with open curved ends and a bold segment from 0.0859 to 0.1482.&#10;The center of the line is marked at 0.1171 with a vertical tick.">
            <a:extLst>
              <a:ext uri="{FF2B5EF4-FFF2-40B4-BE49-F238E27FC236}">
                <a16:creationId xmlns:a16="http://schemas.microsoft.com/office/drawing/2014/main" id="{8DF2C7C4-4031-46C1-81DB-EB95BBFC3CF7}"/>
              </a:ext>
            </a:extLst>
          </p:cNvPr>
          <p:cNvPicPr>
            <a:picLocks noChangeAspect="1"/>
          </p:cNvPicPr>
          <p:nvPr/>
        </p:nvPicPr>
        <p:blipFill>
          <a:blip r:embed="rId3"/>
          <a:stretch>
            <a:fillRect/>
          </a:stretch>
        </p:blipFill>
        <p:spPr>
          <a:xfrm>
            <a:off x="2788274" y="2840157"/>
            <a:ext cx="3567451" cy="436443"/>
          </a:xfrm>
          <a:prstGeom prst="rect">
            <a:avLst/>
          </a:prstGeom>
        </p:spPr>
      </p:pic>
      <p:sp>
        <p:nvSpPr>
          <p:cNvPr id="3" name="Text Placeholder 2"/>
          <p:cNvSpPr>
            <a:spLocks noGrp="1"/>
          </p:cNvSpPr>
          <p:nvPr>
            <p:ph type="body" sz="quarter" idx="10"/>
          </p:nvPr>
        </p:nvSpPr>
        <p:spPr>
          <a:xfrm>
            <a:off x="457200" y="3429000"/>
            <a:ext cx="8229600" cy="2567354"/>
          </a:xfrm>
        </p:spPr>
        <p:txBody>
          <a:bodyPr>
            <a:normAutofit/>
          </a:bodyPr>
          <a:lstStyle/>
          <a:p>
            <a:r>
              <a:rPr lang="en-US" sz="2600" dirty="0"/>
              <a:t>We are 95% confident in the procedure that created this interval. Another interpretation would be that we are 95% confident that the point estimate, 0.1171, has a maximum error of estimation of 0.0312. A maximum error of only 0.0312 with 95% confidence suggests a rather high level of accuracy in the estimation of the proportion. </a:t>
            </a:r>
            <a:endParaRPr lang="en-IN" sz="2600" dirty="0"/>
          </a:p>
          <a:p>
            <a:endParaRPr sz="2600" dirty="0"/>
          </a:p>
        </p:txBody>
      </p:sp>
    </p:spTree>
    <p:extLst>
      <p:ext uri="{BB962C8B-B14F-4D97-AF65-F5344CB8AC3E}">
        <p14:creationId xmlns:p14="http://schemas.microsoft.com/office/powerpoint/2010/main" val="974918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Precision and Sample Size: Proportions—Slide 1</a:t>
            </a:r>
            <a:endParaRPr dirty="0"/>
          </a:p>
        </p:txBody>
      </p:sp>
      <p:sp>
        <p:nvSpPr>
          <p:cNvPr id="3" name="Text Placeholder 2"/>
          <p:cNvSpPr>
            <a:spLocks noGrp="1"/>
          </p:cNvSpPr>
          <p:nvPr>
            <p:ph type="body" sz="quarter" idx="10"/>
          </p:nvPr>
        </p:nvSpPr>
        <p:spPr/>
        <p:txBody>
          <a:bodyPr>
            <a:normAutofit fontScale="92500"/>
          </a:bodyPr>
          <a:lstStyle/>
          <a:p>
            <a:pPr>
              <a:defRPr sz="2800"/>
            </a:pPr>
            <a:r>
              <a:rPr lang="en-US" dirty="0"/>
              <a:t>Just as for the population mean, a specific level of accuracy in estimating a population proportion is desirable. Suppose, for example, that a direct-mail marketer would like to estimate the fraction of a mailing list that will purchase the company's product. To be profitable, a purchase response of at least 0.008 is required. Because the proportion to be estimated is of such a small magnitude, a high degree of precision in estimating the proportion is necessary. How large a sample would be required if the population proportion (the actual proportion of persons on the mailing list that will buy the product) is to be estimated with an accuracy of 0.002?</a:t>
            </a:r>
            <a:endParaRPr sz="2800" dirty="0"/>
          </a:p>
        </p:txBody>
      </p:sp>
    </p:spTree>
    <p:extLst>
      <p:ext uri="{BB962C8B-B14F-4D97-AF65-F5344CB8AC3E}">
        <p14:creationId xmlns:p14="http://schemas.microsoft.com/office/powerpoint/2010/main" val="287562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983F5-50C7-253E-E59E-FEDE5D096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59152-4C6F-0BC1-AB08-C6DF9CFCC0CA}"/>
              </a:ext>
            </a:extLst>
          </p:cNvPr>
          <p:cNvSpPr>
            <a:spLocks noGrp="1"/>
          </p:cNvSpPr>
          <p:nvPr>
            <p:ph type="title"/>
          </p:nvPr>
        </p:nvSpPr>
        <p:spPr/>
        <p:txBody>
          <a:bodyPr>
            <a:normAutofit/>
          </a:bodyPr>
          <a:lstStyle/>
          <a:p>
            <a:r>
              <a:rPr lang="en-US" dirty="0"/>
              <a:t>Precision and Sample Size: Proportions—Slide 2</a:t>
            </a:r>
            <a:endParaRPr dirty="0"/>
          </a:p>
        </p:txBody>
      </p:sp>
      <p:sp>
        <p:nvSpPr>
          <p:cNvPr id="3" name="Text Placeholder 2">
            <a:extLst>
              <a:ext uri="{FF2B5EF4-FFF2-40B4-BE49-F238E27FC236}">
                <a16:creationId xmlns:a16="http://schemas.microsoft.com/office/drawing/2014/main" id="{AF06D9E8-A684-F10C-E222-C805887088C1}"/>
              </a:ext>
            </a:extLst>
          </p:cNvPr>
          <p:cNvSpPr>
            <a:spLocks noGrp="1"/>
          </p:cNvSpPr>
          <p:nvPr>
            <p:ph type="body" sz="quarter" idx="10"/>
          </p:nvPr>
        </p:nvSpPr>
        <p:spPr/>
        <p:txBody>
          <a:bodyPr>
            <a:normAutofit/>
          </a:bodyPr>
          <a:lstStyle/>
          <a:p>
            <a:pPr>
              <a:defRPr sz="2800"/>
            </a:pPr>
            <a:r>
              <a:rPr lang="en-US" dirty="0"/>
              <a:t>We are saying that we want our maximum error to be less than two one-thousandths. That would seem to be a highly precise estimate. But, the quantity we are trying to estimate (the proportion of people on the list that will buy the product) could easily be near 0.008. The maximum error is about 25% as large as the value we are trying to estimate. When we estimate extremely small quantities, highly precise estimates are necessary. </a:t>
            </a:r>
            <a:endParaRPr sz="2800" dirty="0"/>
          </a:p>
        </p:txBody>
      </p:sp>
    </p:spTree>
    <p:extLst>
      <p:ext uri="{BB962C8B-B14F-4D97-AF65-F5344CB8AC3E}">
        <p14:creationId xmlns:p14="http://schemas.microsoft.com/office/powerpoint/2010/main" val="2866901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Precision and Sample Size: Proportions—Slide 3</a:t>
            </a:r>
            <a:endParaRPr dirty="0"/>
          </a:p>
        </p:txBody>
      </p:sp>
      <p:sp>
        <p:nvSpPr>
          <p:cNvPr id="3" name="Text Placeholder 2"/>
          <p:cNvSpPr>
            <a:spLocks noGrp="1"/>
          </p:cNvSpPr>
          <p:nvPr>
            <p:ph type="body" sz="quarter" idx="10"/>
          </p:nvPr>
        </p:nvSpPr>
        <p:spPr>
          <a:xfrm>
            <a:off x="457200" y="1029288"/>
            <a:ext cx="8229600" cy="1471728"/>
          </a:xfrm>
        </p:spPr>
        <p:txBody>
          <a:bodyPr>
            <a:normAutofit/>
          </a:bodyPr>
          <a:lstStyle/>
          <a:p>
            <a:pPr>
              <a:defRPr sz="2800"/>
            </a:pPr>
            <a:r>
              <a:rPr lang="en-US" sz="2200" dirty="0"/>
              <a:t>The technique for deriving the sample size parallels the discussion of precision and sample size for the sample mean (Section 9.2). Setting one-half the entire width of the confidence interval equal to the maximum allowable error yields 		</a:t>
            </a:r>
          </a:p>
        </p:txBody>
      </p:sp>
      <p:pic>
        <p:nvPicPr>
          <p:cNvPr id="7" name="Picture 6" descr="E equals margin of error equals z subscript alpha divided by 2 times sigma subscript p-hat equals z subscript alpha divided by 2 times the square root of open parenthesis p times open parenthesis 1 minus p close parenthesis divided by n close parenthesis.">
            <a:extLst>
              <a:ext uri="{FF2B5EF4-FFF2-40B4-BE49-F238E27FC236}">
                <a16:creationId xmlns:a16="http://schemas.microsoft.com/office/drawing/2014/main" id="{60C6E432-5F1C-1C9D-91E1-6880AF3B96D1}"/>
              </a:ext>
            </a:extLst>
          </p:cNvPr>
          <p:cNvPicPr>
            <a:picLocks noChangeAspect="1"/>
          </p:cNvPicPr>
          <p:nvPr/>
        </p:nvPicPr>
        <p:blipFill>
          <a:blip r:embed="rId2"/>
          <a:stretch>
            <a:fillRect/>
          </a:stretch>
        </p:blipFill>
        <p:spPr>
          <a:xfrm>
            <a:off x="1985962" y="2556273"/>
            <a:ext cx="4781550" cy="790575"/>
          </a:xfrm>
          <a:prstGeom prst="rect">
            <a:avLst/>
          </a:prstGeom>
        </p:spPr>
      </p:pic>
      <p:sp>
        <p:nvSpPr>
          <p:cNvPr id="9" name="TextBox 8">
            <a:extLst>
              <a:ext uri="{FF2B5EF4-FFF2-40B4-BE49-F238E27FC236}">
                <a16:creationId xmlns:a16="http://schemas.microsoft.com/office/drawing/2014/main" id="{1361EACF-0D49-022B-CC91-194F11DC2C99}"/>
              </a:ext>
            </a:extLst>
          </p:cNvPr>
          <p:cNvSpPr txBox="1"/>
          <p:nvPr/>
        </p:nvSpPr>
        <p:spPr>
          <a:xfrm>
            <a:off x="457200" y="3402106"/>
            <a:ext cx="2438400" cy="430887"/>
          </a:xfrm>
          <a:prstGeom prst="rect">
            <a:avLst/>
          </a:prstGeom>
          <a:noFill/>
        </p:spPr>
        <p:txBody>
          <a:bodyPr wrap="square">
            <a:spAutoFit/>
          </a:bodyPr>
          <a:lstStyle/>
          <a:p>
            <a:pPr>
              <a:defRPr sz="2800"/>
            </a:pPr>
            <a:r>
              <a:rPr lang="en-US" sz="2200" dirty="0"/>
              <a:t>Solving for </a:t>
            </a:r>
            <a:r>
              <a:rPr lang="en-US" sz="2200" i="1" dirty="0"/>
              <a:t>n</a:t>
            </a:r>
            <a:r>
              <a:rPr lang="en-US" sz="2200" dirty="0"/>
              <a:t> yields</a:t>
            </a:r>
          </a:p>
        </p:txBody>
      </p:sp>
      <p:pic>
        <p:nvPicPr>
          <p:cNvPr id="15" name="Picture 14" descr="n equals z subscript alpha divided by 2 squared times p times open parenthesis 1 minus p close parenthesis whole divided by E squared.">
            <a:extLst>
              <a:ext uri="{FF2B5EF4-FFF2-40B4-BE49-F238E27FC236}">
                <a16:creationId xmlns:a16="http://schemas.microsoft.com/office/drawing/2014/main" id="{8D0D798B-A387-BD4A-612F-CB5F3827FDA5}"/>
              </a:ext>
            </a:extLst>
          </p:cNvPr>
          <p:cNvPicPr>
            <a:picLocks noChangeAspect="1"/>
          </p:cNvPicPr>
          <p:nvPr/>
        </p:nvPicPr>
        <p:blipFill>
          <a:blip r:embed="rId3"/>
          <a:stretch>
            <a:fillRect/>
          </a:stretch>
        </p:blipFill>
        <p:spPr>
          <a:xfrm>
            <a:off x="3581400" y="3876696"/>
            <a:ext cx="1590675" cy="685800"/>
          </a:xfrm>
          <a:prstGeom prst="rect">
            <a:avLst/>
          </a:prstGeom>
        </p:spPr>
      </p:pic>
      <p:sp>
        <p:nvSpPr>
          <p:cNvPr id="5" name="TextBox 4">
            <a:extLst>
              <a:ext uri="{FF2B5EF4-FFF2-40B4-BE49-F238E27FC236}">
                <a16:creationId xmlns:a16="http://schemas.microsoft.com/office/drawing/2014/main" id="{0151C5CC-CE33-EDCF-4EB9-EB227B87926B}"/>
              </a:ext>
            </a:extLst>
          </p:cNvPr>
          <p:cNvSpPr txBox="1"/>
          <p:nvPr/>
        </p:nvSpPr>
        <p:spPr>
          <a:xfrm>
            <a:off x="457200" y="4572000"/>
            <a:ext cx="8229600" cy="1446550"/>
          </a:xfrm>
          <a:prstGeom prst="rect">
            <a:avLst/>
          </a:prstGeom>
          <a:noFill/>
        </p:spPr>
        <p:txBody>
          <a:bodyPr wrap="square">
            <a:spAutoFit/>
          </a:bodyPr>
          <a:lstStyle/>
          <a:p>
            <a:r>
              <a:rPr lang="en-IN" sz="2200" dirty="0"/>
              <a:t>Generally, the population proportion is unknown and is estimated from a pilot study. In this case the sample size necessary to estimate the population proportion to within a particular error with a certain level of confidence is given by:</a:t>
            </a:r>
          </a:p>
        </p:txBody>
      </p:sp>
    </p:spTree>
    <p:extLst>
      <p:ext uri="{BB962C8B-B14F-4D97-AF65-F5344CB8AC3E}">
        <p14:creationId xmlns:p14="http://schemas.microsoft.com/office/powerpoint/2010/main" val="1571950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Precision and Sample Size: Proportions—Slide 4</a:t>
            </a:r>
            <a:endParaRPr dirty="0"/>
          </a:p>
        </p:txBody>
      </p:sp>
      <p:pic>
        <p:nvPicPr>
          <p:cNvPr id="8" name="Picture 7" descr="n is approximately equal to z subscript alpha divided by 2 squared times p hat times open parenthesis 1 minus p hat close parenthesis whole divided by E squared.">
            <a:extLst>
              <a:ext uri="{FF2B5EF4-FFF2-40B4-BE49-F238E27FC236}">
                <a16:creationId xmlns:a16="http://schemas.microsoft.com/office/drawing/2014/main" id="{15C45134-E14C-35A1-5A8A-AAACB19279D4}"/>
              </a:ext>
            </a:extLst>
          </p:cNvPr>
          <p:cNvPicPr>
            <a:picLocks noChangeAspect="1"/>
          </p:cNvPicPr>
          <p:nvPr/>
        </p:nvPicPr>
        <p:blipFill>
          <a:blip r:embed="rId2"/>
          <a:stretch>
            <a:fillRect/>
          </a:stretch>
        </p:blipFill>
        <p:spPr>
          <a:xfrm>
            <a:off x="3352800" y="1206345"/>
            <a:ext cx="2028825" cy="876300"/>
          </a:xfrm>
          <a:prstGeom prst="rect">
            <a:avLst/>
          </a:prstGeom>
        </p:spPr>
      </p:pic>
      <p:sp>
        <p:nvSpPr>
          <p:cNvPr id="11" name="TextBox 10">
            <a:extLst>
              <a:ext uri="{FF2B5EF4-FFF2-40B4-BE49-F238E27FC236}">
                <a16:creationId xmlns:a16="http://schemas.microsoft.com/office/drawing/2014/main" id="{529618C2-217B-810B-D7A0-44024518E7E5}"/>
              </a:ext>
            </a:extLst>
          </p:cNvPr>
          <p:cNvSpPr txBox="1"/>
          <p:nvPr/>
        </p:nvSpPr>
        <p:spPr>
          <a:xfrm>
            <a:off x="434788" y="2057400"/>
            <a:ext cx="990600" cy="461665"/>
          </a:xfrm>
          <a:prstGeom prst="rect">
            <a:avLst/>
          </a:prstGeom>
          <a:noFill/>
        </p:spPr>
        <p:txBody>
          <a:bodyPr wrap="square">
            <a:spAutoFit/>
          </a:bodyPr>
          <a:lstStyle/>
          <a:p>
            <a:r>
              <a:rPr lang="en-US" sz="2400" dirty="0"/>
              <a:t>where</a:t>
            </a:r>
            <a:endParaRPr lang="en-IN" sz="2400" dirty="0"/>
          </a:p>
        </p:txBody>
      </p:sp>
      <p:pic>
        <p:nvPicPr>
          <p:cNvPr id="13" name="Picture 12" descr="p hat">
            <a:extLst>
              <a:ext uri="{FF2B5EF4-FFF2-40B4-BE49-F238E27FC236}">
                <a16:creationId xmlns:a16="http://schemas.microsoft.com/office/drawing/2014/main" id="{99D1748E-8B84-903B-E279-4773F9AABE80}"/>
              </a:ext>
            </a:extLst>
          </p:cNvPr>
          <p:cNvPicPr>
            <a:picLocks noChangeAspect="1"/>
          </p:cNvPicPr>
          <p:nvPr/>
        </p:nvPicPr>
        <p:blipFill>
          <a:blip r:embed="rId3"/>
          <a:stretch>
            <a:fillRect/>
          </a:stretch>
        </p:blipFill>
        <p:spPr>
          <a:xfrm>
            <a:off x="1369359" y="2143124"/>
            <a:ext cx="228600" cy="390525"/>
          </a:xfrm>
          <a:prstGeom prst="rect">
            <a:avLst/>
          </a:prstGeom>
        </p:spPr>
      </p:pic>
      <p:sp>
        <p:nvSpPr>
          <p:cNvPr id="5" name="TextBox 4">
            <a:extLst>
              <a:ext uri="{FF2B5EF4-FFF2-40B4-BE49-F238E27FC236}">
                <a16:creationId xmlns:a16="http://schemas.microsoft.com/office/drawing/2014/main" id="{C3931C40-8F2D-225E-0A19-83DE0A5516C2}"/>
              </a:ext>
            </a:extLst>
          </p:cNvPr>
          <p:cNvSpPr txBox="1"/>
          <p:nvPr/>
        </p:nvSpPr>
        <p:spPr>
          <a:xfrm>
            <a:off x="493059" y="2514600"/>
            <a:ext cx="8229600" cy="3416320"/>
          </a:xfrm>
          <a:prstGeom prst="rect">
            <a:avLst/>
          </a:prstGeom>
          <a:noFill/>
        </p:spPr>
        <p:txBody>
          <a:bodyPr wrap="square">
            <a:spAutoFit/>
          </a:bodyPr>
          <a:lstStyle/>
          <a:p>
            <a:pPr>
              <a:defRPr sz="2800"/>
            </a:pPr>
            <a:r>
              <a:rPr lang="en-US" sz="2400" dirty="0"/>
              <a:t>is the estimate of the population proportion obtained from the pilot study.</a:t>
            </a:r>
          </a:p>
          <a:p>
            <a:pPr>
              <a:defRPr sz="2800"/>
            </a:pPr>
            <a:r>
              <a:rPr lang="en-US" sz="2400" dirty="0"/>
              <a:t>If an estimate of the population proportion is not available, then the population proportion is set equal to 0.5. The value 0.5 maximizes the quantity </a:t>
            </a:r>
            <a:r>
              <a:rPr lang="en-US" sz="2400" i="1" dirty="0"/>
              <a:t>p</a:t>
            </a:r>
            <a:r>
              <a:rPr lang="en-US" sz="2400" dirty="0"/>
              <a:t>(1 </a:t>
            </a:r>
            <a:r>
              <a:rPr lang="en-US" sz="24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US" sz="2400" dirty="0"/>
              <a:t> </a:t>
            </a:r>
            <a:r>
              <a:rPr lang="en-US" sz="2400" i="1" dirty="0"/>
              <a:t>p</a:t>
            </a:r>
            <a:r>
              <a:rPr lang="en-US" sz="2400" dirty="0"/>
              <a:t>) and thus provides the most conservative estimate of the sample size possible. Hence, if no estimate of the population proportion is available, the sample size necessary to estimate the population proportion to within a particular error with a certain level of confidence is given by:</a:t>
            </a:r>
          </a:p>
        </p:txBody>
      </p:sp>
    </p:spTree>
    <p:extLst>
      <p:ext uri="{BB962C8B-B14F-4D97-AF65-F5344CB8AC3E}">
        <p14:creationId xmlns:p14="http://schemas.microsoft.com/office/powerpoint/2010/main" val="930442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Precision and Sample Size: Proportions—Slide 5</a:t>
            </a:r>
            <a:endParaRPr dirty="0"/>
          </a:p>
        </p:txBody>
      </p:sp>
      <p:pic>
        <p:nvPicPr>
          <p:cNvPr id="8" name="Picture 7" descr="n equals z subscript alpha divided by 2 squared times 0.5 times open parenthesis 1 minus 0.5 close parenthesis whole divided by E squared equals z subscript alpha divided by 2 squared times 0.25 whole divided by E squared.">
            <a:extLst>
              <a:ext uri="{FF2B5EF4-FFF2-40B4-BE49-F238E27FC236}">
                <a16:creationId xmlns:a16="http://schemas.microsoft.com/office/drawing/2014/main" id="{3F25B339-1F4A-D49F-0576-5A767F24DF6C}"/>
              </a:ext>
            </a:extLst>
          </p:cNvPr>
          <p:cNvPicPr>
            <a:picLocks noChangeAspect="1"/>
          </p:cNvPicPr>
          <p:nvPr/>
        </p:nvPicPr>
        <p:blipFill>
          <a:blip r:embed="rId2"/>
          <a:stretch>
            <a:fillRect/>
          </a:stretch>
        </p:blipFill>
        <p:spPr>
          <a:xfrm>
            <a:off x="2362200" y="1371600"/>
            <a:ext cx="4105275" cy="809625"/>
          </a:xfrm>
          <a:prstGeom prst="rect">
            <a:avLst/>
          </a:prstGeom>
        </p:spPr>
      </p:pic>
      <p:sp>
        <p:nvSpPr>
          <p:cNvPr id="3" name="Text Placeholder 2"/>
          <p:cNvSpPr>
            <a:spLocks noGrp="1"/>
          </p:cNvSpPr>
          <p:nvPr>
            <p:ph type="body" sz="quarter" idx="10"/>
          </p:nvPr>
        </p:nvSpPr>
        <p:spPr>
          <a:xfrm>
            <a:off x="457200" y="2286000"/>
            <a:ext cx="8229600" cy="2514600"/>
          </a:xfrm>
        </p:spPr>
        <p:txBody>
          <a:bodyPr>
            <a:normAutofit/>
          </a:bodyPr>
          <a:lstStyle/>
          <a:p>
            <a:pPr>
              <a:defRPr sz="2800"/>
            </a:pPr>
            <a:r>
              <a:rPr lang="en-US" sz="2400" dirty="0">
                <a:latin typeface="+mj-lt"/>
              </a:rPr>
              <a:t>By selecting a level of confidence and an error, a sample size can be determined that will likely (at the level of confidence) produce an estimate with at least the desired accuracy.</a:t>
            </a:r>
          </a:p>
          <a:p>
            <a:pPr>
              <a:defRPr sz="2800"/>
            </a:pPr>
            <a:r>
              <a:rPr lang="en-US" sz="2400" dirty="0">
                <a:latin typeface="+mj-lt"/>
              </a:rPr>
              <a:t>Remember to always round the sample size to the next largest integer to assure the desired level of accuracy. </a:t>
            </a:r>
            <a:endParaRPr sz="2400" dirty="0">
              <a:latin typeface="+mj-lt"/>
            </a:endParaRPr>
          </a:p>
        </p:txBody>
      </p:sp>
    </p:spTree>
    <p:extLst>
      <p:ext uri="{BB962C8B-B14F-4D97-AF65-F5344CB8AC3E}">
        <p14:creationId xmlns:p14="http://schemas.microsoft.com/office/powerpoint/2010/main" val="895641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Sample Size Needed to Estimate the Proportion of Buyers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How large a sample would be required to estimate the proportion of buyers on a mailing list that will buy the product with an accuracy of </a:t>
            </a:r>
            <a:r>
              <a:rPr sz="2800" dirty="0">
                <a:latin typeface="Cambria Math"/>
              </a:rPr>
              <a:t>0.002</a:t>
            </a:r>
            <a:r>
              <a:rPr sz="2800" dirty="0"/>
              <a:t> with a </a:t>
            </a:r>
            <a:r>
              <a:rPr lang="en-US" sz="2800" dirty="0"/>
              <a:t>95%</a:t>
            </a:r>
            <a:r>
              <a:rPr sz="2800" dirty="0"/>
              <a:t> degree of confidence if the true proportion is approximately </a:t>
            </a:r>
            <a:r>
              <a:rPr sz="2800" dirty="0">
                <a:latin typeface="Cambria Math"/>
              </a:rPr>
              <a:t>0.008</a:t>
            </a:r>
            <a:r>
              <a:rPr sz="28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Sample Size Needed to Estimate the Proportion of Buyers</a:t>
            </a:r>
            <a:r>
              <a:rPr lang="en-US" dirty="0"/>
              <a:t>—Slide 2</a:t>
            </a:r>
            <a:endParaRPr dirty="0"/>
          </a:p>
        </p:txBody>
      </p:sp>
      <p:sp>
        <p:nvSpPr>
          <p:cNvPr id="3" name="Text Placeholder 2"/>
          <p:cNvSpPr>
            <a:spLocks noGrp="1"/>
          </p:cNvSpPr>
          <p:nvPr>
            <p:ph type="body" sz="quarter" idx="10"/>
          </p:nvPr>
        </p:nvSpPr>
        <p:spPr/>
        <p:txBody>
          <a:bodyPr>
            <a:noAutofit/>
          </a:bodyPr>
          <a:lstStyle/>
          <a:p>
            <a:r>
              <a:rPr lang="en-IN" sz="2200" b="1" dirty="0"/>
              <a:t>Solution</a:t>
            </a:r>
          </a:p>
        </p:txBody>
      </p:sp>
      <p:pic>
        <p:nvPicPr>
          <p:cNvPr id="10" name="Picture 9" descr="p is approximately 0.008,&#10;z subscript alpha divided by 2 equals 1.96 for 95 percent confidence, and&#10;E equals 0.002.">
            <a:extLst>
              <a:ext uri="{FF2B5EF4-FFF2-40B4-BE49-F238E27FC236}">
                <a16:creationId xmlns:a16="http://schemas.microsoft.com/office/drawing/2014/main" id="{433CDE84-F2EF-5E2C-3293-1EEE94CE5F56}"/>
              </a:ext>
            </a:extLst>
          </p:cNvPr>
          <p:cNvPicPr>
            <a:picLocks noChangeAspect="1"/>
          </p:cNvPicPr>
          <p:nvPr/>
        </p:nvPicPr>
        <p:blipFill>
          <a:blip r:embed="rId2"/>
          <a:stretch>
            <a:fillRect/>
          </a:stretch>
        </p:blipFill>
        <p:spPr>
          <a:xfrm>
            <a:off x="2543870" y="1608203"/>
            <a:ext cx="3876675" cy="1104900"/>
          </a:xfrm>
          <a:prstGeom prst="rect">
            <a:avLst/>
          </a:prstGeom>
        </p:spPr>
      </p:pic>
      <p:sp>
        <p:nvSpPr>
          <p:cNvPr id="9" name="TextBox 8">
            <a:extLst>
              <a:ext uri="{FF2B5EF4-FFF2-40B4-BE49-F238E27FC236}">
                <a16:creationId xmlns:a16="http://schemas.microsoft.com/office/drawing/2014/main" id="{182479E5-A1F2-F582-3D8B-4E3868EA0879}"/>
              </a:ext>
            </a:extLst>
          </p:cNvPr>
          <p:cNvSpPr txBox="1"/>
          <p:nvPr/>
        </p:nvSpPr>
        <p:spPr>
          <a:xfrm>
            <a:off x="457200" y="2819400"/>
            <a:ext cx="8229600" cy="430887"/>
          </a:xfrm>
          <a:prstGeom prst="rect">
            <a:avLst/>
          </a:prstGeom>
          <a:noFill/>
        </p:spPr>
        <p:txBody>
          <a:bodyPr wrap="square">
            <a:spAutoFit/>
          </a:bodyPr>
          <a:lstStyle/>
          <a:p>
            <a:r>
              <a:rPr lang="en-IN" sz="2200" dirty="0"/>
              <a:t>Using the sample size determination expression yields		</a:t>
            </a:r>
          </a:p>
        </p:txBody>
      </p:sp>
      <p:pic>
        <p:nvPicPr>
          <p:cNvPr id="14" name="Picture 13" descr="n equals z subscript alpha divided by 2 squared times p times open parenthesis 1 minus p close parenthesis whole divided by E squared &#10;equals 1.96 squared times 0.008 times open parenthesis 1 minus 0.008 close parenthesis whole divided by 0.002 squared.&#10;equals 7621.7344, approximately 7622, open parenthesis always round up close parenthesis.">
            <a:extLst>
              <a:ext uri="{FF2B5EF4-FFF2-40B4-BE49-F238E27FC236}">
                <a16:creationId xmlns:a16="http://schemas.microsoft.com/office/drawing/2014/main" id="{4400FD57-46DB-7DFA-22E8-5D1F284D80DD}"/>
              </a:ext>
            </a:extLst>
          </p:cNvPr>
          <p:cNvPicPr>
            <a:picLocks noChangeAspect="1"/>
          </p:cNvPicPr>
          <p:nvPr/>
        </p:nvPicPr>
        <p:blipFill>
          <a:blip r:embed="rId3"/>
          <a:stretch>
            <a:fillRect/>
          </a:stretch>
        </p:blipFill>
        <p:spPr>
          <a:xfrm>
            <a:off x="2515295" y="3267075"/>
            <a:ext cx="4629150" cy="1914525"/>
          </a:xfrm>
          <a:prstGeom prst="rect">
            <a:avLst/>
          </a:prstGeom>
        </p:spPr>
      </p:pic>
      <p:sp>
        <p:nvSpPr>
          <p:cNvPr id="5" name="TextBox 4">
            <a:extLst>
              <a:ext uri="{FF2B5EF4-FFF2-40B4-BE49-F238E27FC236}">
                <a16:creationId xmlns:a16="http://schemas.microsoft.com/office/drawing/2014/main" id="{BAA7D44C-01EF-2197-0BEB-34DFBC857926}"/>
              </a:ext>
            </a:extLst>
          </p:cNvPr>
          <p:cNvSpPr txBox="1"/>
          <p:nvPr/>
        </p:nvSpPr>
        <p:spPr>
          <a:xfrm>
            <a:off x="457200" y="5181600"/>
            <a:ext cx="8229600" cy="769441"/>
          </a:xfrm>
          <a:prstGeom prst="rect">
            <a:avLst/>
          </a:prstGeom>
          <a:noFill/>
        </p:spPr>
        <p:txBody>
          <a:bodyPr wrap="square">
            <a:spAutoFit/>
          </a:bodyPr>
          <a:lstStyle/>
          <a:p>
            <a:pPr>
              <a:defRPr sz="2800"/>
            </a:pPr>
            <a:r>
              <a:rPr lang="en-IN" sz="2200" dirty="0"/>
              <a:t>Thus, to be 95% confident that the proportion is estimated with an error of at most </a:t>
            </a:r>
            <a:r>
              <a:rPr lang="en-IN" sz="2200" dirty="0">
                <a:latin typeface="Cambria Math"/>
              </a:rPr>
              <a:t>0.002</a:t>
            </a:r>
            <a:r>
              <a:rPr lang="en-IN" sz="2200" dirty="0"/>
              <a:t> requires a sample size of at least </a:t>
            </a:r>
            <a:r>
              <a:rPr lang="en-IN" sz="2200" dirty="0">
                <a:latin typeface="Cambria Math"/>
              </a:rPr>
              <a:t>7622</a:t>
            </a:r>
            <a:r>
              <a:rPr lang="en-IN" sz="2200" dirty="0"/>
              <a:t>.</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Estimating the Population Proportion</a:t>
            </a:r>
            <a:r>
              <a:rPr lang="en-US" dirty="0"/>
              <a:t>—Slide 1</a:t>
            </a:r>
            <a:r>
              <a:rPr lang="en-IN" dirty="0"/>
              <a:t> </a:t>
            </a:r>
            <a:endParaRPr dirty="0"/>
          </a:p>
        </p:txBody>
      </p:sp>
      <p:sp>
        <p:nvSpPr>
          <p:cNvPr id="3" name="Text Placeholder 2"/>
          <p:cNvSpPr>
            <a:spLocks noGrp="1"/>
          </p:cNvSpPr>
          <p:nvPr>
            <p:ph type="body" sz="quarter" idx="10"/>
          </p:nvPr>
        </p:nvSpPr>
        <p:spPr/>
        <p:txBody>
          <a:bodyPr>
            <a:normAutofit fontScale="85000" lnSpcReduction="20000"/>
          </a:bodyPr>
          <a:lstStyle/>
          <a:p>
            <a:pPr algn="just"/>
            <a:r>
              <a:rPr lang="en-US" dirty="0"/>
              <a:t>An attribute is a characteristic that members of a population either possess or do not possess. Attributes are almost always measured as the </a:t>
            </a:r>
            <a:r>
              <a:rPr lang="en-US" b="1" dirty="0"/>
              <a:t>proportion</a:t>
            </a:r>
            <a:r>
              <a:rPr lang="en-US" dirty="0"/>
              <a:t> of the population that possesses the characteristic. </a:t>
            </a:r>
          </a:p>
          <a:p>
            <a:r>
              <a:rPr lang="en-US" dirty="0"/>
              <a:t>Many decisions require a measure of a population attribute:</a:t>
            </a:r>
          </a:p>
          <a:p>
            <a:pPr marL="457200" indent="-457200">
              <a:buFont typeface="Arial" panose="020B0604020202020204" pitchFamily="34" charset="0"/>
              <a:buChar char="•"/>
            </a:pPr>
            <a:r>
              <a:rPr lang="en-US" dirty="0"/>
              <a:t>Television and radio stations base their advertising charges on ratings reflecting the</a:t>
            </a:r>
            <a:r>
              <a:rPr lang="en-US" i="1" dirty="0"/>
              <a:t> percentage of television viewers who are watching a particular program</a:t>
            </a:r>
            <a:r>
              <a:rPr lang="en-US" dirty="0"/>
              <a:t>. </a:t>
            </a:r>
          </a:p>
          <a:p>
            <a:pPr marL="457200" indent="-457200">
              <a:buFont typeface="Arial" panose="020B0604020202020204" pitchFamily="34" charset="0"/>
              <a:buChar char="•"/>
            </a:pPr>
            <a:r>
              <a:rPr lang="en-US" dirty="0"/>
              <a:t>A political analyst wants to know the </a:t>
            </a:r>
            <a:r>
              <a:rPr lang="en-US" i="1" dirty="0"/>
              <a:t>fraction of voters who favor a particular candidate</a:t>
            </a:r>
            <a:r>
              <a:rPr lang="en-US" dirty="0"/>
              <a:t>. </a:t>
            </a:r>
          </a:p>
          <a:p>
            <a:pPr marL="457200" indent="-457200">
              <a:buFont typeface="Arial" panose="020B0604020202020204" pitchFamily="34" charset="0"/>
              <a:buChar char="•"/>
            </a:pPr>
            <a:r>
              <a:rPr lang="en-US" dirty="0"/>
              <a:t>A social researcher needs the </a:t>
            </a:r>
            <a:r>
              <a:rPr lang="en-US" i="1" dirty="0"/>
              <a:t>fraction of teachers who believe group learning is a beneficial instructional method</a:t>
            </a:r>
            <a:r>
              <a:rPr lang="en-US" dirty="0"/>
              <a:t>. </a:t>
            </a:r>
          </a:p>
          <a:p>
            <a:pPr marL="457200" indent="-457200">
              <a:buFont typeface="Arial" panose="020B0604020202020204" pitchFamily="34" charset="0"/>
              <a:buChar char="•"/>
            </a:pPr>
            <a:r>
              <a:rPr lang="en-US" dirty="0"/>
              <a:t>An insurance company is interested in estimating the </a:t>
            </a:r>
            <a:r>
              <a:rPr lang="en-US" i="1" dirty="0"/>
              <a:t>fraction of their policies that will result in claims</a:t>
            </a:r>
            <a:r>
              <a:rPr lang="en-US" dirty="0"/>
              <a:t>. </a:t>
            </a:r>
          </a:p>
        </p:txBody>
      </p:sp>
    </p:spTree>
    <p:extLst>
      <p:ext uri="{BB962C8B-B14F-4D97-AF65-F5344CB8AC3E}">
        <p14:creationId xmlns:p14="http://schemas.microsoft.com/office/powerpoint/2010/main" val="187776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4: Calculating the Sample Size Needed to Estimate the Proportion of the Market Held</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Example 2, suppose that the radio station WJLN desires to estimate the proportion of the market they hold with a maximum error of </a:t>
            </a:r>
            <a:r>
              <a:rPr sz="2800" dirty="0">
                <a:latin typeface="Cambria Math"/>
              </a:rPr>
              <a:t>0.01</a:t>
            </a:r>
            <a:r>
              <a:rPr sz="2800" dirty="0"/>
              <a:t> and a confidence coefficient of </a:t>
            </a:r>
            <a:r>
              <a:rPr sz="2800" dirty="0">
                <a:latin typeface="Cambria Math"/>
              </a:rPr>
              <a:t>0.95</a:t>
            </a:r>
            <a:r>
              <a:rPr sz="2800" dirty="0"/>
              <a:t>. How large a sample would be required to estimate the fraction of listeners to within the desired level of accuracy? Since we don't know the true population proportion, let's assume the previous point estimate of </a:t>
            </a:r>
            <a:r>
              <a:rPr sz="2800" dirty="0">
                <a:latin typeface="Cambria Math"/>
              </a:rPr>
              <a:t>0.1171</a:t>
            </a:r>
            <a:r>
              <a:rPr sz="2800" dirty="0"/>
              <a:t> is the true proportion.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4: Calculating the Sample Size Needed to Estimate the Proportion of the Market Held</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200" b="1" dirty="0"/>
              <a:t>Solution</a:t>
            </a:r>
            <a:endParaRPr sz="2200" b="1" dirty="0"/>
          </a:p>
        </p:txBody>
      </p:sp>
      <p:pic>
        <p:nvPicPr>
          <p:cNvPr id="8" name="Picture 7" descr="p is approximately 0.1171,&#10;z subscript alpha divided by 2 equals 1.96 for 95 percent confidence, and&#10;E equals 0.01.">
            <a:extLst>
              <a:ext uri="{FF2B5EF4-FFF2-40B4-BE49-F238E27FC236}">
                <a16:creationId xmlns:a16="http://schemas.microsoft.com/office/drawing/2014/main" id="{F2683FFE-E1C6-1CF6-5D48-BF0BA69ABBA1}"/>
              </a:ext>
            </a:extLst>
          </p:cNvPr>
          <p:cNvPicPr>
            <a:picLocks noChangeAspect="1"/>
          </p:cNvPicPr>
          <p:nvPr/>
        </p:nvPicPr>
        <p:blipFill>
          <a:blip r:embed="rId2"/>
          <a:stretch>
            <a:fillRect/>
          </a:stretch>
        </p:blipFill>
        <p:spPr>
          <a:xfrm>
            <a:off x="2468924" y="1474342"/>
            <a:ext cx="3876675" cy="1104900"/>
          </a:xfrm>
          <a:prstGeom prst="rect">
            <a:avLst/>
          </a:prstGeom>
        </p:spPr>
      </p:pic>
      <p:sp>
        <p:nvSpPr>
          <p:cNvPr id="11" name="TextBox 10">
            <a:extLst>
              <a:ext uri="{FF2B5EF4-FFF2-40B4-BE49-F238E27FC236}">
                <a16:creationId xmlns:a16="http://schemas.microsoft.com/office/drawing/2014/main" id="{0A86AD23-8006-89E3-F818-55FADDFD1A74}"/>
              </a:ext>
            </a:extLst>
          </p:cNvPr>
          <p:cNvSpPr txBox="1"/>
          <p:nvPr/>
        </p:nvSpPr>
        <p:spPr>
          <a:xfrm>
            <a:off x="457200" y="2590800"/>
            <a:ext cx="6400800" cy="430887"/>
          </a:xfrm>
          <a:prstGeom prst="rect">
            <a:avLst/>
          </a:prstGeom>
          <a:noFill/>
        </p:spPr>
        <p:txBody>
          <a:bodyPr wrap="square">
            <a:spAutoFit/>
          </a:bodyPr>
          <a:lstStyle/>
          <a:p>
            <a:r>
              <a:rPr lang="en-IN" sz="2200" dirty="0"/>
              <a:t>Using the sample size determination expression yields</a:t>
            </a:r>
            <a:endParaRPr lang="en-IN" sz="2200" b="0" dirty="0"/>
          </a:p>
        </p:txBody>
      </p:sp>
      <p:pic>
        <p:nvPicPr>
          <p:cNvPr id="13" name="Picture 12" descr="n equals z subscript alpha divided by 2 squared times p times open parenthesis 1 minus p close parenthesis whole divided by E squared &#10;equals 1.96 squared times 0.1171 times open parenthesis 1 minus 0.1171 close parenthesis whole divided by 0.01 squared,&#10;equals 3971.7377, approximately equal to 3972 (always round up).">
            <a:extLst>
              <a:ext uri="{FF2B5EF4-FFF2-40B4-BE49-F238E27FC236}">
                <a16:creationId xmlns:a16="http://schemas.microsoft.com/office/drawing/2014/main" id="{B30902C7-6656-098D-70C4-F9517F142BF3}"/>
              </a:ext>
            </a:extLst>
          </p:cNvPr>
          <p:cNvPicPr>
            <a:picLocks noChangeAspect="1"/>
          </p:cNvPicPr>
          <p:nvPr/>
        </p:nvPicPr>
        <p:blipFill>
          <a:blip r:embed="rId3"/>
          <a:stretch>
            <a:fillRect/>
          </a:stretch>
        </p:blipFill>
        <p:spPr>
          <a:xfrm>
            <a:off x="2362200" y="2962275"/>
            <a:ext cx="4629150" cy="1914525"/>
          </a:xfrm>
          <a:prstGeom prst="rect">
            <a:avLst/>
          </a:prstGeom>
        </p:spPr>
      </p:pic>
      <p:sp>
        <p:nvSpPr>
          <p:cNvPr id="5" name="TextBox 4">
            <a:extLst>
              <a:ext uri="{FF2B5EF4-FFF2-40B4-BE49-F238E27FC236}">
                <a16:creationId xmlns:a16="http://schemas.microsoft.com/office/drawing/2014/main" id="{09E629A6-DDBE-1AD5-360A-D4576688C7E3}"/>
              </a:ext>
            </a:extLst>
          </p:cNvPr>
          <p:cNvSpPr txBox="1"/>
          <p:nvPr/>
        </p:nvSpPr>
        <p:spPr>
          <a:xfrm>
            <a:off x="457200" y="4876800"/>
            <a:ext cx="8229600" cy="1107996"/>
          </a:xfrm>
          <a:prstGeom prst="rect">
            <a:avLst/>
          </a:prstGeom>
          <a:noFill/>
        </p:spPr>
        <p:txBody>
          <a:bodyPr wrap="square">
            <a:spAutoFit/>
          </a:bodyPr>
          <a:lstStyle/>
          <a:p>
            <a:pPr>
              <a:defRPr sz="2800"/>
            </a:pPr>
            <a:r>
              <a:rPr lang="en-IN" sz="2200" dirty="0"/>
              <a:t>Thus, to be 95% confident that the proportion of listeners is estimated with an error of at most </a:t>
            </a:r>
            <a:r>
              <a:rPr lang="en-IN" sz="2200" dirty="0">
                <a:latin typeface="Cambria Math"/>
              </a:rPr>
              <a:t>0.01</a:t>
            </a:r>
            <a:r>
              <a:rPr lang="en-IN" sz="2200" dirty="0"/>
              <a:t> would require a sample size of at least </a:t>
            </a:r>
            <a:r>
              <a:rPr lang="en-IN" sz="2200" dirty="0">
                <a:latin typeface="Cambria Math"/>
              </a:rPr>
              <a:t>3972</a:t>
            </a:r>
            <a:r>
              <a:rPr lang="en-IN" sz="2200"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4: Calculating the Sample Size Needed to Estimate the Proportion of the Market Held</a:t>
            </a:r>
            <a:r>
              <a:rPr lang="en-US" dirty="0"/>
              <a:t>—Slide 3</a:t>
            </a:r>
            <a:endParaRPr b="1" dirty="0"/>
          </a:p>
        </p:txBody>
      </p:sp>
      <p:sp>
        <p:nvSpPr>
          <p:cNvPr id="3" name="Text Placeholder 2"/>
          <p:cNvSpPr>
            <a:spLocks noGrp="1"/>
          </p:cNvSpPr>
          <p:nvPr>
            <p:ph type="body" sz="quarter" idx="10"/>
          </p:nvPr>
        </p:nvSpPr>
        <p:spPr/>
        <p:txBody>
          <a:bodyPr>
            <a:normAutofit/>
          </a:bodyPr>
          <a:lstStyle/>
          <a:p>
            <a:pPr>
              <a:defRPr sz="2800"/>
            </a:pPr>
            <a:r>
              <a:rPr sz="2800" dirty="0"/>
              <a:t>Suppose we did not have a previous estimate of the population proportion in Example 4. In this case we would estimate</a:t>
            </a:r>
            <a:r>
              <a:rPr lang="en-IN" sz="2800" dirty="0"/>
              <a:t> </a:t>
            </a:r>
            <a:r>
              <a:rPr lang="en-IN" sz="2800" i="1" dirty="0"/>
              <a:t>p</a:t>
            </a:r>
            <a:r>
              <a:rPr sz="2800" dirty="0"/>
              <a:t> with </a:t>
            </a:r>
            <a:r>
              <a:rPr sz="2800" dirty="0">
                <a:latin typeface="Cambria Math"/>
              </a:rPr>
              <a:t>0.5</a:t>
            </a:r>
            <a:r>
              <a:rPr sz="2800" dirty="0"/>
              <a:t>. The sample size necessary to estimate the true proportion of listeners to within </a:t>
            </a:r>
            <a:r>
              <a:rPr lang="en-US" sz="2800" dirty="0"/>
              <a:t>1%</a:t>
            </a:r>
            <a:r>
              <a:rPr sz="2800" dirty="0"/>
              <a:t> with</a:t>
            </a:r>
            <a:r>
              <a:rPr lang="en-US" sz="2800" dirty="0"/>
              <a:t> 95%</a:t>
            </a:r>
            <a:r>
              <a:rPr sz="2800" dirty="0"/>
              <a:t> confidence is given by</a:t>
            </a:r>
          </a:p>
        </p:txBody>
      </p:sp>
      <p:pic>
        <p:nvPicPr>
          <p:cNvPr id="8" name="Picture 7" descr="n equals z subscript alpha divided by 2 squared times 0.5 open parenthesis 1 minus 0.5 close parenthesis divided by E squared &#10;equals 1.96 squared times 0.5 times open parenthesis 1 minus 0.5 close parenthesis whole divided by 0.01 squared &#10;equals 9604.">
            <a:extLst>
              <a:ext uri="{FF2B5EF4-FFF2-40B4-BE49-F238E27FC236}">
                <a16:creationId xmlns:a16="http://schemas.microsoft.com/office/drawing/2014/main" id="{F3646C6A-B5DE-E9EB-F58D-6EB8B7F14E5A}"/>
              </a:ext>
            </a:extLst>
          </p:cNvPr>
          <p:cNvPicPr>
            <a:picLocks noChangeAspect="1"/>
          </p:cNvPicPr>
          <p:nvPr/>
        </p:nvPicPr>
        <p:blipFill>
          <a:blip r:embed="rId2"/>
          <a:stretch>
            <a:fillRect/>
          </a:stretch>
        </p:blipFill>
        <p:spPr>
          <a:xfrm>
            <a:off x="1371600" y="3429000"/>
            <a:ext cx="6572250" cy="885825"/>
          </a:xfrm>
          <a:prstGeom prst="rect">
            <a:avLst/>
          </a:prstGeom>
        </p:spPr>
      </p:pic>
      <p:sp>
        <p:nvSpPr>
          <p:cNvPr id="5" name="TextBox 4">
            <a:extLst>
              <a:ext uri="{FF2B5EF4-FFF2-40B4-BE49-F238E27FC236}">
                <a16:creationId xmlns:a16="http://schemas.microsoft.com/office/drawing/2014/main" id="{8A96E197-144E-A4EF-C604-F21BB4F8B1B1}"/>
              </a:ext>
            </a:extLst>
          </p:cNvPr>
          <p:cNvSpPr txBox="1"/>
          <p:nvPr/>
        </p:nvSpPr>
        <p:spPr>
          <a:xfrm>
            <a:off x="457200" y="4406205"/>
            <a:ext cx="8229600" cy="1384995"/>
          </a:xfrm>
          <a:prstGeom prst="rect">
            <a:avLst/>
          </a:prstGeom>
          <a:noFill/>
        </p:spPr>
        <p:txBody>
          <a:bodyPr wrap="square">
            <a:spAutoFit/>
          </a:bodyPr>
          <a:lstStyle/>
          <a:p>
            <a:r>
              <a:rPr lang="en-IN" sz="2800" dirty="0"/>
              <a:t>Notice that the required sample size is significantly larger when an estimate of the population proportion is not available.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Estimating the Population Proportion</a:t>
            </a:r>
            <a:r>
              <a:rPr lang="en-US" dirty="0"/>
              <a:t>—Slide 2</a:t>
            </a:r>
            <a:r>
              <a:rPr lang="en-IN" dirty="0"/>
              <a:t> </a:t>
            </a:r>
            <a:endParaRPr dirty="0"/>
          </a:p>
        </p:txBody>
      </p:sp>
      <p:sp>
        <p:nvSpPr>
          <p:cNvPr id="3" name="Text Placeholder 2"/>
          <p:cNvSpPr>
            <a:spLocks noGrp="1"/>
          </p:cNvSpPr>
          <p:nvPr>
            <p:ph type="body" sz="quarter" idx="10"/>
          </p:nvPr>
        </p:nvSpPr>
        <p:spPr>
          <a:xfrm>
            <a:off x="457200" y="1029287"/>
            <a:ext cx="8229600" cy="2171159"/>
          </a:xfrm>
        </p:spPr>
        <p:txBody>
          <a:bodyPr>
            <a:normAutofit/>
          </a:bodyPr>
          <a:lstStyle/>
          <a:p>
            <a:pPr algn="just"/>
            <a:r>
              <a:rPr lang="en-US" sz="2400" dirty="0"/>
              <a:t>Estimating the proportion of the population that possesses an attribute is straightforward. A random sample is selected, and the sample proportion is computed as follows: </a:t>
            </a:r>
          </a:p>
          <a:p>
            <a:pPr algn="just"/>
            <a:r>
              <a:rPr lang="en-US" sz="2400" b="0" i="1" dirty="0"/>
              <a:t>x</a:t>
            </a:r>
            <a:r>
              <a:rPr lang="en-US" sz="2400" dirty="0"/>
              <a:t> = number in the sample that possesses the attribute,</a:t>
            </a:r>
          </a:p>
          <a:p>
            <a:pPr algn="just"/>
            <a:r>
              <a:rPr lang="en-IN" sz="2400" i="1" dirty="0"/>
              <a:t>n</a:t>
            </a:r>
            <a:r>
              <a:rPr lang="en-IN" sz="2400" dirty="0"/>
              <a:t> = sample size, and</a:t>
            </a:r>
            <a:endParaRPr lang="en-US" sz="2400" dirty="0"/>
          </a:p>
        </p:txBody>
      </p:sp>
      <p:pic>
        <p:nvPicPr>
          <p:cNvPr id="7" name="Picture 6" descr="p hat equals x divided by n.">
            <a:extLst>
              <a:ext uri="{FF2B5EF4-FFF2-40B4-BE49-F238E27FC236}">
                <a16:creationId xmlns:a16="http://schemas.microsoft.com/office/drawing/2014/main" id="{37875C3D-BE1C-434C-2FD4-BF8B1562F6E8}"/>
              </a:ext>
            </a:extLst>
          </p:cNvPr>
          <p:cNvPicPr>
            <a:picLocks noChangeAspect="1"/>
          </p:cNvPicPr>
          <p:nvPr/>
        </p:nvPicPr>
        <p:blipFill>
          <a:blip r:embed="rId2"/>
          <a:stretch>
            <a:fillRect/>
          </a:stretch>
        </p:blipFill>
        <p:spPr>
          <a:xfrm>
            <a:off x="533400" y="3015527"/>
            <a:ext cx="685800" cy="723900"/>
          </a:xfrm>
          <a:prstGeom prst="rect">
            <a:avLst/>
          </a:prstGeom>
        </p:spPr>
      </p:pic>
      <p:sp>
        <p:nvSpPr>
          <p:cNvPr id="13" name="TextBox 12">
            <a:extLst>
              <a:ext uri="{FF2B5EF4-FFF2-40B4-BE49-F238E27FC236}">
                <a16:creationId xmlns:a16="http://schemas.microsoft.com/office/drawing/2014/main" id="{7D5F573F-4BDE-0CCB-0E6B-BB270FB9162C}"/>
              </a:ext>
            </a:extLst>
          </p:cNvPr>
          <p:cNvSpPr txBox="1"/>
          <p:nvPr/>
        </p:nvSpPr>
        <p:spPr>
          <a:xfrm>
            <a:off x="457200" y="3635190"/>
            <a:ext cx="8229600" cy="830997"/>
          </a:xfrm>
          <a:prstGeom prst="rect">
            <a:avLst/>
          </a:prstGeom>
          <a:noFill/>
        </p:spPr>
        <p:txBody>
          <a:bodyPr wrap="square">
            <a:spAutoFit/>
          </a:bodyPr>
          <a:lstStyle/>
          <a:p>
            <a:pPr algn="just"/>
            <a:r>
              <a:rPr lang="en-IN" sz="2400" dirty="0"/>
              <a:t>The symbol above the </a:t>
            </a:r>
            <a:r>
              <a:rPr lang="en-IN" sz="2400" i="1" dirty="0"/>
              <a:t>p</a:t>
            </a:r>
            <a:r>
              <a:rPr lang="en-IN" sz="2400" dirty="0"/>
              <a:t> indicates an estimate of the quantity specified. Since</a:t>
            </a:r>
          </a:p>
        </p:txBody>
      </p:sp>
      <p:pic>
        <p:nvPicPr>
          <p:cNvPr id="11" name="Picture 10" descr="p hat">
            <a:extLst>
              <a:ext uri="{FF2B5EF4-FFF2-40B4-BE49-F238E27FC236}">
                <a16:creationId xmlns:a16="http://schemas.microsoft.com/office/drawing/2014/main" id="{255DC368-06FD-7595-BB33-BFFE561AA781}"/>
              </a:ext>
            </a:extLst>
          </p:cNvPr>
          <p:cNvPicPr>
            <a:picLocks noChangeAspect="1"/>
          </p:cNvPicPr>
          <p:nvPr/>
        </p:nvPicPr>
        <p:blipFill>
          <a:blip r:embed="rId3"/>
          <a:stretch>
            <a:fillRect/>
          </a:stretch>
        </p:blipFill>
        <p:spPr>
          <a:xfrm>
            <a:off x="2519085" y="4072263"/>
            <a:ext cx="228600" cy="390525"/>
          </a:xfrm>
          <a:prstGeom prst="rect">
            <a:avLst/>
          </a:prstGeom>
        </p:spPr>
      </p:pic>
      <p:sp>
        <p:nvSpPr>
          <p:cNvPr id="8" name="TextBox 7">
            <a:extLst>
              <a:ext uri="{FF2B5EF4-FFF2-40B4-BE49-F238E27FC236}">
                <a16:creationId xmlns:a16="http://schemas.microsoft.com/office/drawing/2014/main" id="{A685628D-A5E4-703C-8EEE-49FFF9CF8F21}"/>
              </a:ext>
            </a:extLst>
          </p:cNvPr>
          <p:cNvSpPr txBox="1"/>
          <p:nvPr/>
        </p:nvSpPr>
        <p:spPr>
          <a:xfrm>
            <a:off x="2723030" y="4014859"/>
            <a:ext cx="4724400" cy="461665"/>
          </a:xfrm>
          <a:prstGeom prst="rect">
            <a:avLst/>
          </a:prstGeom>
          <a:noFill/>
        </p:spPr>
        <p:txBody>
          <a:bodyPr wrap="square">
            <a:spAutoFit/>
          </a:bodyPr>
          <a:lstStyle/>
          <a:p>
            <a:r>
              <a:rPr lang="en-US" sz="2400" dirty="0"/>
              <a:t>is computed from a random sample,</a:t>
            </a:r>
            <a:endParaRPr lang="en-IN" sz="2400" dirty="0"/>
          </a:p>
        </p:txBody>
      </p:sp>
      <p:pic>
        <p:nvPicPr>
          <p:cNvPr id="10" name="Picture 9" descr="p hat">
            <a:extLst>
              <a:ext uri="{FF2B5EF4-FFF2-40B4-BE49-F238E27FC236}">
                <a16:creationId xmlns:a16="http://schemas.microsoft.com/office/drawing/2014/main" id="{15B4A048-D868-B04D-4BE1-E532A80BA9BA}"/>
              </a:ext>
            </a:extLst>
          </p:cNvPr>
          <p:cNvPicPr>
            <a:picLocks noChangeAspect="1"/>
          </p:cNvPicPr>
          <p:nvPr/>
        </p:nvPicPr>
        <p:blipFill>
          <a:blip r:embed="rId3"/>
          <a:stretch>
            <a:fillRect/>
          </a:stretch>
        </p:blipFill>
        <p:spPr>
          <a:xfrm>
            <a:off x="7333130" y="4050428"/>
            <a:ext cx="228600" cy="390525"/>
          </a:xfrm>
          <a:prstGeom prst="rect">
            <a:avLst/>
          </a:prstGeom>
        </p:spPr>
      </p:pic>
      <p:sp>
        <p:nvSpPr>
          <p:cNvPr id="5" name="TextBox 4">
            <a:extLst>
              <a:ext uri="{FF2B5EF4-FFF2-40B4-BE49-F238E27FC236}">
                <a16:creationId xmlns:a16="http://schemas.microsoft.com/office/drawing/2014/main" id="{622402F2-6287-5E0F-491E-1B2CC7A55BE6}"/>
              </a:ext>
            </a:extLst>
          </p:cNvPr>
          <p:cNvSpPr txBox="1"/>
          <p:nvPr/>
        </p:nvSpPr>
        <p:spPr>
          <a:xfrm>
            <a:off x="457200" y="4459940"/>
            <a:ext cx="8198224" cy="830997"/>
          </a:xfrm>
          <a:prstGeom prst="rect">
            <a:avLst/>
          </a:prstGeom>
          <a:noFill/>
        </p:spPr>
        <p:txBody>
          <a:bodyPr wrap="square">
            <a:spAutoFit/>
          </a:bodyPr>
          <a:lstStyle/>
          <a:p>
            <a:r>
              <a:rPr lang="en-US" sz="2400" dirty="0"/>
              <a:t>is a random variable whose value depends on which random sample is selected.</a:t>
            </a:r>
            <a:endParaRPr lang="en-IN" sz="2400" dirty="0"/>
          </a:p>
        </p:txBody>
      </p:sp>
    </p:spTree>
    <p:extLst>
      <p:ext uri="{BB962C8B-B14F-4D97-AF65-F5344CB8AC3E}">
        <p14:creationId xmlns:p14="http://schemas.microsoft.com/office/powerpoint/2010/main" val="4180097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a Point Estimate for the Proportion of Defective Transistors</a:t>
            </a:r>
          </a:p>
        </p:txBody>
      </p:sp>
      <p:sp>
        <p:nvSpPr>
          <p:cNvPr id="3" name="Text Placeholder 2"/>
          <p:cNvSpPr>
            <a:spLocks noGrp="1"/>
          </p:cNvSpPr>
          <p:nvPr>
            <p:ph type="body" sz="quarter" idx="10"/>
          </p:nvPr>
        </p:nvSpPr>
        <p:spPr>
          <a:xfrm>
            <a:off x="457200" y="1029287"/>
            <a:ext cx="8229600" cy="2933113"/>
          </a:xfrm>
        </p:spPr>
        <p:txBody>
          <a:bodyPr>
            <a:noAutofit/>
          </a:bodyPr>
          <a:lstStyle/>
          <a:p>
            <a:r>
              <a:rPr lang="en-IN" sz="2400" dirty="0"/>
              <a:t>Estimate the fraction of defective transistors in a lot containing </a:t>
            </a:r>
            <a:r>
              <a:rPr lang="en-IN" sz="2400" dirty="0">
                <a:latin typeface="Cambria Math"/>
              </a:rPr>
              <a:t>100,000</a:t>
            </a:r>
            <a:r>
              <a:rPr lang="en-IN" sz="2400" dirty="0"/>
              <a:t> transistors. Suppose a sample of size </a:t>
            </a:r>
            <a:r>
              <a:rPr lang="en-IN" sz="2400" dirty="0">
                <a:latin typeface="Cambria Math"/>
              </a:rPr>
              <a:t>800</a:t>
            </a:r>
            <a:r>
              <a:rPr lang="en-IN" sz="2400" dirty="0"/>
              <a:t> is drawn from the lot, and </a:t>
            </a:r>
            <a:r>
              <a:rPr lang="en-IN" sz="2400" dirty="0">
                <a:latin typeface="Cambria Math"/>
              </a:rPr>
              <a:t>5</a:t>
            </a:r>
            <a:r>
              <a:rPr lang="en-IN" sz="2400" dirty="0"/>
              <a:t> transistors were found to be defective.</a:t>
            </a:r>
          </a:p>
          <a:p>
            <a:r>
              <a:rPr lang="en-IN" sz="2400" b="1" dirty="0"/>
              <a:t>Solution</a:t>
            </a:r>
          </a:p>
          <a:p>
            <a:r>
              <a:rPr lang="en-IN" sz="2400" i="1" dirty="0"/>
              <a:t>X</a:t>
            </a:r>
            <a:r>
              <a:rPr lang="en-IN" sz="2400" dirty="0"/>
              <a:t> = number in the sample that possesses the attribute = 5</a:t>
            </a:r>
          </a:p>
          <a:p>
            <a:r>
              <a:rPr lang="en-IN" sz="2400" i="1" dirty="0"/>
              <a:t>N</a:t>
            </a:r>
            <a:r>
              <a:rPr lang="en-IN" sz="2400" dirty="0"/>
              <a:t> = sample size = 800</a:t>
            </a:r>
            <a:endParaRPr lang="en-IN" sz="2400" b="1" dirty="0"/>
          </a:p>
          <a:p>
            <a:r>
              <a:rPr lang="en-IN" sz="2400" dirty="0"/>
              <a:t>Then,</a:t>
            </a:r>
          </a:p>
        </p:txBody>
      </p:sp>
      <p:pic>
        <p:nvPicPr>
          <p:cNvPr id="11" name="Picture 10" descr="p hat equals five divided by eight hundred is approximately zero point zero zero six three.">
            <a:extLst>
              <a:ext uri="{FF2B5EF4-FFF2-40B4-BE49-F238E27FC236}">
                <a16:creationId xmlns:a16="http://schemas.microsoft.com/office/drawing/2014/main" id="{43B44F2D-B6FE-43EC-96A0-668ED4733BD7}"/>
              </a:ext>
            </a:extLst>
          </p:cNvPr>
          <p:cNvPicPr>
            <a:picLocks noChangeAspect="1"/>
          </p:cNvPicPr>
          <p:nvPr/>
        </p:nvPicPr>
        <p:blipFill>
          <a:blip r:embed="rId2"/>
          <a:stretch>
            <a:fillRect/>
          </a:stretch>
        </p:blipFill>
        <p:spPr>
          <a:xfrm>
            <a:off x="3505200" y="3886200"/>
            <a:ext cx="2324100" cy="790575"/>
          </a:xfrm>
          <a:prstGeom prst="rect">
            <a:avLst/>
          </a:prstGeom>
        </p:spPr>
      </p:pic>
      <p:sp>
        <p:nvSpPr>
          <p:cNvPr id="6" name="TextBox 5">
            <a:extLst>
              <a:ext uri="{FF2B5EF4-FFF2-40B4-BE49-F238E27FC236}">
                <a16:creationId xmlns:a16="http://schemas.microsoft.com/office/drawing/2014/main" id="{81A146B6-658C-0D9F-82A1-A67C42805CBF}"/>
              </a:ext>
            </a:extLst>
          </p:cNvPr>
          <p:cNvSpPr txBox="1"/>
          <p:nvPr/>
        </p:nvSpPr>
        <p:spPr>
          <a:xfrm>
            <a:off x="457200" y="5036403"/>
            <a:ext cx="8229600" cy="830997"/>
          </a:xfrm>
          <a:prstGeom prst="rect">
            <a:avLst/>
          </a:prstGeom>
          <a:noFill/>
        </p:spPr>
        <p:txBody>
          <a:bodyPr wrap="square">
            <a:spAutoFit/>
          </a:bodyPr>
          <a:lstStyle/>
          <a:p>
            <a:r>
              <a:rPr lang="en-IN" sz="2400" dirty="0"/>
              <a:t>which is an estimate of the proportion of defective transistors in the lot of </a:t>
            </a:r>
            <a:r>
              <a:rPr lang="en-IN" sz="2400" dirty="0">
                <a:latin typeface="Cambria Math"/>
              </a:rPr>
              <a:t>100,000</a:t>
            </a:r>
            <a:r>
              <a:rPr lang="en-IN" sz="24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Proportion—Slide 1 </a:t>
            </a:r>
            <a:endParaRPr dirty="0"/>
          </a:p>
        </p:txBody>
      </p:sp>
      <p:sp>
        <p:nvSpPr>
          <p:cNvPr id="3" name="Text Placeholder 2"/>
          <p:cNvSpPr>
            <a:spLocks noGrp="1"/>
          </p:cNvSpPr>
          <p:nvPr>
            <p:ph type="body" sz="quarter" idx="10"/>
          </p:nvPr>
        </p:nvSpPr>
        <p:spPr>
          <a:xfrm>
            <a:off x="457200" y="1029288"/>
            <a:ext cx="8229600" cy="2332478"/>
          </a:xfrm>
        </p:spPr>
        <p:txBody>
          <a:bodyPr>
            <a:noAutofit/>
          </a:bodyPr>
          <a:lstStyle/>
          <a:p>
            <a:pPr algn="just"/>
            <a:r>
              <a:rPr lang="en-US" sz="2400" dirty="0"/>
              <a:t>The concept of confidence intervals, used to apprise a decision maker of the reliability of estimates of a population mean, can also be applied to estimating proportions. In order to develop the confidence interval for a population proportion, the sampling distribution of the point estimate must be developed. </a:t>
            </a:r>
          </a:p>
          <a:p>
            <a:pPr algn="just"/>
            <a:r>
              <a:rPr lang="en-US" sz="2400" dirty="0"/>
              <a:t>The random variable,</a:t>
            </a:r>
          </a:p>
        </p:txBody>
      </p:sp>
      <p:pic>
        <p:nvPicPr>
          <p:cNvPr id="22" name="Picture 21" descr="p hat">
            <a:extLst>
              <a:ext uri="{FF2B5EF4-FFF2-40B4-BE49-F238E27FC236}">
                <a16:creationId xmlns:a16="http://schemas.microsoft.com/office/drawing/2014/main" id="{127AA4FC-5C6C-0C11-5560-677D42A3A74B}"/>
              </a:ext>
            </a:extLst>
          </p:cNvPr>
          <p:cNvPicPr>
            <a:picLocks noChangeAspect="1"/>
          </p:cNvPicPr>
          <p:nvPr/>
        </p:nvPicPr>
        <p:blipFill>
          <a:blip r:embed="rId2"/>
          <a:stretch>
            <a:fillRect/>
          </a:stretch>
        </p:blipFill>
        <p:spPr>
          <a:xfrm>
            <a:off x="3238499" y="2997425"/>
            <a:ext cx="304800" cy="390525"/>
          </a:xfrm>
          <a:prstGeom prst="rect">
            <a:avLst/>
          </a:prstGeom>
        </p:spPr>
      </p:pic>
      <p:sp>
        <p:nvSpPr>
          <p:cNvPr id="19" name="TextBox 18">
            <a:extLst>
              <a:ext uri="{FF2B5EF4-FFF2-40B4-BE49-F238E27FC236}">
                <a16:creationId xmlns:a16="http://schemas.microsoft.com/office/drawing/2014/main" id="{5FA6406B-5F9D-A14B-9D56-8AF7E4F8820F}"/>
              </a:ext>
            </a:extLst>
          </p:cNvPr>
          <p:cNvSpPr txBox="1"/>
          <p:nvPr/>
        </p:nvSpPr>
        <p:spPr>
          <a:xfrm>
            <a:off x="3473825" y="2934821"/>
            <a:ext cx="4679575" cy="461665"/>
          </a:xfrm>
          <a:prstGeom prst="rect">
            <a:avLst/>
          </a:prstGeom>
          <a:noFill/>
        </p:spPr>
        <p:txBody>
          <a:bodyPr wrap="square">
            <a:spAutoFit/>
          </a:bodyPr>
          <a:lstStyle/>
          <a:p>
            <a:r>
              <a:rPr lang="en-US" sz="2400" dirty="0"/>
              <a:t>has a binomial distribution which is</a:t>
            </a:r>
            <a:endParaRPr lang="en-IN" sz="2400" dirty="0"/>
          </a:p>
        </p:txBody>
      </p:sp>
      <p:sp>
        <p:nvSpPr>
          <p:cNvPr id="17" name="TextBox 16">
            <a:extLst>
              <a:ext uri="{FF2B5EF4-FFF2-40B4-BE49-F238E27FC236}">
                <a16:creationId xmlns:a16="http://schemas.microsoft.com/office/drawing/2014/main" id="{23498DAB-571A-1C6F-FE2C-F7DF39177F8D}"/>
              </a:ext>
            </a:extLst>
          </p:cNvPr>
          <p:cNvSpPr txBox="1"/>
          <p:nvPr/>
        </p:nvSpPr>
        <p:spPr>
          <a:xfrm>
            <a:off x="457199" y="3351960"/>
            <a:ext cx="5867400" cy="461665"/>
          </a:xfrm>
          <a:prstGeom prst="rect">
            <a:avLst/>
          </a:prstGeom>
          <a:noFill/>
        </p:spPr>
        <p:txBody>
          <a:bodyPr wrap="square">
            <a:spAutoFit/>
          </a:bodyPr>
          <a:lstStyle/>
          <a:p>
            <a:pPr algn="just"/>
            <a:r>
              <a:rPr lang="en-US" sz="2400" dirty="0"/>
              <a:t>approximated with a normal random variable.</a:t>
            </a:r>
          </a:p>
        </p:txBody>
      </p:sp>
      <p:sp>
        <p:nvSpPr>
          <p:cNvPr id="15" name="TextBox 14">
            <a:extLst>
              <a:ext uri="{FF2B5EF4-FFF2-40B4-BE49-F238E27FC236}">
                <a16:creationId xmlns:a16="http://schemas.microsoft.com/office/drawing/2014/main" id="{280BF7CB-4C6C-292F-E6DA-C07633A32A40}"/>
              </a:ext>
            </a:extLst>
          </p:cNvPr>
          <p:cNvSpPr txBox="1"/>
          <p:nvPr/>
        </p:nvSpPr>
        <p:spPr>
          <a:xfrm>
            <a:off x="466165" y="3733800"/>
            <a:ext cx="3801035" cy="461665"/>
          </a:xfrm>
          <a:prstGeom prst="rect">
            <a:avLst/>
          </a:prstGeom>
          <a:noFill/>
        </p:spPr>
        <p:txBody>
          <a:bodyPr wrap="square">
            <a:spAutoFit/>
          </a:bodyPr>
          <a:lstStyle/>
          <a:p>
            <a:r>
              <a:rPr lang="en-US" sz="2400" dirty="0"/>
              <a:t>Thus, the sample proportion,</a:t>
            </a:r>
            <a:endParaRPr lang="en-IN" sz="2400" dirty="0"/>
          </a:p>
        </p:txBody>
      </p:sp>
      <p:pic>
        <p:nvPicPr>
          <p:cNvPr id="13" name="Picture 12" descr="p hat">
            <a:extLst>
              <a:ext uri="{FF2B5EF4-FFF2-40B4-BE49-F238E27FC236}">
                <a16:creationId xmlns:a16="http://schemas.microsoft.com/office/drawing/2014/main" id="{00E4A8FD-5604-42DA-C68E-6FD768A0291E}"/>
              </a:ext>
            </a:extLst>
          </p:cNvPr>
          <p:cNvPicPr>
            <a:picLocks noChangeAspect="1"/>
          </p:cNvPicPr>
          <p:nvPr/>
        </p:nvPicPr>
        <p:blipFill>
          <a:blip r:embed="rId2"/>
          <a:stretch>
            <a:fillRect/>
          </a:stretch>
        </p:blipFill>
        <p:spPr>
          <a:xfrm>
            <a:off x="4191000" y="3791213"/>
            <a:ext cx="304800" cy="390525"/>
          </a:xfrm>
          <a:prstGeom prst="rect">
            <a:avLst/>
          </a:prstGeom>
        </p:spPr>
      </p:pic>
      <p:sp>
        <p:nvSpPr>
          <p:cNvPr id="11" name="TextBox 10">
            <a:extLst>
              <a:ext uri="{FF2B5EF4-FFF2-40B4-BE49-F238E27FC236}">
                <a16:creationId xmlns:a16="http://schemas.microsoft.com/office/drawing/2014/main" id="{F5F9F14E-FC2C-0311-A2E9-B1730F0CF963}"/>
              </a:ext>
            </a:extLst>
          </p:cNvPr>
          <p:cNvSpPr txBox="1"/>
          <p:nvPr/>
        </p:nvSpPr>
        <p:spPr>
          <a:xfrm>
            <a:off x="4419600" y="3742765"/>
            <a:ext cx="4191000" cy="461665"/>
          </a:xfrm>
          <a:prstGeom prst="rect">
            <a:avLst/>
          </a:prstGeom>
          <a:noFill/>
        </p:spPr>
        <p:txBody>
          <a:bodyPr wrap="square">
            <a:spAutoFit/>
          </a:bodyPr>
          <a:lstStyle/>
          <a:p>
            <a:r>
              <a:rPr lang="en-US" sz="2400" dirty="0"/>
              <a:t>is normally distributed with</a:t>
            </a:r>
            <a:endParaRPr lang="en-IN" sz="2400" dirty="0"/>
          </a:p>
        </p:txBody>
      </p:sp>
      <p:sp>
        <p:nvSpPr>
          <p:cNvPr id="9" name="TextBox 8">
            <a:extLst>
              <a:ext uri="{FF2B5EF4-FFF2-40B4-BE49-F238E27FC236}">
                <a16:creationId xmlns:a16="http://schemas.microsoft.com/office/drawing/2014/main" id="{251FA440-2939-1501-E8ED-48AF6B5D0220}"/>
              </a:ext>
            </a:extLst>
          </p:cNvPr>
          <p:cNvSpPr txBox="1"/>
          <p:nvPr/>
        </p:nvSpPr>
        <p:spPr>
          <a:xfrm>
            <a:off x="443753" y="4114800"/>
            <a:ext cx="4876800" cy="461665"/>
          </a:xfrm>
          <a:prstGeom prst="rect">
            <a:avLst/>
          </a:prstGeom>
          <a:noFill/>
        </p:spPr>
        <p:txBody>
          <a:bodyPr wrap="square">
            <a:spAutoFit/>
          </a:bodyPr>
          <a:lstStyle/>
          <a:p>
            <a:r>
              <a:rPr lang="en-US" sz="2400" dirty="0"/>
              <a:t>mean, </a:t>
            </a:r>
            <a:r>
              <a:rPr lang="en-US" sz="2400" i="1" dirty="0"/>
              <a:t>p</a:t>
            </a:r>
            <a:r>
              <a:rPr lang="en-US" sz="2400" dirty="0"/>
              <a:t>, and standard deviation</a:t>
            </a:r>
            <a:endParaRPr lang="en-IN" sz="2400" dirty="0"/>
          </a:p>
        </p:txBody>
      </p:sp>
      <p:pic>
        <p:nvPicPr>
          <p:cNvPr id="6" name="Picture 5" descr="Sigma subscript p hat equals the square root of open fraction p times open parenthesis one minus p close parenthesis divided by n close fraction.">
            <a:extLst>
              <a:ext uri="{FF2B5EF4-FFF2-40B4-BE49-F238E27FC236}">
                <a16:creationId xmlns:a16="http://schemas.microsoft.com/office/drawing/2014/main" id="{4875BDB1-A89D-BBA9-9065-AAC637E29046}"/>
              </a:ext>
            </a:extLst>
          </p:cNvPr>
          <p:cNvPicPr>
            <a:picLocks noChangeAspect="1"/>
          </p:cNvPicPr>
          <p:nvPr/>
        </p:nvPicPr>
        <p:blipFill>
          <a:blip r:embed="rId3"/>
          <a:stretch>
            <a:fillRect/>
          </a:stretch>
        </p:blipFill>
        <p:spPr>
          <a:xfrm>
            <a:off x="3238499" y="4767647"/>
            <a:ext cx="2057400" cy="942975"/>
          </a:xfrm>
          <a:prstGeom prst="rect">
            <a:avLst/>
          </a:prstGeom>
        </p:spPr>
      </p:pic>
    </p:spTree>
    <p:extLst>
      <p:ext uri="{BB962C8B-B14F-4D97-AF65-F5344CB8AC3E}">
        <p14:creationId xmlns:p14="http://schemas.microsoft.com/office/powerpoint/2010/main" val="13988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Proportion—Slide 2</a:t>
            </a:r>
            <a:endParaRPr dirty="0"/>
          </a:p>
        </p:txBody>
      </p:sp>
      <p:sp>
        <p:nvSpPr>
          <p:cNvPr id="3" name="Text Placeholder 2"/>
          <p:cNvSpPr>
            <a:spLocks noGrp="1"/>
          </p:cNvSpPr>
          <p:nvPr>
            <p:ph type="body" sz="quarter" idx="10"/>
          </p:nvPr>
        </p:nvSpPr>
        <p:spPr/>
        <p:txBody>
          <a:bodyPr>
            <a:normAutofit/>
          </a:bodyPr>
          <a:lstStyle/>
          <a:p>
            <a:pPr algn="just"/>
            <a:r>
              <a:rPr lang="en-US" dirty="0"/>
              <a:t>If the true population proportion is unknown, the standard deviation of the sample proportion,</a:t>
            </a:r>
          </a:p>
        </p:txBody>
      </p:sp>
      <p:pic>
        <p:nvPicPr>
          <p:cNvPr id="25" name="Picture 24" descr="p hat">
            <a:extLst>
              <a:ext uri="{FF2B5EF4-FFF2-40B4-BE49-F238E27FC236}">
                <a16:creationId xmlns:a16="http://schemas.microsoft.com/office/drawing/2014/main" id="{F72306A3-2244-88F5-133A-30E5BB06E759}"/>
              </a:ext>
            </a:extLst>
          </p:cNvPr>
          <p:cNvPicPr>
            <a:picLocks noChangeAspect="1"/>
          </p:cNvPicPr>
          <p:nvPr/>
        </p:nvPicPr>
        <p:blipFill>
          <a:blip r:embed="rId2"/>
          <a:stretch>
            <a:fillRect/>
          </a:stretch>
        </p:blipFill>
        <p:spPr>
          <a:xfrm>
            <a:off x="7086600" y="1554521"/>
            <a:ext cx="304800" cy="390525"/>
          </a:xfrm>
          <a:prstGeom prst="rect">
            <a:avLst/>
          </a:prstGeom>
        </p:spPr>
      </p:pic>
      <p:sp>
        <p:nvSpPr>
          <p:cNvPr id="21" name="TextBox 20">
            <a:extLst>
              <a:ext uri="{FF2B5EF4-FFF2-40B4-BE49-F238E27FC236}">
                <a16:creationId xmlns:a16="http://schemas.microsoft.com/office/drawing/2014/main" id="{0F5B9692-854A-0C35-EE7C-A33113FA9AAA}"/>
              </a:ext>
            </a:extLst>
          </p:cNvPr>
          <p:cNvSpPr txBox="1"/>
          <p:nvPr/>
        </p:nvSpPr>
        <p:spPr>
          <a:xfrm>
            <a:off x="398929" y="1902672"/>
            <a:ext cx="3938027" cy="523220"/>
          </a:xfrm>
          <a:prstGeom prst="rect">
            <a:avLst/>
          </a:prstGeom>
          <a:noFill/>
        </p:spPr>
        <p:txBody>
          <a:bodyPr wrap="square">
            <a:spAutoFit/>
          </a:bodyPr>
          <a:lstStyle/>
          <a:p>
            <a:r>
              <a:rPr lang="en-US" sz="2800" dirty="0"/>
              <a:t>is denoted symbolically as</a:t>
            </a:r>
            <a:endParaRPr lang="en-IN" sz="2800" dirty="0"/>
          </a:p>
        </p:txBody>
      </p:sp>
      <p:pic>
        <p:nvPicPr>
          <p:cNvPr id="8" name="Picture 7" descr="Sigma sub p hat.">
            <a:extLst>
              <a:ext uri="{FF2B5EF4-FFF2-40B4-BE49-F238E27FC236}">
                <a16:creationId xmlns:a16="http://schemas.microsoft.com/office/drawing/2014/main" id="{C2C880F9-3D93-D119-7BA4-207FC3CCDECB}"/>
              </a:ext>
            </a:extLst>
          </p:cNvPr>
          <p:cNvPicPr>
            <a:picLocks noChangeAspect="1"/>
          </p:cNvPicPr>
          <p:nvPr/>
        </p:nvPicPr>
        <p:blipFill>
          <a:blip r:embed="rId3"/>
          <a:stretch>
            <a:fillRect/>
          </a:stretch>
        </p:blipFill>
        <p:spPr>
          <a:xfrm>
            <a:off x="4360768" y="1997882"/>
            <a:ext cx="333375" cy="438150"/>
          </a:xfrm>
          <a:prstGeom prst="rect">
            <a:avLst/>
          </a:prstGeom>
        </p:spPr>
      </p:pic>
      <p:sp>
        <p:nvSpPr>
          <p:cNvPr id="17" name="TextBox 16">
            <a:extLst>
              <a:ext uri="{FF2B5EF4-FFF2-40B4-BE49-F238E27FC236}">
                <a16:creationId xmlns:a16="http://schemas.microsoft.com/office/drawing/2014/main" id="{8B6ECE5A-A72F-085A-041C-E44F524EC725}"/>
              </a:ext>
            </a:extLst>
          </p:cNvPr>
          <p:cNvSpPr txBox="1"/>
          <p:nvPr/>
        </p:nvSpPr>
        <p:spPr>
          <a:xfrm>
            <a:off x="4686860" y="1891516"/>
            <a:ext cx="2521043" cy="523220"/>
          </a:xfrm>
          <a:prstGeom prst="rect">
            <a:avLst/>
          </a:prstGeom>
          <a:noFill/>
        </p:spPr>
        <p:txBody>
          <a:bodyPr wrap="square">
            <a:spAutoFit/>
          </a:bodyPr>
          <a:lstStyle/>
          <a:p>
            <a:pPr algn="just"/>
            <a:r>
              <a:rPr lang="en-US" sz="2800" dirty="0"/>
              <a:t>and is given by,</a:t>
            </a:r>
            <a:endParaRPr lang="en-IN" sz="2800" dirty="0"/>
          </a:p>
        </p:txBody>
      </p:sp>
      <p:pic>
        <p:nvPicPr>
          <p:cNvPr id="14" name="Picture 13" descr="Sigma subscript p-hat equals the square root of p times open parenthesis one minus p close parenthesis divided by n is approximately equal to the square root of p-hat times open parenthesis one minus p-hat close parenthesis divided by n.">
            <a:extLst>
              <a:ext uri="{FF2B5EF4-FFF2-40B4-BE49-F238E27FC236}">
                <a16:creationId xmlns:a16="http://schemas.microsoft.com/office/drawing/2014/main" id="{05A2EC88-406A-2A6D-E5A3-A15A73EACF49}"/>
              </a:ext>
            </a:extLst>
          </p:cNvPr>
          <p:cNvPicPr>
            <a:picLocks noChangeAspect="1"/>
          </p:cNvPicPr>
          <p:nvPr/>
        </p:nvPicPr>
        <p:blipFill>
          <a:blip r:embed="rId4"/>
          <a:stretch>
            <a:fillRect/>
          </a:stretch>
        </p:blipFill>
        <p:spPr>
          <a:xfrm>
            <a:off x="2484343" y="2614282"/>
            <a:ext cx="3705225" cy="942975"/>
          </a:xfrm>
          <a:prstGeom prst="rect">
            <a:avLst/>
          </a:prstGeom>
        </p:spPr>
      </p:pic>
      <p:sp>
        <p:nvSpPr>
          <p:cNvPr id="13" name="TextBox 12">
            <a:extLst>
              <a:ext uri="{FF2B5EF4-FFF2-40B4-BE49-F238E27FC236}">
                <a16:creationId xmlns:a16="http://schemas.microsoft.com/office/drawing/2014/main" id="{05C37271-49DC-EE0D-3B74-77A87E2119C6}"/>
              </a:ext>
            </a:extLst>
          </p:cNvPr>
          <p:cNvSpPr txBox="1"/>
          <p:nvPr/>
        </p:nvSpPr>
        <p:spPr>
          <a:xfrm>
            <a:off x="439270" y="3728465"/>
            <a:ext cx="1102660" cy="523220"/>
          </a:xfrm>
          <a:prstGeom prst="rect">
            <a:avLst/>
          </a:prstGeom>
          <a:noFill/>
        </p:spPr>
        <p:txBody>
          <a:bodyPr wrap="square">
            <a:spAutoFit/>
          </a:bodyPr>
          <a:lstStyle/>
          <a:p>
            <a:r>
              <a:rPr lang="en-US" sz="2800" dirty="0"/>
              <a:t>where</a:t>
            </a:r>
            <a:endParaRPr lang="en-IN" sz="2800" dirty="0"/>
          </a:p>
        </p:txBody>
      </p:sp>
      <p:pic>
        <p:nvPicPr>
          <p:cNvPr id="11" name="Picture 10" descr="p hat">
            <a:extLst>
              <a:ext uri="{FF2B5EF4-FFF2-40B4-BE49-F238E27FC236}">
                <a16:creationId xmlns:a16="http://schemas.microsoft.com/office/drawing/2014/main" id="{8AB678C5-9E1A-93B9-F106-6F1333E293E3}"/>
              </a:ext>
            </a:extLst>
          </p:cNvPr>
          <p:cNvPicPr>
            <a:picLocks noChangeAspect="1"/>
          </p:cNvPicPr>
          <p:nvPr/>
        </p:nvPicPr>
        <p:blipFill>
          <a:blip r:embed="rId5"/>
          <a:stretch>
            <a:fillRect/>
          </a:stretch>
        </p:blipFill>
        <p:spPr>
          <a:xfrm>
            <a:off x="1541930" y="3833543"/>
            <a:ext cx="228600" cy="390525"/>
          </a:xfrm>
          <a:prstGeom prst="rect">
            <a:avLst/>
          </a:prstGeom>
        </p:spPr>
      </p:pic>
      <p:sp>
        <p:nvSpPr>
          <p:cNvPr id="9" name="TextBox 8">
            <a:extLst>
              <a:ext uri="{FF2B5EF4-FFF2-40B4-BE49-F238E27FC236}">
                <a16:creationId xmlns:a16="http://schemas.microsoft.com/office/drawing/2014/main" id="{4A3D0309-FBB4-13D4-A515-8C2E92465239}"/>
              </a:ext>
            </a:extLst>
          </p:cNvPr>
          <p:cNvSpPr txBox="1"/>
          <p:nvPr/>
        </p:nvSpPr>
        <p:spPr>
          <a:xfrm>
            <a:off x="1752600" y="3735508"/>
            <a:ext cx="4572000" cy="523220"/>
          </a:xfrm>
          <a:prstGeom prst="rect">
            <a:avLst/>
          </a:prstGeom>
          <a:noFill/>
        </p:spPr>
        <p:txBody>
          <a:bodyPr wrap="square">
            <a:spAutoFit/>
          </a:bodyPr>
          <a:lstStyle/>
          <a:p>
            <a:r>
              <a:rPr lang="en-US" sz="2800" dirty="0"/>
              <a:t>is used as an estimate of </a:t>
            </a:r>
            <a:r>
              <a:rPr lang="en-US" sz="2800" i="1" dirty="0"/>
              <a:t>p</a:t>
            </a:r>
            <a:r>
              <a:rPr lang="en-US" sz="2800" dirty="0"/>
              <a:t>.</a:t>
            </a:r>
            <a:endParaRPr lang="en-IN" sz="2800" dirty="0"/>
          </a:p>
        </p:txBody>
      </p:sp>
      <p:sp>
        <p:nvSpPr>
          <p:cNvPr id="7" name="TextBox 6">
            <a:extLst>
              <a:ext uri="{FF2B5EF4-FFF2-40B4-BE49-F238E27FC236}">
                <a16:creationId xmlns:a16="http://schemas.microsoft.com/office/drawing/2014/main" id="{5B52D2FC-AB0D-D844-C94B-D06321EAC4FF}"/>
              </a:ext>
            </a:extLst>
          </p:cNvPr>
          <p:cNvSpPr txBox="1"/>
          <p:nvPr/>
        </p:nvSpPr>
        <p:spPr>
          <a:xfrm>
            <a:off x="448235" y="4225409"/>
            <a:ext cx="1900238" cy="523220"/>
          </a:xfrm>
          <a:prstGeom prst="rect">
            <a:avLst/>
          </a:prstGeom>
          <a:noFill/>
        </p:spPr>
        <p:txBody>
          <a:bodyPr wrap="square">
            <a:spAutoFit/>
          </a:bodyPr>
          <a:lstStyle/>
          <a:p>
            <a:pPr algn="just"/>
            <a:r>
              <a:rPr lang="en-US" sz="2800" dirty="0"/>
              <a:t>As before,</a:t>
            </a:r>
          </a:p>
        </p:txBody>
      </p:sp>
      <p:pic>
        <p:nvPicPr>
          <p:cNvPr id="5" name="Picture 4" descr="p of open parenthesis negative 1.96 is less than z is less than 1.96 close parenthesis equals 0.95.">
            <a:extLst>
              <a:ext uri="{FF2B5EF4-FFF2-40B4-BE49-F238E27FC236}">
                <a16:creationId xmlns:a16="http://schemas.microsoft.com/office/drawing/2014/main" id="{B0957FCF-5760-68EF-7A2F-1CA18178508B}"/>
              </a:ext>
            </a:extLst>
          </p:cNvPr>
          <p:cNvPicPr>
            <a:picLocks noChangeAspect="1"/>
          </p:cNvPicPr>
          <p:nvPr/>
        </p:nvPicPr>
        <p:blipFill>
          <a:blip r:embed="rId6"/>
          <a:stretch>
            <a:fillRect/>
          </a:stretch>
        </p:blipFill>
        <p:spPr>
          <a:xfrm>
            <a:off x="2824162" y="4867275"/>
            <a:ext cx="3495675" cy="466725"/>
          </a:xfrm>
          <a:prstGeom prst="rect">
            <a:avLst/>
          </a:prstGeom>
        </p:spPr>
      </p:pic>
    </p:spTree>
    <p:extLst>
      <p:ext uri="{BB962C8B-B14F-4D97-AF65-F5344CB8AC3E}">
        <p14:creationId xmlns:p14="http://schemas.microsoft.com/office/powerpoint/2010/main" val="668045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Proportion—Slide 3</a:t>
            </a:r>
            <a:endParaRPr dirty="0"/>
          </a:p>
        </p:txBody>
      </p:sp>
      <p:sp>
        <p:nvSpPr>
          <p:cNvPr id="3" name="Text Placeholder 2"/>
          <p:cNvSpPr>
            <a:spLocks noGrp="1"/>
          </p:cNvSpPr>
          <p:nvPr>
            <p:ph type="body" sz="quarter" idx="10"/>
          </p:nvPr>
        </p:nvSpPr>
        <p:spPr/>
        <p:txBody>
          <a:bodyPr>
            <a:normAutofit/>
          </a:bodyPr>
          <a:lstStyle/>
          <a:p>
            <a:pPr algn="just"/>
            <a:r>
              <a:rPr lang="en-US" sz="2400" dirty="0"/>
              <a:t>Substituting,</a:t>
            </a:r>
          </a:p>
        </p:txBody>
      </p:sp>
      <p:pic>
        <p:nvPicPr>
          <p:cNvPr id="6" name="Picture 5" descr="z equals p hat minus p whole divided by sigma subscript p hat">
            <a:extLst>
              <a:ext uri="{FF2B5EF4-FFF2-40B4-BE49-F238E27FC236}">
                <a16:creationId xmlns:a16="http://schemas.microsoft.com/office/drawing/2014/main" id="{7ECCA4CC-F06B-4E32-0E97-A33FA122FA8C}"/>
              </a:ext>
            </a:extLst>
          </p:cNvPr>
          <p:cNvPicPr>
            <a:picLocks noChangeAspect="1"/>
          </p:cNvPicPr>
          <p:nvPr/>
        </p:nvPicPr>
        <p:blipFill>
          <a:blip r:embed="rId2"/>
          <a:stretch>
            <a:fillRect/>
          </a:stretch>
        </p:blipFill>
        <p:spPr>
          <a:xfrm>
            <a:off x="3671887" y="1528601"/>
            <a:ext cx="1171575" cy="904875"/>
          </a:xfrm>
          <a:prstGeom prst="rect">
            <a:avLst/>
          </a:prstGeom>
        </p:spPr>
      </p:pic>
      <p:sp>
        <p:nvSpPr>
          <p:cNvPr id="16" name="TextBox 15">
            <a:extLst>
              <a:ext uri="{FF2B5EF4-FFF2-40B4-BE49-F238E27FC236}">
                <a16:creationId xmlns:a16="http://schemas.microsoft.com/office/drawing/2014/main" id="{30CD013C-5525-78FB-2B84-FBDB78CC4B24}"/>
              </a:ext>
            </a:extLst>
          </p:cNvPr>
          <p:cNvSpPr txBox="1"/>
          <p:nvPr/>
        </p:nvSpPr>
        <p:spPr>
          <a:xfrm>
            <a:off x="457200" y="2279943"/>
            <a:ext cx="4572000" cy="461665"/>
          </a:xfrm>
          <a:prstGeom prst="rect">
            <a:avLst/>
          </a:prstGeom>
          <a:noFill/>
        </p:spPr>
        <p:txBody>
          <a:bodyPr wrap="square">
            <a:spAutoFit/>
          </a:bodyPr>
          <a:lstStyle/>
          <a:p>
            <a:pPr algn="just"/>
            <a:r>
              <a:rPr lang="en-US" sz="2400" dirty="0"/>
              <a:t>results in</a:t>
            </a:r>
          </a:p>
        </p:txBody>
      </p:sp>
      <p:pic>
        <p:nvPicPr>
          <p:cNvPr id="11" name="Picture 10" descr="P of open parenthesis negative one point nine six less than open fraction p hat minus p whole divided by sigma subscript p hat less than one point nine six close parenthesis equals zero point nine five.">
            <a:extLst>
              <a:ext uri="{FF2B5EF4-FFF2-40B4-BE49-F238E27FC236}">
                <a16:creationId xmlns:a16="http://schemas.microsoft.com/office/drawing/2014/main" id="{54188FE7-7F7F-CC49-95AA-315266BE3AAB}"/>
              </a:ext>
            </a:extLst>
          </p:cNvPr>
          <p:cNvPicPr>
            <a:picLocks noChangeAspect="1"/>
          </p:cNvPicPr>
          <p:nvPr/>
        </p:nvPicPr>
        <p:blipFill>
          <a:blip r:embed="rId3"/>
          <a:stretch>
            <a:fillRect/>
          </a:stretch>
        </p:blipFill>
        <p:spPr>
          <a:xfrm>
            <a:off x="2214561" y="2637653"/>
            <a:ext cx="4086225" cy="1038225"/>
          </a:xfrm>
          <a:prstGeom prst="rect">
            <a:avLst/>
          </a:prstGeom>
        </p:spPr>
      </p:pic>
      <p:sp>
        <p:nvSpPr>
          <p:cNvPr id="13" name="TextBox 12">
            <a:extLst>
              <a:ext uri="{FF2B5EF4-FFF2-40B4-BE49-F238E27FC236}">
                <a16:creationId xmlns:a16="http://schemas.microsoft.com/office/drawing/2014/main" id="{C2B0B9ED-949C-0FAE-A6E0-1C3230E32D67}"/>
              </a:ext>
            </a:extLst>
          </p:cNvPr>
          <p:cNvSpPr txBox="1"/>
          <p:nvPr/>
        </p:nvSpPr>
        <p:spPr>
          <a:xfrm>
            <a:off x="443753" y="3709172"/>
            <a:ext cx="5715000" cy="461665"/>
          </a:xfrm>
          <a:prstGeom prst="rect">
            <a:avLst/>
          </a:prstGeom>
          <a:noFill/>
        </p:spPr>
        <p:txBody>
          <a:bodyPr wrap="square">
            <a:spAutoFit/>
          </a:bodyPr>
          <a:lstStyle/>
          <a:p>
            <a:pPr algn="just"/>
            <a:r>
              <a:rPr lang="en-US" sz="2400" dirty="0"/>
              <a:t>Manipulating the inequalities results in</a:t>
            </a:r>
          </a:p>
        </p:txBody>
      </p:sp>
      <p:pic>
        <p:nvPicPr>
          <p:cNvPr id="17" name="Picture 16" descr="P of open parenthesis p hat minus one point nine six sigma subscript p hat less than p less than p hat plus one point nine six sigma subscript p hat close parenthesis equals zero point nine five.">
            <a:extLst>
              <a:ext uri="{FF2B5EF4-FFF2-40B4-BE49-F238E27FC236}">
                <a16:creationId xmlns:a16="http://schemas.microsoft.com/office/drawing/2014/main" id="{67E72EA5-FB37-01C4-308E-14276802487E}"/>
              </a:ext>
            </a:extLst>
          </p:cNvPr>
          <p:cNvPicPr>
            <a:picLocks noChangeAspect="1"/>
          </p:cNvPicPr>
          <p:nvPr/>
        </p:nvPicPr>
        <p:blipFill>
          <a:blip r:embed="rId4"/>
          <a:stretch>
            <a:fillRect/>
          </a:stretch>
        </p:blipFill>
        <p:spPr>
          <a:xfrm>
            <a:off x="1752600" y="4298632"/>
            <a:ext cx="4857750" cy="523875"/>
          </a:xfrm>
          <a:prstGeom prst="rect">
            <a:avLst/>
          </a:prstGeom>
        </p:spPr>
      </p:pic>
      <p:sp>
        <p:nvSpPr>
          <p:cNvPr id="7" name="TextBox 6">
            <a:extLst>
              <a:ext uri="{FF2B5EF4-FFF2-40B4-BE49-F238E27FC236}">
                <a16:creationId xmlns:a16="http://schemas.microsoft.com/office/drawing/2014/main" id="{49F1A56D-1C99-C079-D75A-7C8EF9851BEF}"/>
              </a:ext>
            </a:extLst>
          </p:cNvPr>
          <p:cNvSpPr txBox="1"/>
          <p:nvPr/>
        </p:nvSpPr>
        <p:spPr>
          <a:xfrm>
            <a:off x="457200" y="4841557"/>
            <a:ext cx="4572000" cy="461665"/>
          </a:xfrm>
          <a:prstGeom prst="rect">
            <a:avLst/>
          </a:prstGeom>
          <a:noFill/>
        </p:spPr>
        <p:txBody>
          <a:bodyPr wrap="square">
            <a:spAutoFit/>
          </a:bodyPr>
          <a:lstStyle/>
          <a:p>
            <a:pPr algn="just"/>
            <a:r>
              <a:rPr lang="en-IN" sz="2400" dirty="0"/>
              <a:t>which suggests that the interval</a:t>
            </a:r>
          </a:p>
        </p:txBody>
      </p:sp>
      <p:pic>
        <p:nvPicPr>
          <p:cNvPr id="21" name="Picture 20" descr="p hat plus or minus one point nine six times sigma subscript p hat.">
            <a:extLst>
              <a:ext uri="{FF2B5EF4-FFF2-40B4-BE49-F238E27FC236}">
                <a16:creationId xmlns:a16="http://schemas.microsoft.com/office/drawing/2014/main" id="{96CADAF8-5963-04A9-BFB8-DD51FB88B62C}"/>
              </a:ext>
            </a:extLst>
          </p:cNvPr>
          <p:cNvPicPr>
            <a:picLocks noChangeAspect="1"/>
          </p:cNvPicPr>
          <p:nvPr/>
        </p:nvPicPr>
        <p:blipFill>
          <a:blip r:embed="rId5"/>
          <a:stretch>
            <a:fillRect/>
          </a:stretch>
        </p:blipFill>
        <p:spPr>
          <a:xfrm>
            <a:off x="3514725" y="5355776"/>
            <a:ext cx="1333500" cy="438150"/>
          </a:xfrm>
          <a:prstGeom prst="rect">
            <a:avLst/>
          </a:prstGeom>
        </p:spPr>
      </p:pic>
    </p:spTree>
    <p:extLst>
      <p:ext uri="{BB962C8B-B14F-4D97-AF65-F5344CB8AC3E}">
        <p14:creationId xmlns:p14="http://schemas.microsoft.com/office/powerpoint/2010/main" val="1373584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Proportion—Slide 4</a:t>
            </a:r>
            <a:endParaRPr dirty="0"/>
          </a:p>
        </p:txBody>
      </p:sp>
      <p:sp>
        <p:nvSpPr>
          <p:cNvPr id="3" name="Text Placeholder 2"/>
          <p:cNvSpPr>
            <a:spLocks noGrp="1"/>
          </p:cNvSpPr>
          <p:nvPr>
            <p:ph type="body" sz="quarter" idx="10"/>
          </p:nvPr>
        </p:nvSpPr>
        <p:spPr/>
        <p:txBody>
          <a:bodyPr>
            <a:normAutofit/>
          </a:bodyPr>
          <a:lstStyle/>
          <a:p>
            <a:pPr algn="just"/>
            <a:r>
              <a:rPr lang="en-US" dirty="0"/>
              <a:t>would be a good choice for a 95% confidence interval for the population proportion. As before, the probability that the interval will contain the true population proportion is 0.95 </a:t>
            </a:r>
            <a:r>
              <a:rPr lang="en-US" i="1" dirty="0"/>
              <a:t>before a specific sample is drawn</a:t>
            </a:r>
            <a:r>
              <a:rPr lang="en-US" dirty="0"/>
              <a:t>. After a specific sample is drawn, the only available information about the interval is that the technique which generated it will bound the true proportion 95% of the time. </a:t>
            </a:r>
            <a:endParaRPr lang="en-IN" dirty="0"/>
          </a:p>
        </p:txBody>
      </p:sp>
    </p:spTree>
    <p:extLst>
      <p:ext uri="{BB962C8B-B14F-4D97-AF65-F5344CB8AC3E}">
        <p14:creationId xmlns:p14="http://schemas.microsoft.com/office/powerpoint/2010/main" val="18965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Confidence Interval for the Population Proportion</a:t>
            </a:r>
          </a:p>
        </p:txBody>
      </p:sp>
      <p:sp>
        <p:nvSpPr>
          <p:cNvPr id="3" name="Text Placeholder 2"/>
          <p:cNvSpPr>
            <a:spLocks noGrp="1"/>
          </p:cNvSpPr>
          <p:nvPr>
            <p:ph type="body" sz="quarter" idx="10"/>
          </p:nvPr>
        </p:nvSpPr>
        <p:spPr>
          <a:xfrm>
            <a:off x="457200" y="1082078"/>
            <a:ext cx="8229600" cy="4632922"/>
          </a:xfrm>
        </p:spPr>
        <p:txBody>
          <a:bodyPr>
            <a:normAutofit/>
          </a:bodyPr>
          <a:lstStyle/>
          <a:p>
            <a:pPr>
              <a:defRPr sz="2800"/>
            </a:pPr>
            <a:r>
              <a:rPr lang="en-IN" dirty="0"/>
              <a:t>If the sample size is sufficiently large, i.e., </a:t>
            </a:r>
          </a:p>
        </p:txBody>
      </p:sp>
      <p:pic>
        <p:nvPicPr>
          <p:cNvPr id="5" name="Picture 4" descr="n times p is greater than or equal to 5 and n times open parenthesis 1 minus p close parenthesis is greater than or equal to 5, the 100 times open parenthesis 1 minus alpha close parenthesis percent.">
            <a:extLst>
              <a:ext uri="{FF2B5EF4-FFF2-40B4-BE49-F238E27FC236}">
                <a16:creationId xmlns:a16="http://schemas.microsoft.com/office/drawing/2014/main" id="{0E914EF3-A668-EA02-7CB1-6D8BA44F0C0D}"/>
              </a:ext>
            </a:extLst>
          </p:cNvPr>
          <p:cNvPicPr>
            <a:picLocks noChangeAspect="1"/>
          </p:cNvPicPr>
          <p:nvPr/>
        </p:nvPicPr>
        <p:blipFill>
          <a:blip r:embed="rId2"/>
          <a:stretch>
            <a:fillRect/>
          </a:stretch>
        </p:blipFill>
        <p:spPr>
          <a:xfrm>
            <a:off x="1928811" y="1809339"/>
            <a:ext cx="5286375" cy="466725"/>
          </a:xfrm>
          <a:prstGeom prst="rect">
            <a:avLst/>
          </a:prstGeom>
        </p:spPr>
      </p:pic>
      <p:sp>
        <p:nvSpPr>
          <p:cNvPr id="29" name="TextBox 28">
            <a:extLst>
              <a:ext uri="{FF2B5EF4-FFF2-40B4-BE49-F238E27FC236}">
                <a16:creationId xmlns:a16="http://schemas.microsoft.com/office/drawing/2014/main" id="{C3E0029D-482B-E840-4AC7-36E37C923577}"/>
              </a:ext>
            </a:extLst>
          </p:cNvPr>
          <p:cNvSpPr txBox="1"/>
          <p:nvPr/>
        </p:nvSpPr>
        <p:spPr>
          <a:xfrm>
            <a:off x="457200" y="2438400"/>
            <a:ext cx="8229599" cy="954107"/>
          </a:xfrm>
          <a:prstGeom prst="rect">
            <a:avLst/>
          </a:prstGeom>
          <a:noFill/>
        </p:spPr>
        <p:txBody>
          <a:bodyPr wrap="square">
            <a:spAutoFit/>
          </a:bodyPr>
          <a:lstStyle/>
          <a:p>
            <a:pPr>
              <a:defRPr sz="2800"/>
            </a:pPr>
            <a:r>
              <a:rPr lang="en-IN" sz="2800" dirty="0">
                <a:solidFill>
                  <a:srgbClr val="000000"/>
                </a:solidFill>
              </a:rPr>
              <a:t>confidence interval </a:t>
            </a:r>
            <a:r>
              <a:rPr lang="en-IN" dirty="0">
                <a:solidFill>
                  <a:srgbClr val="000000"/>
                </a:solidFill>
              </a:rPr>
              <a:t>for the population proportion is given by the expression</a:t>
            </a:r>
          </a:p>
        </p:txBody>
      </p:sp>
      <p:pic>
        <p:nvPicPr>
          <p:cNvPr id="8" name="Picture 7" descr="p hat plus or minus z subscript alpha divided by 2 times sigma subscript p hat.&#10;&#10;">
            <a:extLst>
              <a:ext uri="{FF2B5EF4-FFF2-40B4-BE49-F238E27FC236}">
                <a16:creationId xmlns:a16="http://schemas.microsoft.com/office/drawing/2014/main" id="{7ED71918-94D5-B16F-B42B-B75F617FCC19}"/>
              </a:ext>
            </a:extLst>
          </p:cNvPr>
          <p:cNvPicPr>
            <a:picLocks noChangeAspect="1"/>
          </p:cNvPicPr>
          <p:nvPr/>
        </p:nvPicPr>
        <p:blipFill>
          <a:blip r:embed="rId3"/>
          <a:stretch>
            <a:fillRect/>
          </a:stretch>
        </p:blipFill>
        <p:spPr>
          <a:xfrm>
            <a:off x="3767839" y="3524915"/>
            <a:ext cx="1323975" cy="457200"/>
          </a:xfrm>
          <a:prstGeom prst="rect">
            <a:avLst/>
          </a:prstGeom>
        </p:spPr>
      </p:pic>
      <p:sp>
        <p:nvSpPr>
          <p:cNvPr id="21" name="TextBox 20">
            <a:extLst>
              <a:ext uri="{FF2B5EF4-FFF2-40B4-BE49-F238E27FC236}">
                <a16:creationId xmlns:a16="http://schemas.microsoft.com/office/drawing/2014/main" id="{D054CFAF-66CA-AFAF-CEA4-1FE9419E85A7}"/>
              </a:ext>
            </a:extLst>
          </p:cNvPr>
          <p:cNvSpPr txBox="1"/>
          <p:nvPr/>
        </p:nvSpPr>
        <p:spPr>
          <a:xfrm>
            <a:off x="466165" y="4074268"/>
            <a:ext cx="1143000" cy="523220"/>
          </a:xfrm>
          <a:prstGeom prst="rect">
            <a:avLst/>
          </a:prstGeom>
          <a:noFill/>
        </p:spPr>
        <p:txBody>
          <a:bodyPr wrap="square">
            <a:spAutoFit/>
          </a:bodyPr>
          <a:lstStyle/>
          <a:p>
            <a:pPr>
              <a:defRPr sz="2800"/>
            </a:pPr>
            <a:r>
              <a:rPr lang="en-IN" dirty="0">
                <a:solidFill>
                  <a:srgbClr val="000000"/>
                </a:solidFill>
              </a:rPr>
              <a:t>where</a:t>
            </a:r>
          </a:p>
        </p:txBody>
      </p:sp>
      <p:pic>
        <p:nvPicPr>
          <p:cNvPr id="12" name="Picture 11" descr="z sub alpha divided by two">
            <a:extLst>
              <a:ext uri="{FF2B5EF4-FFF2-40B4-BE49-F238E27FC236}">
                <a16:creationId xmlns:a16="http://schemas.microsoft.com/office/drawing/2014/main" id="{EF6EC1B2-AE41-FA42-1B46-D32BB890AB5F}"/>
              </a:ext>
            </a:extLst>
          </p:cNvPr>
          <p:cNvPicPr>
            <a:picLocks noChangeAspect="1"/>
          </p:cNvPicPr>
          <p:nvPr/>
        </p:nvPicPr>
        <p:blipFill>
          <a:blip r:embed="rId4"/>
          <a:stretch>
            <a:fillRect/>
          </a:stretch>
        </p:blipFill>
        <p:spPr>
          <a:xfrm>
            <a:off x="1542772" y="4172559"/>
            <a:ext cx="466725" cy="457200"/>
          </a:xfrm>
          <a:prstGeom prst="rect">
            <a:avLst/>
          </a:prstGeom>
        </p:spPr>
      </p:pic>
      <p:sp>
        <p:nvSpPr>
          <p:cNvPr id="19" name="TextBox 18">
            <a:extLst>
              <a:ext uri="{FF2B5EF4-FFF2-40B4-BE49-F238E27FC236}">
                <a16:creationId xmlns:a16="http://schemas.microsoft.com/office/drawing/2014/main" id="{8A2A7577-3315-B901-15C6-7CC4775B72F1}"/>
              </a:ext>
            </a:extLst>
          </p:cNvPr>
          <p:cNvSpPr txBox="1"/>
          <p:nvPr/>
        </p:nvSpPr>
        <p:spPr>
          <a:xfrm>
            <a:off x="2009497" y="4082350"/>
            <a:ext cx="6242518" cy="523220"/>
          </a:xfrm>
          <a:prstGeom prst="rect">
            <a:avLst/>
          </a:prstGeom>
          <a:noFill/>
        </p:spPr>
        <p:txBody>
          <a:bodyPr wrap="square">
            <a:spAutoFit/>
          </a:bodyPr>
          <a:lstStyle/>
          <a:p>
            <a:r>
              <a:rPr lang="en-IN" sz="2800" dirty="0">
                <a:solidFill>
                  <a:srgbClr val="000000"/>
                </a:solidFill>
              </a:rPr>
              <a:t>is the value of </a:t>
            </a:r>
            <a:r>
              <a:rPr lang="en-IN" sz="2800" i="1" dirty="0">
                <a:solidFill>
                  <a:srgbClr val="000000"/>
                </a:solidFill>
              </a:rPr>
              <a:t>z</a:t>
            </a:r>
            <a:r>
              <a:rPr lang="en-IN" sz="2800" dirty="0">
                <a:solidFill>
                  <a:srgbClr val="000000"/>
                </a:solidFill>
              </a:rPr>
              <a:t> which captures an area of</a:t>
            </a:r>
          </a:p>
        </p:txBody>
      </p:sp>
      <p:pic>
        <p:nvPicPr>
          <p:cNvPr id="16" name="Picture 15" descr="alpha divided by 2">
            <a:extLst>
              <a:ext uri="{FF2B5EF4-FFF2-40B4-BE49-F238E27FC236}">
                <a16:creationId xmlns:a16="http://schemas.microsoft.com/office/drawing/2014/main" id="{8E5070FF-0ADA-FA13-B5C6-70895BC4EBD8}"/>
              </a:ext>
            </a:extLst>
          </p:cNvPr>
          <p:cNvPicPr>
            <a:picLocks noChangeAspect="1"/>
          </p:cNvPicPr>
          <p:nvPr/>
        </p:nvPicPr>
        <p:blipFill>
          <a:blip r:embed="rId5"/>
          <a:stretch>
            <a:fillRect/>
          </a:stretch>
        </p:blipFill>
        <p:spPr>
          <a:xfrm>
            <a:off x="8174132" y="3967779"/>
            <a:ext cx="295275" cy="781050"/>
          </a:xfrm>
          <a:prstGeom prst="rect">
            <a:avLst/>
          </a:prstGeom>
        </p:spPr>
      </p:pic>
      <p:sp>
        <p:nvSpPr>
          <p:cNvPr id="13" name="TextBox 12">
            <a:extLst>
              <a:ext uri="{FF2B5EF4-FFF2-40B4-BE49-F238E27FC236}">
                <a16:creationId xmlns:a16="http://schemas.microsoft.com/office/drawing/2014/main" id="{B3CDF84E-D303-9AA6-0812-91108C5200D9}"/>
              </a:ext>
            </a:extLst>
          </p:cNvPr>
          <p:cNvSpPr txBox="1"/>
          <p:nvPr/>
        </p:nvSpPr>
        <p:spPr>
          <a:xfrm>
            <a:off x="457200" y="4683492"/>
            <a:ext cx="8229600" cy="523220"/>
          </a:xfrm>
          <a:prstGeom prst="rect">
            <a:avLst/>
          </a:prstGeom>
          <a:noFill/>
        </p:spPr>
        <p:txBody>
          <a:bodyPr wrap="square">
            <a:spAutoFit/>
          </a:bodyPr>
          <a:lstStyle/>
          <a:p>
            <a:pPr>
              <a:defRPr sz="2800"/>
            </a:pPr>
            <a:r>
              <a:rPr lang="en-IN" dirty="0">
                <a:solidFill>
                  <a:srgbClr val="000000"/>
                </a:solidFill>
              </a:rPr>
              <a:t>in the right tail of the standard normal distribution, and</a:t>
            </a:r>
          </a:p>
        </p:txBody>
      </p:sp>
      <p:pic>
        <p:nvPicPr>
          <p:cNvPr id="14" name="Picture 13" descr="sigma subscript p hat">
            <a:extLst>
              <a:ext uri="{FF2B5EF4-FFF2-40B4-BE49-F238E27FC236}">
                <a16:creationId xmlns:a16="http://schemas.microsoft.com/office/drawing/2014/main" id="{7CE21DBD-38EC-D232-B906-8127818941A3}"/>
              </a:ext>
            </a:extLst>
          </p:cNvPr>
          <p:cNvPicPr>
            <a:picLocks noChangeAspect="1"/>
          </p:cNvPicPr>
          <p:nvPr/>
        </p:nvPicPr>
        <p:blipFill>
          <a:blip r:embed="rId6"/>
          <a:stretch>
            <a:fillRect/>
          </a:stretch>
        </p:blipFill>
        <p:spPr>
          <a:xfrm>
            <a:off x="571500" y="5151523"/>
            <a:ext cx="333375" cy="438150"/>
          </a:xfrm>
          <a:prstGeom prst="rect">
            <a:avLst/>
          </a:prstGeom>
        </p:spPr>
      </p:pic>
      <p:sp>
        <p:nvSpPr>
          <p:cNvPr id="9" name="TextBox 8">
            <a:extLst>
              <a:ext uri="{FF2B5EF4-FFF2-40B4-BE49-F238E27FC236}">
                <a16:creationId xmlns:a16="http://schemas.microsoft.com/office/drawing/2014/main" id="{47A74BFE-45E7-2076-5D9B-1587D79D2A93}"/>
              </a:ext>
            </a:extLst>
          </p:cNvPr>
          <p:cNvSpPr txBox="1"/>
          <p:nvPr/>
        </p:nvSpPr>
        <p:spPr>
          <a:xfrm>
            <a:off x="914400" y="5108988"/>
            <a:ext cx="4152340" cy="523220"/>
          </a:xfrm>
          <a:prstGeom prst="rect">
            <a:avLst/>
          </a:prstGeom>
          <a:noFill/>
        </p:spPr>
        <p:txBody>
          <a:bodyPr wrap="square">
            <a:spAutoFit/>
          </a:bodyPr>
          <a:lstStyle/>
          <a:p>
            <a:r>
              <a:rPr lang="en-IN" sz="2800" dirty="0">
                <a:solidFill>
                  <a:srgbClr val="000000"/>
                </a:solidFill>
              </a:rPr>
              <a:t>is the standard deviation of</a:t>
            </a:r>
          </a:p>
        </p:txBody>
      </p:sp>
      <p:pic>
        <p:nvPicPr>
          <p:cNvPr id="7" name="Picture 6" descr="p hat">
            <a:extLst>
              <a:ext uri="{FF2B5EF4-FFF2-40B4-BE49-F238E27FC236}">
                <a16:creationId xmlns:a16="http://schemas.microsoft.com/office/drawing/2014/main" id="{99634FA7-89DF-43CD-E851-47323508E748}"/>
              </a:ext>
            </a:extLst>
          </p:cNvPr>
          <p:cNvPicPr>
            <a:picLocks noChangeAspect="1"/>
          </p:cNvPicPr>
          <p:nvPr/>
        </p:nvPicPr>
        <p:blipFill>
          <a:blip r:embed="rId7"/>
          <a:stretch>
            <a:fillRect/>
          </a:stretch>
        </p:blipFill>
        <p:spPr>
          <a:xfrm>
            <a:off x="5066740" y="5211196"/>
            <a:ext cx="276225" cy="39052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DC6F9AB-43A1-48E8-87E8-5ACCE294D291}"/>
</file>

<file path=customXml/itemProps2.xml><?xml version="1.0" encoding="utf-8"?>
<ds:datastoreItem xmlns:ds="http://schemas.openxmlformats.org/officeDocument/2006/customXml" ds:itemID="{FFA070FB-B268-4536-8CD9-FAF1BC08A6A5}"/>
</file>

<file path=customXml/itemProps3.xml><?xml version="1.0" encoding="utf-8"?>
<ds:datastoreItem xmlns:ds="http://schemas.openxmlformats.org/officeDocument/2006/customXml" ds:itemID="{FC2A0601-A1E2-491F-84AD-E3E5D28B0B6A}"/>
</file>

<file path=docProps/app.xml><?xml version="1.0" encoding="utf-8"?>
<Properties xmlns="http://schemas.openxmlformats.org/officeDocument/2006/extended-properties" xmlns:vt="http://schemas.openxmlformats.org/officeDocument/2006/docPropsVTypes">
  <TotalTime>12219</TotalTime>
  <Words>1676</Words>
  <Application>Microsoft Office PowerPoint</Application>
  <PresentationFormat>On-screen Show (4:3)</PresentationFormat>
  <Paragraphs>101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Calibri</vt:lpstr>
      <vt:lpstr>Courier New</vt:lpstr>
      <vt:lpstr>Arial</vt:lpstr>
      <vt:lpstr>Cambria Math</vt:lpstr>
      <vt:lpstr>Office Theme</vt:lpstr>
      <vt:lpstr>Section 9.3</vt:lpstr>
      <vt:lpstr>Estimating the Population Proportion—Slide 1 </vt:lpstr>
      <vt:lpstr>Estimating the Population Proportion—Slide 2 </vt:lpstr>
      <vt:lpstr>Example 1: Determining a Point Estimate for the Proportion of Defective Transistors</vt:lpstr>
      <vt:lpstr>Interval Estimation of the Population Proportion—Slide 1 </vt:lpstr>
      <vt:lpstr>Interval Estimation of the Population Proportion—Slide 2</vt:lpstr>
      <vt:lpstr>Interval Estimation of the Population Proportion—Slide 3</vt:lpstr>
      <vt:lpstr>Interval Estimation of the Population Proportion—Slide 4</vt:lpstr>
      <vt:lpstr>Formula: Confidence Interval for the Population Proportion</vt:lpstr>
      <vt:lpstr>Example 2: Calculating a 95% Confidence Interval for the Proportion of Radio Listeners—Slide 1</vt:lpstr>
      <vt:lpstr>Example 2: Calculating a 95% Confidence Interval for the Proportion of Radio Listeners—Slide 2</vt:lpstr>
      <vt:lpstr>Example 2: Calculating a 95% Confidence Interval for the Proportion of Radio Listeners—Slide 3</vt:lpstr>
      <vt:lpstr>Precision and Sample Size: Proportions—Slide 1</vt:lpstr>
      <vt:lpstr>Precision and Sample Size: Proportions—Slide 2</vt:lpstr>
      <vt:lpstr>Precision and Sample Size: Proportions—Slide 3</vt:lpstr>
      <vt:lpstr>Precision and Sample Size: Proportions—Slide 4</vt:lpstr>
      <vt:lpstr>Precision and Sample Size: Proportions—Slide 5</vt:lpstr>
      <vt:lpstr>Example 3: Calculating the Sample Size Needed to Estimate the Proportion of Buyers—Slide 1</vt:lpstr>
      <vt:lpstr>Example 3: Calculating the Sample Size Needed to Estimate the Proportion of Buyers—Slide 2</vt:lpstr>
      <vt:lpstr>Example 4: Calculating the Sample Size Needed to Estimate the Proportion of the Market Held—Slide 1</vt:lpstr>
      <vt:lpstr>Example 4: Calculating the Sample Size Needed to Estimate the Proportion of the Market Held—Slide 2</vt:lpstr>
      <vt:lpstr>Example 4: Calculating the Sample Size Needed to Estimate the Proportion of the Market Held—Slide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- 9.3 - Estimating the Population Proportion</dc:title>
  <dc:creator>Hawkes Learning</dc:creator>
  <cp:lastModifiedBy>Hala Assaf</cp:lastModifiedBy>
  <cp:revision>161</cp:revision>
  <dcterms:created xsi:type="dcterms:W3CDTF">2013-04-26T14:43:13Z</dcterms:created>
  <dcterms:modified xsi:type="dcterms:W3CDTF">2025-07-25T13:58:35Z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