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14"/>
  </p:notesMasterIdLst>
  <p:handoutMasterIdLst>
    <p:handoutMasterId r:id="rId15"/>
  </p:handoutMasterIdLst>
  <p:sldIdLst>
    <p:sldId id="256" r:id="rId2"/>
    <p:sldId id="263" r:id="rId3"/>
    <p:sldId id="257" r:id="rId4"/>
    <p:sldId id="264" r:id="rId5"/>
    <p:sldId id="265" r:id="rId6"/>
    <p:sldId id="266" r:id="rId7"/>
    <p:sldId id="267" r:id="rId8"/>
    <p:sldId id="259" r:id="rId9"/>
    <p:sldId id="260" r:id="rId10"/>
    <p:sldId id="261" r:id="rId11"/>
    <p:sldId id="270" r:id="rId12"/>
    <p:sldId id="269" r:id="rId13"/>
  </p:sldIdLst>
  <p:sldSz cx="9144000" cy="6858000" type="screen4x3"/>
  <p:notesSz cx="6858000" cy="9144000"/>
  <p:embeddedFontLst>
    <p:embeddedFont>
      <p:font typeface="Cambria Math" panose="02040503050406030204" pitchFamily="18" charset="0"/>
      <p:regular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08" autoAdjust="0"/>
    <p:restoredTop sz="94673" autoAdjust="0"/>
  </p:normalViewPr>
  <p:slideViewPr>
    <p:cSldViewPr>
      <p:cViewPr varScale="1">
        <p:scale>
          <a:sx n="101" d="100"/>
          <a:sy n="101" d="100"/>
        </p:scale>
        <p:origin x="201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handoutMaster" Target="handoutMasters/handoutMaster1.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3.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7.xml"/><Relationship Id="rId4" Type="http://schemas.openxmlformats.org/officeDocument/2006/relationships/image" Target="../media/image13.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9.4</a:t>
            </a:r>
          </a:p>
        </p:txBody>
      </p:sp>
      <p:sp>
        <p:nvSpPr>
          <p:cNvPr id="2" name="Text Placeholder 1"/>
          <p:cNvSpPr>
            <a:spLocks noGrp="1"/>
          </p:cNvSpPr>
          <p:nvPr>
            <p:ph type="body" sz="quarter" idx="10"/>
          </p:nvPr>
        </p:nvSpPr>
        <p:spPr/>
        <p:txBody>
          <a:bodyPr/>
          <a:lstStyle/>
          <a:p>
            <a:pPr algn="ctr"/>
            <a:r>
              <a:rPr dirty="0"/>
              <a:t>Estimating the Population Standard Deviation or Variance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a Confidence Interval for the Population Standard Deviation</a:t>
            </a:r>
            <a:r>
              <a:rPr lang="en-US" dirty="0"/>
              <a:t>—Slide 2</a:t>
            </a:r>
            <a:endParaRPr dirty="0"/>
          </a:p>
        </p:txBody>
      </p:sp>
      <p:sp>
        <p:nvSpPr>
          <p:cNvPr id="3" name="Text Placeholder 2"/>
          <p:cNvSpPr>
            <a:spLocks noGrp="1"/>
          </p:cNvSpPr>
          <p:nvPr>
            <p:ph type="body" sz="quarter" idx="10"/>
          </p:nvPr>
        </p:nvSpPr>
        <p:spPr/>
        <p:txBody>
          <a:bodyPr>
            <a:normAutofit/>
          </a:bodyPr>
          <a:lstStyle/>
          <a:p>
            <a:r>
              <a:rPr lang="en-IN" sz="2600" b="1" dirty="0"/>
              <a:t>Solution</a:t>
            </a:r>
          </a:p>
          <a:p>
            <a:pPr>
              <a:defRPr sz="2800"/>
            </a:pPr>
            <a:r>
              <a:rPr lang="en-IN" sz="2600" dirty="0"/>
              <a:t>We want to find a 95% confidence interval for the variance. We are given that</a:t>
            </a:r>
          </a:p>
          <a:p>
            <a:pPr algn="ctr">
              <a:defRPr sz="2800"/>
            </a:pPr>
            <a:r>
              <a:rPr lang="en-IN" sz="2600" i="1" dirty="0"/>
              <a:t>n</a:t>
            </a:r>
            <a:r>
              <a:rPr lang="en-IN" sz="2600" dirty="0"/>
              <a:t> = 10, </a:t>
            </a:r>
            <a:r>
              <a:rPr lang="en-IN" sz="2600" i="1" dirty="0"/>
              <a:t>s</a:t>
            </a:r>
            <a:r>
              <a:rPr lang="en-IN" sz="2600" dirty="0"/>
              <a:t> = 0.04, and </a:t>
            </a:r>
            <a:r>
              <a:rPr lang="el-GR" sz="2600" i="1" dirty="0"/>
              <a:t>α</a:t>
            </a:r>
            <a:r>
              <a:rPr lang="en-US" sz="2600" dirty="0"/>
              <a:t> = 0.05.</a:t>
            </a:r>
            <a:endParaRPr lang="en-IN" sz="2600" dirty="0"/>
          </a:p>
          <a:p>
            <a:pPr>
              <a:defRPr sz="2800"/>
            </a:pPr>
            <a:r>
              <a:rPr lang="en-IN" sz="2600" dirty="0"/>
              <a:t>To calculate a 95% confidence interval, we use the following formula.</a:t>
            </a:r>
            <a:endParaRPr sz="2600" dirty="0"/>
          </a:p>
        </p:txBody>
      </p:sp>
      <p:pic>
        <p:nvPicPr>
          <p:cNvPr id="6" name="Picture 5" descr="open parenthesis n minus one close parenthesis times s squared whole divided by chi squared subscript alpha divided by two,  is less than sigma squared, is less than open parenthesis n minus one close parenthesis times s squared whole divided by chi  squared subscript one minus open fraction alpha divided by two close fraction.">
            <a:extLst>
              <a:ext uri="{FF2B5EF4-FFF2-40B4-BE49-F238E27FC236}">
                <a16:creationId xmlns:a16="http://schemas.microsoft.com/office/drawing/2014/main" id="{25DADF62-4401-4D06-D565-AE6C5429189B}"/>
              </a:ext>
            </a:extLst>
          </p:cNvPr>
          <p:cNvPicPr>
            <a:picLocks noChangeAspect="1"/>
          </p:cNvPicPr>
          <p:nvPr/>
        </p:nvPicPr>
        <p:blipFill>
          <a:blip r:embed="rId2"/>
          <a:stretch>
            <a:fillRect/>
          </a:stretch>
        </p:blipFill>
        <p:spPr>
          <a:xfrm>
            <a:off x="3090862" y="3962400"/>
            <a:ext cx="2962275" cy="871755"/>
          </a:xfrm>
          <a:prstGeom prst="rect">
            <a:avLst/>
          </a:prstGeom>
        </p:spPr>
      </p:pic>
      <p:sp>
        <p:nvSpPr>
          <p:cNvPr id="11" name="TextBox 10">
            <a:extLst>
              <a:ext uri="{FF2B5EF4-FFF2-40B4-BE49-F238E27FC236}">
                <a16:creationId xmlns:a16="http://schemas.microsoft.com/office/drawing/2014/main" id="{6CF9BE55-3299-6FF3-5571-020B4DEEDE4A}"/>
              </a:ext>
            </a:extLst>
          </p:cNvPr>
          <p:cNvSpPr txBox="1"/>
          <p:nvPr/>
        </p:nvSpPr>
        <p:spPr>
          <a:xfrm>
            <a:off x="457200" y="4992171"/>
            <a:ext cx="4876800" cy="492443"/>
          </a:xfrm>
          <a:prstGeom prst="rect">
            <a:avLst/>
          </a:prstGeom>
          <a:noFill/>
        </p:spPr>
        <p:txBody>
          <a:bodyPr wrap="square">
            <a:spAutoFit/>
          </a:bodyPr>
          <a:lstStyle/>
          <a:p>
            <a:pPr>
              <a:defRPr sz="2800"/>
            </a:pPr>
            <a:r>
              <a:rPr lang="en-IN" sz="2600" dirty="0"/>
              <a:t>Thus, we need to find the values of</a:t>
            </a:r>
          </a:p>
        </p:txBody>
      </p:sp>
      <p:pic>
        <p:nvPicPr>
          <p:cNvPr id="10" name="Picture 9" descr="where chi squared subscript 0.025 and chi squared subscript 0.975">
            <a:extLst>
              <a:ext uri="{FF2B5EF4-FFF2-40B4-BE49-F238E27FC236}">
                <a16:creationId xmlns:a16="http://schemas.microsoft.com/office/drawing/2014/main" id="{CA07E943-433D-F043-0324-B378647628E2}"/>
              </a:ext>
            </a:extLst>
          </p:cNvPr>
          <p:cNvPicPr>
            <a:picLocks noChangeAspect="1"/>
          </p:cNvPicPr>
          <p:nvPr/>
        </p:nvPicPr>
        <p:blipFill>
          <a:blip r:embed="rId3"/>
          <a:stretch>
            <a:fillRect/>
          </a:stretch>
        </p:blipFill>
        <p:spPr>
          <a:xfrm>
            <a:off x="5314950" y="5021214"/>
            <a:ext cx="1847850" cy="457200"/>
          </a:xfrm>
          <a:prstGeom prst="rect">
            <a:avLst/>
          </a:prstGeom>
        </p:spPr>
      </p:pic>
      <p:sp>
        <p:nvSpPr>
          <p:cNvPr id="5" name="TextBox 4">
            <a:extLst>
              <a:ext uri="{FF2B5EF4-FFF2-40B4-BE49-F238E27FC236}">
                <a16:creationId xmlns:a16="http://schemas.microsoft.com/office/drawing/2014/main" id="{652E4A2F-A6A0-8BCB-FDBF-D29E3311B8A7}"/>
              </a:ext>
            </a:extLst>
          </p:cNvPr>
          <p:cNvSpPr txBox="1"/>
          <p:nvPr/>
        </p:nvSpPr>
        <p:spPr>
          <a:xfrm>
            <a:off x="457200" y="5486400"/>
            <a:ext cx="8229600" cy="492443"/>
          </a:xfrm>
          <a:prstGeom prst="rect">
            <a:avLst/>
          </a:prstGeom>
          <a:noFill/>
        </p:spPr>
        <p:txBody>
          <a:bodyPr wrap="square">
            <a:spAutoFit/>
          </a:bodyPr>
          <a:lstStyle/>
          <a:p>
            <a:r>
              <a:rPr lang="en-IN" sz="2600" dirty="0"/>
              <a:t>for </a:t>
            </a:r>
            <a:r>
              <a:rPr lang="en-IN" sz="2600" i="1" dirty="0"/>
              <a:t>n</a:t>
            </a:r>
            <a:r>
              <a:rPr lang="en-IN" sz="2600" dirty="0"/>
              <a:t> </a:t>
            </a:r>
            <a:r>
              <a:rPr lang="en-IN" sz="2600" dirty="0">
                <a:latin typeface="Calibri" panose="020F0502020204030204" pitchFamily="34" charset="0"/>
                <a:ea typeface="Calibri" panose="020F0502020204030204" pitchFamily="34" charset="0"/>
                <a:cs typeface="Calibri" panose="020F0502020204030204" pitchFamily="34" charset="0"/>
              </a:rPr>
              <a:t>− </a:t>
            </a:r>
            <a:r>
              <a:rPr lang="en-IN" sz="2600" dirty="0"/>
              <a:t>1 = 10 </a:t>
            </a:r>
            <a:r>
              <a:rPr lang="en-IN" sz="2600" dirty="0">
                <a:latin typeface="Calibri" panose="020F0502020204030204" pitchFamily="34" charset="0"/>
                <a:ea typeface="Calibri" panose="020F0502020204030204" pitchFamily="34" charset="0"/>
                <a:cs typeface="Calibri" panose="020F0502020204030204" pitchFamily="34" charset="0"/>
              </a:rPr>
              <a:t>−</a:t>
            </a:r>
            <a:r>
              <a:rPr lang="en-IN" sz="2600" dirty="0"/>
              <a:t> 1 = 9 degrees of freedom.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C655AF-13E9-6638-37AF-CCE03768D6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B4B74E-6429-3349-7528-A284AB21EC55}"/>
              </a:ext>
            </a:extLst>
          </p:cNvPr>
          <p:cNvSpPr>
            <a:spLocks noGrp="1"/>
          </p:cNvSpPr>
          <p:nvPr>
            <p:ph type="title"/>
          </p:nvPr>
        </p:nvSpPr>
        <p:spPr/>
        <p:txBody>
          <a:bodyPr>
            <a:normAutofit/>
          </a:bodyPr>
          <a:lstStyle/>
          <a:p>
            <a:pPr>
              <a:defRPr sz="3200"/>
            </a:pPr>
            <a:r>
              <a:rPr dirty="0"/>
              <a:t>Example 1: Calculating a Confidence Interval for the Population Standard Deviation</a:t>
            </a:r>
            <a:r>
              <a:rPr lang="en-US" dirty="0"/>
              <a:t>—Slide 3</a:t>
            </a:r>
            <a:endParaRPr dirty="0"/>
          </a:p>
        </p:txBody>
      </p:sp>
      <p:sp>
        <p:nvSpPr>
          <p:cNvPr id="3" name="Text Placeholder 2">
            <a:extLst>
              <a:ext uri="{FF2B5EF4-FFF2-40B4-BE49-F238E27FC236}">
                <a16:creationId xmlns:a16="http://schemas.microsoft.com/office/drawing/2014/main" id="{3B8D1F5B-5348-9EB3-0221-DFCF1A08F4F1}"/>
              </a:ext>
            </a:extLst>
          </p:cNvPr>
          <p:cNvSpPr>
            <a:spLocks noGrp="1"/>
          </p:cNvSpPr>
          <p:nvPr>
            <p:ph type="body" sz="quarter" idx="10"/>
          </p:nvPr>
        </p:nvSpPr>
        <p:spPr/>
        <p:txBody>
          <a:bodyPr>
            <a:normAutofit/>
          </a:bodyPr>
          <a:lstStyle/>
          <a:p>
            <a:r>
              <a:rPr sz="2800" dirty="0"/>
              <a:t>Using Table G in Appendix </a:t>
            </a:r>
            <a:r>
              <a:rPr sz="2800" i="1" dirty="0"/>
              <a:t>A</a:t>
            </a:r>
            <a:r>
              <a:rPr sz="2800" dirty="0"/>
              <a:t>, at </a:t>
            </a:r>
            <a:r>
              <a:rPr sz="2800" dirty="0">
                <a:latin typeface="Cambria Math"/>
              </a:rPr>
              <a:t>9</a:t>
            </a:r>
            <a:r>
              <a:rPr sz="2800" dirty="0"/>
              <a:t> degrees of freedom,</a:t>
            </a:r>
          </a:p>
        </p:txBody>
      </p:sp>
      <p:pic>
        <p:nvPicPr>
          <p:cNvPr id="5" name="Picture 4" descr="Chi squared subscript 0.025 equals 19.023.&#10;Chi squared subscript 0.975 equals 2.700.">
            <a:extLst>
              <a:ext uri="{FF2B5EF4-FFF2-40B4-BE49-F238E27FC236}">
                <a16:creationId xmlns:a16="http://schemas.microsoft.com/office/drawing/2014/main" id="{E78BFFD2-4778-04B2-2451-51D1F2FCD682}"/>
              </a:ext>
            </a:extLst>
          </p:cNvPr>
          <p:cNvPicPr>
            <a:picLocks noChangeAspect="1"/>
          </p:cNvPicPr>
          <p:nvPr/>
        </p:nvPicPr>
        <p:blipFill>
          <a:blip r:embed="rId2"/>
          <a:stretch>
            <a:fillRect/>
          </a:stretch>
        </p:blipFill>
        <p:spPr>
          <a:xfrm>
            <a:off x="3648074" y="1690360"/>
            <a:ext cx="1847850" cy="933450"/>
          </a:xfrm>
          <a:prstGeom prst="rect">
            <a:avLst/>
          </a:prstGeom>
        </p:spPr>
      </p:pic>
      <p:sp>
        <p:nvSpPr>
          <p:cNvPr id="11" name="TextBox 10">
            <a:extLst>
              <a:ext uri="{FF2B5EF4-FFF2-40B4-BE49-F238E27FC236}">
                <a16:creationId xmlns:a16="http://schemas.microsoft.com/office/drawing/2014/main" id="{F665CCB6-3214-F683-5A98-742FFEED9851}"/>
              </a:ext>
            </a:extLst>
          </p:cNvPr>
          <p:cNvSpPr txBox="1"/>
          <p:nvPr/>
        </p:nvSpPr>
        <p:spPr>
          <a:xfrm>
            <a:off x="457199" y="2667000"/>
            <a:ext cx="8229600" cy="523220"/>
          </a:xfrm>
          <a:prstGeom prst="rect">
            <a:avLst/>
          </a:prstGeom>
          <a:noFill/>
        </p:spPr>
        <p:txBody>
          <a:bodyPr wrap="square">
            <a:spAutoFit/>
          </a:bodyPr>
          <a:lstStyle/>
          <a:p>
            <a:r>
              <a:rPr lang="en-IN" sz="2800" dirty="0"/>
              <a:t>Substituting the values in the formula above, we have</a:t>
            </a:r>
          </a:p>
        </p:txBody>
      </p:sp>
      <p:pic>
        <p:nvPicPr>
          <p:cNvPr id="7" name="Picture 6" descr="Open parenthesis ten minus one close parenthesis times open parenthesis 0.04 close parenthesis squared whole divided by 19.023 is less than sigma squared is less than open parenthesis ten minus one close parenthesis times open parenthesis 0.04 close parenthesis squared whole divided by 2.700.&#10;which is 0.000757 is less than sigma squared is less than 0.00533.">
            <a:extLst>
              <a:ext uri="{FF2B5EF4-FFF2-40B4-BE49-F238E27FC236}">
                <a16:creationId xmlns:a16="http://schemas.microsoft.com/office/drawing/2014/main" id="{97D9B296-A530-A89A-3C43-F9321F2F88F2}"/>
              </a:ext>
            </a:extLst>
          </p:cNvPr>
          <p:cNvPicPr>
            <a:picLocks noChangeAspect="1"/>
          </p:cNvPicPr>
          <p:nvPr/>
        </p:nvPicPr>
        <p:blipFill>
          <a:blip r:embed="rId3"/>
          <a:stretch>
            <a:fillRect/>
          </a:stretch>
        </p:blipFill>
        <p:spPr>
          <a:xfrm>
            <a:off x="2274919" y="3429000"/>
            <a:ext cx="4594161" cy="1282500"/>
          </a:xfrm>
          <a:prstGeom prst="rect">
            <a:avLst/>
          </a:prstGeom>
        </p:spPr>
      </p:pic>
    </p:spTree>
    <p:extLst>
      <p:ext uri="{BB962C8B-B14F-4D97-AF65-F5344CB8AC3E}">
        <p14:creationId xmlns:p14="http://schemas.microsoft.com/office/powerpoint/2010/main" val="305014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a Confidence Interval for the Population Standard Deviation</a:t>
            </a:r>
            <a:r>
              <a:rPr lang="en-US" dirty="0"/>
              <a:t>—Slide 4</a:t>
            </a:r>
            <a:endParaRPr dirty="0"/>
          </a:p>
        </p:txBody>
      </p:sp>
      <p:sp>
        <p:nvSpPr>
          <p:cNvPr id="3" name="Text Placeholder 2"/>
          <p:cNvSpPr>
            <a:spLocks noGrp="1"/>
          </p:cNvSpPr>
          <p:nvPr>
            <p:ph type="body" sz="quarter" idx="10"/>
          </p:nvPr>
        </p:nvSpPr>
        <p:spPr>
          <a:xfrm>
            <a:off x="457200" y="1029287"/>
            <a:ext cx="8229600" cy="4914313"/>
          </a:xfrm>
        </p:spPr>
        <p:txBody>
          <a:bodyPr>
            <a:noAutofit/>
          </a:bodyPr>
          <a:lstStyle/>
          <a:p>
            <a:pPr>
              <a:defRPr sz="2800"/>
            </a:pPr>
            <a:r>
              <a:rPr sz="2400" dirty="0"/>
              <a:t>So, a</a:t>
            </a:r>
            <a:r>
              <a:rPr lang="en-IN" sz="2400" dirty="0"/>
              <a:t> 95%</a:t>
            </a:r>
            <a:r>
              <a:rPr sz="2400" dirty="0"/>
              <a:t> confidence interval for the variance of fill of the bottles is between 0.000757 and 0.00533 ounce. However, the problem mentions the tolerance for the standard deviation of fill. So, to ensure that we make our interpretation in terms of the problem, to find a</a:t>
            </a:r>
            <a:r>
              <a:rPr lang="en-IN" sz="2400" dirty="0"/>
              <a:t> 95%</a:t>
            </a:r>
            <a:r>
              <a:rPr sz="2400" dirty="0"/>
              <a:t> confidence interval for the standard deviation, we take the square root of the confidence interval for the variance, yielding</a:t>
            </a:r>
            <a:endParaRPr lang="en-IN" sz="2400" dirty="0"/>
          </a:p>
          <a:p>
            <a:pPr algn="ctr">
              <a:defRPr sz="2800"/>
            </a:pPr>
            <a:r>
              <a:rPr lang="en-US" sz="2400" dirty="0"/>
              <a:t>0.0275 ≤ </a:t>
            </a:r>
            <a:r>
              <a:rPr lang="el-GR" sz="2400" i="1" dirty="0">
                <a:latin typeface="Cambria Math" panose="02040503050406030204" pitchFamily="18" charset="0"/>
                <a:ea typeface="Cambria Math" panose="02040503050406030204" pitchFamily="18" charset="0"/>
              </a:rPr>
              <a:t>σ</a:t>
            </a:r>
            <a:r>
              <a:rPr lang="en-US" sz="2400" dirty="0"/>
              <a:t> ≤ 0.0730.</a:t>
            </a:r>
            <a:endParaRPr lang="en-IN" sz="2400" dirty="0"/>
          </a:p>
          <a:p>
            <a:pPr>
              <a:defRPr sz="2800"/>
            </a:pPr>
            <a:r>
              <a:rPr lang="en-IN" sz="2400" dirty="0"/>
              <a:t>The 95% confidence interval for the standard deviation of fill for the bottles is between 0.0275 and 0.0730 ounce, indicating that the process is meeting the specifications of being less than 0.1 ounce.</a:t>
            </a:r>
          </a:p>
          <a:p>
            <a:pPr algn="ctr">
              <a:defRPr sz="2800"/>
            </a:pPr>
            <a:endParaRPr sz="2400" dirty="0"/>
          </a:p>
        </p:txBody>
      </p:sp>
    </p:spTree>
    <p:extLst>
      <p:ext uri="{BB962C8B-B14F-4D97-AF65-F5344CB8AC3E}">
        <p14:creationId xmlns:p14="http://schemas.microsoft.com/office/powerpoint/2010/main" val="696596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Estimating the Population Standard Deviation or Variance</a:t>
            </a:r>
            <a:endParaRPr dirty="0"/>
          </a:p>
        </p:txBody>
      </p:sp>
      <p:sp>
        <p:nvSpPr>
          <p:cNvPr id="3" name="Text Placeholder 2"/>
          <p:cNvSpPr>
            <a:spLocks noGrp="1"/>
          </p:cNvSpPr>
          <p:nvPr>
            <p:ph type="body" sz="quarter" idx="10"/>
          </p:nvPr>
        </p:nvSpPr>
        <p:spPr/>
        <p:txBody>
          <a:bodyPr>
            <a:normAutofit/>
          </a:bodyPr>
          <a:lstStyle/>
          <a:p>
            <a:pPr>
              <a:defRPr sz="2800"/>
            </a:pPr>
            <a:r>
              <a:rPr lang="en-US" sz="2500" dirty="0"/>
              <a:t>Recall that the sample variance is</a:t>
            </a:r>
            <a:endParaRPr sz="2500" dirty="0"/>
          </a:p>
        </p:txBody>
      </p:sp>
      <p:pic>
        <p:nvPicPr>
          <p:cNvPr id="7" name="Picture 6" descr="s squared equals open fraction summation of open parenthesis x subscript i minus x bar close parenthesis squared divided by open parenthesis n minus one close parenthesis close fraction.">
            <a:extLst>
              <a:ext uri="{FF2B5EF4-FFF2-40B4-BE49-F238E27FC236}">
                <a16:creationId xmlns:a16="http://schemas.microsoft.com/office/drawing/2014/main" id="{8D5E9368-C897-28DA-2885-B636B4EA1AF6}"/>
              </a:ext>
            </a:extLst>
          </p:cNvPr>
          <p:cNvPicPr>
            <a:picLocks noChangeAspect="1"/>
          </p:cNvPicPr>
          <p:nvPr/>
        </p:nvPicPr>
        <p:blipFill>
          <a:blip r:embed="rId2"/>
          <a:stretch>
            <a:fillRect/>
          </a:stretch>
        </p:blipFill>
        <p:spPr>
          <a:xfrm>
            <a:off x="3733799" y="1691513"/>
            <a:ext cx="1676400" cy="744196"/>
          </a:xfrm>
          <a:prstGeom prst="rect">
            <a:avLst/>
          </a:prstGeom>
        </p:spPr>
      </p:pic>
      <p:sp>
        <p:nvSpPr>
          <p:cNvPr id="10" name="TextBox 9">
            <a:extLst>
              <a:ext uri="{FF2B5EF4-FFF2-40B4-BE49-F238E27FC236}">
                <a16:creationId xmlns:a16="http://schemas.microsoft.com/office/drawing/2014/main" id="{B8B2817A-040B-20D4-BEF2-97A9E0C78A6D}"/>
              </a:ext>
            </a:extLst>
          </p:cNvPr>
          <p:cNvSpPr txBox="1"/>
          <p:nvPr/>
        </p:nvSpPr>
        <p:spPr>
          <a:xfrm>
            <a:off x="457199" y="2559784"/>
            <a:ext cx="8229600" cy="1631216"/>
          </a:xfrm>
          <a:prstGeom prst="rect">
            <a:avLst/>
          </a:prstGeom>
          <a:noFill/>
        </p:spPr>
        <p:txBody>
          <a:bodyPr wrap="square">
            <a:spAutoFit/>
          </a:bodyPr>
          <a:lstStyle/>
          <a:p>
            <a:r>
              <a:rPr lang="en-US" sz="2500" dirty="0"/>
              <a:t>and it serves as the point estimate of the population variance, </a:t>
            </a:r>
            <a:r>
              <a:rPr lang="el-GR" sz="2500" i="1" dirty="0">
                <a:latin typeface="Cambria Math" panose="02040503050406030204" pitchFamily="18" charset="0"/>
                <a:ea typeface="Cambria Math" panose="02040503050406030204" pitchFamily="18" charset="0"/>
                <a:sym typeface="Symbol" panose="05050102010706020507" pitchFamily="18" charset="2"/>
              </a:rPr>
              <a:t>σ</a:t>
            </a:r>
            <a:r>
              <a:rPr lang="el-GR" sz="2500"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²</a:t>
            </a:r>
            <a:r>
              <a:rPr lang="en-US" sz="2500" dirty="0"/>
              <a:t>. As with the other tests developed for the population mean and the population proportion, we first need to develop a sampling distribution for</a:t>
            </a:r>
            <a:endParaRPr lang="en-IN" sz="2500" dirty="0"/>
          </a:p>
        </p:txBody>
      </p:sp>
      <p:pic>
        <p:nvPicPr>
          <p:cNvPr id="11" name="Picture 10" descr="open parenthesis n minus one close parenthesis times s squared, whole divided by sigma squared">
            <a:extLst>
              <a:ext uri="{FF2B5EF4-FFF2-40B4-BE49-F238E27FC236}">
                <a16:creationId xmlns:a16="http://schemas.microsoft.com/office/drawing/2014/main" id="{13B1253F-3397-73F6-D635-C0A6496C7747}"/>
              </a:ext>
            </a:extLst>
          </p:cNvPr>
          <p:cNvPicPr>
            <a:picLocks noChangeAspect="1"/>
          </p:cNvPicPr>
          <p:nvPr/>
        </p:nvPicPr>
        <p:blipFill>
          <a:blip r:embed="rId3"/>
          <a:stretch>
            <a:fillRect/>
          </a:stretch>
        </p:blipFill>
        <p:spPr>
          <a:xfrm>
            <a:off x="4038599" y="4191000"/>
            <a:ext cx="1066800" cy="752549"/>
          </a:xfrm>
          <a:prstGeom prst="rect">
            <a:avLst/>
          </a:prstGeom>
        </p:spPr>
      </p:pic>
      <p:sp>
        <p:nvSpPr>
          <p:cNvPr id="6" name="TextBox 5">
            <a:extLst>
              <a:ext uri="{FF2B5EF4-FFF2-40B4-BE49-F238E27FC236}">
                <a16:creationId xmlns:a16="http://schemas.microsoft.com/office/drawing/2014/main" id="{4BBE7A74-C78F-09F0-4D3A-889B35E4A740}"/>
              </a:ext>
            </a:extLst>
          </p:cNvPr>
          <p:cNvSpPr txBox="1"/>
          <p:nvPr/>
        </p:nvSpPr>
        <p:spPr>
          <a:xfrm>
            <a:off x="457200" y="4853226"/>
            <a:ext cx="8229600" cy="861774"/>
          </a:xfrm>
          <a:prstGeom prst="rect">
            <a:avLst/>
          </a:prstGeom>
          <a:noFill/>
        </p:spPr>
        <p:txBody>
          <a:bodyPr wrap="square">
            <a:spAutoFit/>
          </a:bodyPr>
          <a:lstStyle/>
          <a:p>
            <a:pPr>
              <a:defRPr sz="2800"/>
            </a:pPr>
            <a:r>
              <a:rPr lang="en-US" sz="2500" dirty="0"/>
              <a:t>that will allow us to calculate a confidence interval for the population variance.</a:t>
            </a:r>
          </a:p>
        </p:txBody>
      </p:sp>
    </p:spTree>
    <p:extLst>
      <p:ext uri="{BB962C8B-B14F-4D97-AF65-F5344CB8AC3E}">
        <p14:creationId xmlns:p14="http://schemas.microsoft.com/office/powerpoint/2010/main" val="364322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sz="3200" dirty="0"/>
              <a:t>Definition: </a:t>
            </a:r>
            <a:r>
              <a:rPr lang="el-GR" sz="3200" dirty="0">
                <a:latin typeface="Cambria Math" panose="02040503050406030204" pitchFamily="18" charset="0"/>
                <a:ea typeface="Cambria Math" panose="02040503050406030204" pitchFamily="18" charset="0"/>
              </a:rPr>
              <a:t>χ</a:t>
            </a:r>
            <a:r>
              <a:rPr lang="el-GR" sz="3200" dirty="0">
                <a:latin typeface="Calibri" panose="020F0502020204030204" pitchFamily="34" charset="0"/>
                <a:ea typeface="Calibri" panose="020F0502020204030204" pitchFamily="34" charset="0"/>
                <a:cs typeface="Calibri" panose="020F0502020204030204" pitchFamily="34" charset="0"/>
              </a:rPr>
              <a:t>²</a:t>
            </a:r>
            <a:r>
              <a:rPr dirty="0"/>
              <a:t>-Test Statistic</a:t>
            </a:r>
          </a:p>
        </p:txBody>
      </p:sp>
      <p:sp>
        <p:nvSpPr>
          <p:cNvPr id="3" name="Text Placeholder 2"/>
          <p:cNvSpPr>
            <a:spLocks noGrp="1"/>
          </p:cNvSpPr>
          <p:nvPr>
            <p:ph type="body" sz="quarter" idx="10"/>
          </p:nvPr>
        </p:nvSpPr>
        <p:spPr>
          <a:xfrm>
            <a:off x="457200" y="1082078"/>
            <a:ext cx="8229600" cy="4023322"/>
          </a:xfrm>
        </p:spPr>
        <p:txBody>
          <a:bodyPr>
            <a:normAutofit/>
          </a:bodyPr>
          <a:lstStyle/>
          <a:p>
            <a:pPr>
              <a:defRPr sz="2800"/>
            </a:pPr>
            <a:r>
              <a:rPr lang="en-IN" sz="2800" dirty="0"/>
              <a:t>If we have a random sample of size </a:t>
            </a:r>
            <a:r>
              <a:rPr lang="en-IN" sz="2800" i="1" dirty="0"/>
              <a:t>n</a:t>
            </a:r>
            <a:r>
              <a:rPr lang="en-IN" sz="2800" dirty="0"/>
              <a:t> taken from a normal population, then the sampling distribution of the test statistic is given by</a:t>
            </a:r>
            <a:endParaRPr lang="ar-AE" sz="2800" dirty="0"/>
          </a:p>
          <a:p>
            <a:endParaRPr sz="2800" dirty="0"/>
          </a:p>
        </p:txBody>
      </p:sp>
      <p:pic>
        <p:nvPicPr>
          <p:cNvPr id="6" name="Picture 5" descr="Chi squared equals open parenthesis n minus one close parenthesis times s squared whole divided by sigma squared.">
            <a:extLst>
              <a:ext uri="{FF2B5EF4-FFF2-40B4-BE49-F238E27FC236}">
                <a16:creationId xmlns:a16="http://schemas.microsoft.com/office/drawing/2014/main" id="{8C5FFAC3-BB5C-D281-0285-53CEDFD43DED}"/>
              </a:ext>
            </a:extLst>
          </p:cNvPr>
          <p:cNvPicPr>
            <a:picLocks noChangeAspect="1"/>
          </p:cNvPicPr>
          <p:nvPr/>
        </p:nvPicPr>
        <p:blipFill>
          <a:blip r:embed="rId2"/>
          <a:stretch>
            <a:fillRect/>
          </a:stretch>
        </p:blipFill>
        <p:spPr>
          <a:xfrm>
            <a:off x="3714368" y="2624418"/>
            <a:ext cx="1715263" cy="804582"/>
          </a:xfrm>
          <a:prstGeom prst="rect">
            <a:avLst/>
          </a:prstGeom>
        </p:spPr>
      </p:pic>
      <p:sp>
        <p:nvSpPr>
          <p:cNvPr id="5" name="TextBox 4">
            <a:extLst>
              <a:ext uri="{FF2B5EF4-FFF2-40B4-BE49-F238E27FC236}">
                <a16:creationId xmlns:a16="http://schemas.microsoft.com/office/drawing/2014/main" id="{30C73368-29D1-2971-9900-5981B3EFF52B}"/>
              </a:ext>
            </a:extLst>
          </p:cNvPr>
          <p:cNvSpPr txBox="1"/>
          <p:nvPr/>
        </p:nvSpPr>
        <p:spPr>
          <a:xfrm>
            <a:off x="457200" y="3581400"/>
            <a:ext cx="8229600" cy="954107"/>
          </a:xfrm>
          <a:prstGeom prst="rect">
            <a:avLst/>
          </a:prstGeom>
          <a:noFill/>
        </p:spPr>
        <p:txBody>
          <a:bodyPr wrap="square">
            <a:spAutoFit/>
          </a:bodyPr>
          <a:lstStyle/>
          <a:p>
            <a:pPr>
              <a:defRPr sz="2800"/>
            </a:pPr>
            <a:r>
              <a:rPr lang="en-IN" sz="2800" dirty="0">
                <a:solidFill>
                  <a:srgbClr val="000000"/>
                </a:solidFill>
              </a:rPr>
              <a:t>which has a </a:t>
            </a:r>
            <a:r>
              <a:rPr lang="en-IN" sz="2800" b="1" dirty="0">
                <a:solidFill>
                  <a:srgbClr val="000000"/>
                </a:solidFill>
              </a:rPr>
              <a:t>chi-square distribution</a:t>
            </a:r>
            <a:r>
              <a:rPr lang="en-IN" sz="2800" dirty="0">
                <a:solidFill>
                  <a:srgbClr val="000000"/>
                </a:solidFill>
              </a:rPr>
              <a:t> with </a:t>
            </a:r>
            <a:r>
              <a:rPr lang="en-IN" sz="2800" i="1" dirty="0">
                <a:solidFill>
                  <a:srgbClr val="000000"/>
                </a:solidFill>
              </a:rPr>
              <a:t>n </a:t>
            </a:r>
            <a:r>
              <a:rPr lang="en-IN" sz="2800" dirty="0">
                <a:solidFill>
                  <a:srgbClr val="000000"/>
                </a:solidFill>
                <a:latin typeface="Calibri" panose="020F0502020204030204" pitchFamily="34" charset="0"/>
                <a:ea typeface="Calibri" panose="020F0502020204030204" pitchFamily="34" charset="0"/>
                <a:cs typeface="Calibri" panose="020F0502020204030204" pitchFamily="34" charset="0"/>
              </a:rPr>
              <a:t>− 1</a:t>
            </a:r>
            <a:r>
              <a:rPr lang="en-IN" sz="2800" dirty="0">
                <a:solidFill>
                  <a:srgbClr val="000000"/>
                </a:solidFill>
              </a:rPr>
              <a:t> degrees of freedom.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latin typeface="Cambria Math" panose="02040503050406030204" pitchFamily="18" charset="0"/>
                <a:ea typeface="Cambria Math" panose="02040503050406030204" pitchFamily="18" charset="0"/>
              </a:rPr>
              <a:t>χ</a:t>
            </a:r>
            <a:r>
              <a:rPr lang="el-GR" dirty="0">
                <a:latin typeface="Calibri" panose="020F0502020204030204" pitchFamily="34" charset="0"/>
                <a:ea typeface="Calibri" panose="020F0502020204030204" pitchFamily="34" charset="0"/>
                <a:cs typeface="Calibri" panose="020F0502020204030204" pitchFamily="34" charset="0"/>
              </a:rPr>
              <a:t>² </a:t>
            </a:r>
            <a:r>
              <a:rPr lang="ar-AE" dirty="0"/>
              <a:t>-</a:t>
            </a:r>
            <a:r>
              <a:rPr lang="en-IN" dirty="0"/>
              <a:t>Test Statistic</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lang="en-US" dirty="0"/>
              <a:t>The chi-square distribution is a positively skewed (or skewed to the right) distribution. Like the </a:t>
            </a:r>
            <a:r>
              <a:rPr lang="en-US" i="1" dirty="0"/>
              <a:t>t</a:t>
            </a:r>
            <a:r>
              <a:rPr lang="en-US" dirty="0"/>
              <a:t>-distribution, the shape of the distribution is a function of its degrees of freedom. </a:t>
            </a:r>
            <a:endParaRPr sz="2800" dirty="0"/>
          </a:p>
        </p:txBody>
      </p:sp>
      <p:pic>
        <p:nvPicPr>
          <p:cNvPr id="5" name="Picture 4" descr="The horizontal axis ranges from 0 to 30 in increments of 5. The chi square distribution with 4 degrees of freedom sharply rises to a taller peak than the other distribution and does so between 0 and 5, then tapers off sharply with a long tail to the right. The chi square distribution with 10 degrees of freedom is shorter and rises to its peak around 10 and then gradually tapers off to the right.">
            <a:extLst>
              <a:ext uri="{FF2B5EF4-FFF2-40B4-BE49-F238E27FC236}">
                <a16:creationId xmlns:a16="http://schemas.microsoft.com/office/drawing/2014/main" id="{A61E3E2C-F6DD-489B-AFD5-79BF0C033DE9}"/>
              </a:ext>
            </a:extLst>
          </p:cNvPr>
          <p:cNvPicPr>
            <a:picLocks noChangeAspect="1"/>
          </p:cNvPicPr>
          <p:nvPr/>
        </p:nvPicPr>
        <p:blipFill>
          <a:blip r:embed="rId2"/>
          <a:srcRect b="8785"/>
          <a:stretch>
            <a:fillRect/>
          </a:stretch>
        </p:blipFill>
        <p:spPr>
          <a:xfrm>
            <a:off x="2343150" y="2860369"/>
            <a:ext cx="4457700" cy="2586867"/>
          </a:xfrm>
          <a:prstGeom prst="rect">
            <a:avLst/>
          </a:prstGeom>
        </p:spPr>
      </p:pic>
      <p:sp>
        <p:nvSpPr>
          <p:cNvPr id="6" name="TextBox 5">
            <a:extLst>
              <a:ext uri="{FF2B5EF4-FFF2-40B4-BE49-F238E27FC236}">
                <a16:creationId xmlns:a16="http://schemas.microsoft.com/office/drawing/2014/main" id="{3C1B398A-78FA-F40A-B627-CEC5237472BD}"/>
              </a:ext>
            </a:extLst>
          </p:cNvPr>
          <p:cNvSpPr txBox="1"/>
          <p:nvPr/>
        </p:nvSpPr>
        <p:spPr>
          <a:xfrm>
            <a:off x="3886200" y="5447236"/>
            <a:ext cx="1371600" cy="523220"/>
          </a:xfrm>
          <a:prstGeom prst="rect">
            <a:avLst/>
          </a:prstGeom>
          <a:noFill/>
        </p:spPr>
        <p:txBody>
          <a:bodyPr wrap="square">
            <a:spAutoFit/>
          </a:bodyPr>
          <a:lstStyle/>
          <a:p>
            <a:r>
              <a:rPr lang="en-US" sz="2800" dirty="0"/>
              <a:t>Figure 1</a:t>
            </a:r>
            <a:endParaRPr lang="en-IN" sz="2800" dirty="0"/>
          </a:p>
        </p:txBody>
      </p:sp>
    </p:spTree>
    <p:extLst>
      <p:ext uri="{BB962C8B-B14F-4D97-AF65-F5344CB8AC3E}">
        <p14:creationId xmlns:p14="http://schemas.microsoft.com/office/powerpoint/2010/main" val="2222537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latin typeface="Cambria Math" panose="02040503050406030204" pitchFamily="18" charset="0"/>
                <a:ea typeface="Cambria Math" panose="02040503050406030204" pitchFamily="18" charset="0"/>
              </a:rPr>
              <a:t>χ</a:t>
            </a:r>
            <a:r>
              <a:rPr lang="el-GR" dirty="0">
                <a:latin typeface="Calibri" panose="020F0502020204030204" pitchFamily="34" charset="0"/>
                <a:ea typeface="Calibri" panose="020F0502020204030204" pitchFamily="34" charset="0"/>
                <a:cs typeface="Calibri" panose="020F0502020204030204" pitchFamily="34" charset="0"/>
              </a:rPr>
              <a:t>² </a:t>
            </a:r>
            <a:r>
              <a:rPr lang="ar-AE" dirty="0"/>
              <a:t>-</a:t>
            </a:r>
            <a:r>
              <a:rPr lang="en-IN" dirty="0"/>
              <a:t>Test Statistic</a:t>
            </a:r>
            <a:r>
              <a:rPr lang="en-US" dirty="0"/>
              <a:t>—Slide 2</a:t>
            </a:r>
            <a:endParaRPr dirty="0"/>
          </a:p>
        </p:txBody>
      </p:sp>
      <p:sp>
        <p:nvSpPr>
          <p:cNvPr id="3" name="Text Placeholder 2"/>
          <p:cNvSpPr>
            <a:spLocks noGrp="1"/>
          </p:cNvSpPr>
          <p:nvPr>
            <p:ph type="body" sz="quarter" idx="10"/>
          </p:nvPr>
        </p:nvSpPr>
        <p:spPr/>
        <p:txBody>
          <a:bodyPr>
            <a:normAutofit/>
          </a:bodyPr>
          <a:lstStyle/>
          <a:p>
            <a:pPr>
              <a:defRPr sz="2800"/>
            </a:pPr>
            <a:r>
              <a:rPr lang="en-US" dirty="0"/>
              <a:t>To use the chi-square distribution, we need a chi-square value, denoted by</a:t>
            </a:r>
            <a:endParaRPr sz="2800" dirty="0"/>
          </a:p>
        </p:txBody>
      </p:sp>
      <p:pic>
        <p:nvPicPr>
          <p:cNvPr id="12" name="Picture 11" descr="chi squared subscript alpha">
            <a:extLst>
              <a:ext uri="{FF2B5EF4-FFF2-40B4-BE49-F238E27FC236}">
                <a16:creationId xmlns:a16="http://schemas.microsoft.com/office/drawing/2014/main" id="{86AFEF0E-E0B2-D950-3F3B-C6D0C195B5EE}"/>
              </a:ext>
            </a:extLst>
          </p:cNvPr>
          <p:cNvPicPr>
            <a:picLocks noChangeAspect="1"/>
          </p:cNvPicPr>
          <p:nvPr/>
        </p:nvPicPr>
        <p:blipFill>
          <a:blip r:embed="rId2"/>
          <a:stretch>
            <a:fillRect/>
          </a:stretch>
        </p:blipFill>
        <p:spPr>
          <a:xfrm>
            <a:off x="4226297" y="1531302"/>
            <a:ext cx="352425" cy="457200"/>
          </a:xfrm>
          <a:prstGeom prst="rect">
            <a:avLst/>
          </a:prstGeom>
        </p:spPr>
      </p:pic>
      <p:sp>
        <p:nvSpPr>
          <p:cNvPr id="13" name="TextBox 12">
            <a:extLst>
              <a:ext uri="{FF2B5EF4-FFF2-40B4-BE49-F238E27FC236}">
                <a16:creationId xmlns:a16="http://schemas.microsoft.com/office/drawing/2014/main" id="{FEB4296B-7C2F-C565-7E25-E62C407BBA43}"/>
              </a:ext>
            </a:extLst>
          </p:cNvPr>
          <p:cNvSpPr txBox="1"/>
          <p:nvPr/>
        </p:nvSpPr>
        <p:spPr>
          <a:xfrm>
            <a:off x="457199" y="1967750"/>
            <a:ext cx="8229600" cy="1384995"/>
          </a:xfrm>
          <a:prstGeom prst="rect">
            <a:avLst/>
          </a:prstGeom>
          <a:noFill/>
        </p:spPr>
        <p:txBody>
          <a:bodyPr wrap="square">
            <a:spAutoFit/>
          </a:bodyPr>
          <a:lstStyle/>
          <a:p>
            <a:r>
              <a:rPr lang="en-US" sz="2800" dirty="0"/>
              <a:t>(the Greek letter chi, pronounced </a:t>
            </a:r>
            <a:r>
              <a:rPr lang="en-US" sz="2800" i="1" dirty="0"/>
              <a:t>Ki</a:t>
            </a:r>
            <a:r>
              <a:rPr lang="en-US" sz="2800" dirty="0"/>
              <a:t>). We'll later call this our critical value for the chi-square distribution. As shown in Figure 2,</a:t>
            </a:r>
            <a:endParaRPr lang="en-IN" sz="2800" dirty="0"/>
          </a:p>
        </p:txBody>
      </p:sp>
      <p:pic>
        <p:nvPicPr>
          <p:cNvPr id="14" name="Picture 13" descr="chi squared subscript alpha">
            <a:extLst>
              <a:ext uri="{FF2B5EF4-FFF2-40B4-BE49-F238E27FC236}">
                <a16:creationId xmlns:a16="http://schemas.microsoft.com/office/drawing/2014/main" id="{3EB50CF6-F469-F0F4-0B07-35CF3A3761DE}"/>
              </a:ext>
            </a:extLst>
          </p:cNvPr>
          <p:cNvPicPr>
            <a:picLocks noChangeAspect="1"/>
          </p:cNvPicPr>
          <p:nvPr/>
        </p:nvPicPr>
        <p:blipFill>
          <a:blip r:embed="rId2"/>
          <a:stretch>
            <a:fillRect/>
          </a:stretch>
        </p:blipFill>
        <p:spPr>
          <a:xfrm>
            <a:off x="3222252" y="2892684"/>
            <a:ext cx="352425" cy="457200"/>
          </a:xfrm>
          <a:prstGeom prst="rect">
            <a:avLst/>
          </a:prstGeom>
        </p:spPr>
      </p:pic>
      <p:sp>
        <p:nvSpPr>
          <p:cNvPr id="15" name="TextBox 14">
            <a:extLst>
              <a:ext uri="{FF2B5EF4-FFF2-40B4-BE49-F238E27FC236}">
                <a16:creationId xmlns:a16="http://schemas.microsoft.com/office/drawing/2014/main" id="{84CAF62D-06CB-1B48-F925-6A8D37E4EADF}"/>
              </a:ext>
            </a:extLst>
          </p:cNvPr>
          <p:cNvSpPr txBox="1"/>
          <p:nvPr/>
        </p:nvSpPr>
        <p:spPr>
          <a:xfrm>
            <a:off x="3581400" y="2826664"/>
            <a:ext cx="4572000" cy="523220"/>
          </a:xfrm>
          <a:prstGeom prst="rect">
            <a:avLst/>
          </a:prstGeom>
          <a:noFill/>
        </p:spPr>
        <p:txBody>
          <a:bodyPr wrap="square">
            <a:spAutoFit/>
          </a:bodyPr>
          <a:lstStyle/>
          <a:p>
            <a:r>
              <a:rPr lang="en-US" sz="2800" dirty="0"/>
              <a:t>is the point on the horizontal</a:t>
            </a:r>
            <a:endParaRPr lang="en-IN" sz="2800" dirty="0"/>
          </a:p>
        </p:txBody>
      </p:sp>
      <p:sp>
        <p:nvSpPr>
          <p:cNvPr id="11" name="TextBox 10">
            <a:extLst>
              <a:ext uri="{FF2B5EF4-FFF2-40B4-BE49-F238E27FC236}">
                <a16:creationId xmlns:a16="http://schemas.microsoft.com/office/drawing/2014/main" id="{9A6817C9-8767-969A-0697-A4F1CB5026B5}"/>
              </a:ext>
            </a:extLst>
          </p:cNvPr>
          <p:cNvSpPr txBox="1"/>
          <p:nvPr/>
        </p:nvSpPr>
        <p:spPr>
          <a:xfrm>
            <a:off x="470646" y="3253331"/>
            <a:ext cx="8216153" cy="954107"/>
          </a:xfrm>
          <a:prstGeom prst="rect">
            <a:avLst/>
          </a:prstGeom>
          <a:noFill/>
        </p:spPr>
        <p:txBody>
          <a:bodyPr wrap="square">
            <a:spAutoFit/>
          </a:bodyPr>
          <a:lstStyle/>
          <a:p>
            <a:r>
              <a:rPr lang="en-US" sz="2800" dirty="0"/>
              <a:t>axis under the curve with an area of </a:t>
            </a:r>
            <a:r>
              <a:rPr lang="el-GR" sz="2800" i="1" dirty="0"/>
              <a:t>α</a:t>
            </a:r>
            <a:r>
              <a:rPr lang="en-US" sz="2800" i="1" dirty="0"/>
              <a:t> </a:t>
            </a:r>
            <a:r>
              <a:rPr lang="en-US" sz="2800" dirty="0"/>
              <a:t>to the right of it. The value of</a:t>
            </a:r>
            <a:endParaRPr lang="en-IN" sz="2800" dirty="0"/>
          </a:p>
        </p:txBody>
      </p:sp>
      <p:pic>
        <p:nvPicPr>
          <p:cNvPr id="16" name="Picture 15" descr="chi squared subscript alpha">
            <a:extLst>
              <a:ext uri="{FF2B5EF4-FFF2-40B4-BE49-F238E27FC236}">
                <a16:creationId xmlns:a16="http://schemas.microsoft.com/office/drawing/2014/main" id="{B45A0AC4-9233-7665-1262-B8712627D50A}"/>
              </a:ext>
            </a:extLst>
          </p:cNvPr>
          <p:cNvPicPr>
            <a:picLocks noChangeAspect="1"/>
          </p:cNvPicPr>
          <p:nvPr/>
        </p:nvPicPr>
        <p:blipFill>
          <a:blip r:embed="rId2"/>
          <a:stretch>
            <a:fillRect/>
          </a:stretch>
        </p:blipFill>
        <p:spPr>
          <a:xfrm>
            <a:off x="2390775" y="3713392"/>
            <a:ext cx="352425" cy="457200"/>
          </a:xfrm>
          <a:prstGeom prst="rect">
            <a:avLst/>
          </a:prstGeom>
        </p:spPr>
      </p:pic>
      <p:sp>
        <p:nvSpPr>
          <p:cNvPr id="5" name="TextBox 4">
            <a:extLst>
              <a:ext uri="{FF2B5EF4-FFF2-40B4-BE49-F238E27FC236}">
                <a16:creationId xmlns:a16="http://schemas.microsoft.com/office/drawing/2014/main" id="{75EC6949-6D70-62C8-7D03-9F72B95BE04E}"/>
              </a:ext>
            </a:extLst>
          </p:cNvPr>
          <p:cNvSpPr txBox="1"/>
          <p:nvPr/>
        </p:nvSpPr>
        <p:spPr>
          <a:xfrm>
            <a:off x="457200" y="4151293"/>
            <a:ext cx="8229600" cy="954107"/>
          </a:xfrm>
          <a:prstGeom prst="rect">
            <a:avLst/>
          </a:prstGeom>
          <a:noFill/>
        </p:spPr>
        <p:txBody>
          <a:bodyPr wrap="square">
            <a:spAutoFit/>
          </a:bodyPr>
          <a:lstStyle/>
          <a:p>
            <a:r>
              <a:rPr lang="en-US" sz="2800" dirty="0"/>
              <a:t>depends on the right-hand tail area, </a:t>
            </a:r>
            <a:r>
              <a:rPr lang="el-GR" sz="2800" i="1" dirty="0"/>
              <a:t>α</a:t>
            </a:r>
            <a:r>
              <a:rPr lang="en-US" sz="2800" dirty="0"/>
              <a:t>, and the number of degrees of freedom of the chi-square distribution. </a:t>
            </a:r>
            <a:endParaRPr lang="en-IN" sz="2800" dirty="0"/>
          </a:p>
        </p:txBody>
      </p:sp>
    </p:spTree>
    <p:extLst>
      <p:ext uri="{BB962C8B-B14F-4D97-AF65-F5344CB8AC3E}">
        <p14:creationId xmlns:p14="http://schemas.microsoft.com/office/powerpoint/2010/main" val="920463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latin typeface="Cambria Math" panose="02040503050406030204" pitchFamily="18" charset="0"/>
                <a:ea typeface="Cambria Math" panose="02040503050406030204" pitchFamily="18" charset="0"/>
              </a:rPr>
              <a:t>χ</a:t>
            </a:r>
            <a:r>
              <a:rPr lang="el-GR" dirty="0">
                <a:latin typeface="Calibri" panose="020F0502020204030204" pitchFamily="34" charset="0"/>
                <a:ea typeface="Calibri" panose="020F0502020204030204" pitchFamily="34" charset="0"/>
                <a:cs typeface="Calibri" panose="020F0502020204030204" pitchFamily="34" charset="0"/>
              </a:rPr>
              <a:t>² </a:t>
            </a:r>
            <a:r>
              <a:rPr lang="ar-AE" dirty="0"/>
              <a:t>-</a:t>
            </a:r>
            <a:r>
              <a:rPr lang="en-IN" dirty="0"/>
              <a:t>Test Statistic</a:t>
            </a:r>
            <a:r>
              <a:rPr lang="en-US" dirty="0"/>
              <a:t>—Slide 3</a:t>
            </a:r>
            <a:endParaRPr dirty="0"/>
          </a:p>
        </p:txBody>
      </p:sp>
      <p:pic>
        <p:nvPicPr>
          <p:cNvPr id="5" name="Picture 4" descr="The area under the curve to the right of the critical value, chi subscript alpha squared is denoted as alpha.">
            <a:extLst>
              <a:ext uri="{FF2B5EF4-FFF2-40B4-BE49-F238E27FC236}">
                <a16:creationId xmlns:a16="http://schemas.microsoft.com/office/drawing/2014/main" id="{F2677871-27AF-4B36-8C32-4B1677321526}"/>
              </a:ext>
            </a:extLst>
          </p:cNvPr>
          <p:cNvPicPr>
            <a:picLocks noChangeAspect="1"/>
          </p:cNvPicPr>
          <p:nvPr/>
        </p:nvPicPr>
        <p:blipFill>
          <a:blip r:embed="rId2"/>
          <a:srcRect b="13614"/>
          <a:stretch>
            <a:fillRect/>
          </a:stretch>
        </p:blipFill>
        <p:spPr>
          <a:xfrm>
            <a:off x="1066800" y="1196911"/>
            <a:ext cx="7010400" cy="4016053"/>
          </a:xfrm>
          <a:prstGeom prst="rect">
            <a:avLst/>
          </a:prstGeom>
        </p:spPr>
      </p:pic>
      <p:sp>
        <p:nvSpPr>
          <p:cNvPr id="4" name="TextBox 3">
            <a:extLst>
              <a:ext uri="{FF2B5EF4-FFF2-40B4-BE49-F238E27FC236}">
                <a16:creationId xmlns:a16="http://schemas.microsoft.com/office/drawing/2014/main" id="{774F78C4-E09F-105A-7778-0FE7C9DC4FB2}"/>
              </a:ext>
            </a:extLst>
          </p:cNvPr>
          <p:cNvSpPr txBox="1"/>
          <p:nvPr/>
        </p:nvSpPr>
        <p:spPr>
          <a:xfrm>
            <a:off x="3962400" y="5316653"/>
            <a:ext cx="1371600" cy="523220"/>
          </a:xfrm>
          <a:prstGeom prst="rect">
            <a:avLst/>
          </a:prstGeom>
          <a:noFill/>
        </p:spPr>
        <p:txBody>
          <a:bodyPr wrap="square">
            <a:spAutoFit/>
          </a:bodyPr>
          <a:lstStyle/>
          <a:p>
            <a:r>
              <a:rPr lang="en-US" sz="2800" dirty="0"/>
              <a:t>Figure 2</a:t>
            </a:r>
            <a:endParaRPr lang="en-IN" sz="2800" dirty="0"/>
          </a:p>
        </p:txBody>
      </p:sp>
    </p:spTree>
    <p:extLst>
      <p:ext uri="{BB962C8B-B14F-4D97-AF65-F5344CB8AC3E}">
        <p14:creationId xmlns:p14="http://schemas.microsoft.com/office/powerpoint/2010/main" val="3844508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latin typeface="Cambria Math" panose="02040503050406030204" pitchFamily="18" charset="0"/>
                <a:ea typeface="Cambria Math" panose="02040503050406030204" pitchFamily="18" charset="0"/>
              </a:rPr>
              <a:t>χ</a:t>
            </a:r>
            <a:r>
              <a:rPr lang="el-GR" dirty="0">
                <a:latin typeface="Calibri" panose="020F0502020204030204" pitchFamily="34" charset="0"/>
                <a:ea typeface="Calibri" panose="020F0502020204030204" pitchFamily="34" charset="0"/>
                <a:cs typeface="Calibri" panose="020F0502020204030204" pitchFamily="34" charset="0"/>
              </a:rPr>
              <a:t>² </a:t>
            </a:r>
            <a:r>
              <a:rPr lang="ar-AE" dirty="0"/>
              <a:t>-</a:t>
            </a:r>
            <a:r>
              <a:rPr lang="en-IN" dirty="0"/>
              <a:t>Test Statistic</a:t>
            </a:r>
            <a:r>
              <a:rPr lang="en-US" dirty="0"/>
              <a:t>—Slide 4</a:t>
            </a:r>
            <a:endParaRPr dirty="0"/>
          </a:p>
        </p:txBody>
      </p:sp>
      <p:sp>
        <p:nvSpPr>
          <p:cNvPr id="3" name="Text Placeholder 2"/>
          <p:cNvSpPr>
            <a:spLocks noGrp="1"/>
          </p:cNvSpPr>
          <p:nvPr>
            <p:ph type="body" sz="quarter" idx="10"/>
          </p:nvPr>
        </p:nvSpPr>
        <p:spPr/>
        <p:txBody>
          <a:bodyPr>
            <a:normAutofit/>
          </a:bodyPr>
          <a:lstStyle/>
          <a:p>
            <a:pPr>
              <a:defRPr sz="2800"/>
            </a:pPr>
            <a:r>
              <a:rPr lang="en-US" sz="2300" dirty="0"/>
              <a:t>Suppose we want to find the chi-square value that gives us a right-hand tail area of 0.05 with 5 degrees of freedom. To do this, we would look down the leftmost column for 5 degrees of freedom and then the column labeled</a:t>
            </a:r>
          </a:p>
        </p:txBody>
      </p:sp>
      <p:pic>
        <p:nvPicPr>
          <p:cNvPr id="6" name="Picture 5" descr="chi squared subscript 0.05">
            <a:extLst>
              <a:ext uri="{FF2B5EF4-FFF2-40B4-BE49-F238E27FC236}">
                <a16:creationId xmlns:a16="http://schemas.microsoft.com/office/drawing/2014/main" id="{6344F9DC-CD03-F51E-DC75-69CCB955A243}"/>
              </a:ext>
            </a:extLst>
          </p:cNvPr>
          <p:cNvPicPr>
            <a:picLocks noChangeAspect="1"/>
          </p:cNvPicPr>
          <p:nvPr/>
        </p:nvPicPr>
        <p:blipFill>
          <a:blip r:embed="rId2"/>
          <a:stretch>
            <a:fillRect/>
          </a:stretch>
        </p:blipFill>
        <p:spPr>
          <a:xfrm>
            <a:off x="4076700" y="2118817"/>
            <a:ext cx="647700" cy="457200"/>
          </a:xfrm>
          <a:prstGeom prst="rect">
            <a:avLst/>
          </a:prstGeom>
        </p:spPr>
      </p:pic>
      <p:sp>
        <p:nvSpPr>
          <p:cNvPr id="7" name="TextBox 6">
            <a:extLst>
              <a:ext uri="{FF2B5EF4-FFF2-40B4-BE49-F238E27FC236}">
                <a16:creationId xmlns:a16="http://schemas.microsoft.com/office/drawing/2014/main" id="{227A3342-2985-7A71-FAB2-ED0D967E1A0F}"/>
              </a:ext>
            </a:extLst>
          </p:cNvPr>
          <p:cNvSpPr txBox="1"/>
          <p:nvPr/>
        </p:nvSpPr>
        <p:spPr>
          <a:xfrm>
            <a:off x="457199" y="2526649"/>
            <a:ext cx="2895601" cy="446276"/>
          </a:xfrm>
          <a:prstGeom prst="rect">
            <a:avLst/>
          </a:prstGeom>
          <a:noFill/>
        </p:spPr>
        <p:txBody>
          <a:bodyPr wrap="square">
            <a:spAutoFit/>
          </a:bodyPr>
          <a:lstStyle/>
          <a:p>
            <a:r>
              <a:rPr lang="en-US" sz="2300" dirty="0"/>
              <a:t>Doing so, we find that</a:t>
            </a:r>
            <a:endParaRPr lang="en-IN" sz="2300" dirty="0"/>
          </a:p>
        </p:txBody>
      </p:sp>
      <p:pic>
        <p:nvPicPr>
          <p:cNvPr id="10" name="Picture 9" descr="chi squared subscript 0.05">
            <a:extLst>
              <a:ext uri="{FF2B5EF4-FFF2-40B4-BE49-F238E27FC236}">
                <a16:creationId xmlns:a16="http://schemas.microsoft.com/office/drawing/2014/main" id="{E6BCA63F-14DA-BB1A-AB11-A6246A64AB32}"/>
              </a:ext>
            </a:extLst>
          </p:cNvPr>
          <p:cNvPicPr>
            <a:picLocks noChangeAspect="1"/>
          </p:cNvPicPr>
          <p:nvPr/>
        </p:nvPicPr>
        <p:blipFill>
          <a:blip r:embed="rId3"/>
          <a:stretch>
            <a:fillRect/>
          </a:stretch>
        </p:blipFill>
        <p:spPr>
          <a:xfrm>
            <a:off x="3229437" y="2521187"/>
            <a:ext cx="561975" cy="457200"/>
          </a:xfrm>
          <a:prstGeom prst="rect">
            <a:avLst/>
          </a:prstGeom>
        </p:spPr>
      </p:pic>
      <p:sp>
        <p:nvSpPr>
          <p:cNvPr id="11" name="TextBox 10">
            <a:extLst>
              <a:ext uri="{FF2B5EF4-FFF2-40B4-BE49-F238E27FC236}">
                <a16:creationId xmlns:a16="http://schemas.microsoft.com/office/drawing/2014/main" id="{38B1C148-75A3-E62D-A4DA-1C56D7FA6F34}"/>
              </a:ext>
            </a:extLst>
          </p:cNvPr>
          <p:cNvSpPr txBox="1"/>
          <p:nvPr/>
        </p:nvSpPr>
        <p:spPr>
          <a:xfrm>
            <a:off x="3743788" y="2543076"/>
            <a:ext cx="1418762" cy="461665"/>
          </a:xfrm>
          <a:prstGeom prst="rect">
            <a:avLst/>
          </a:prstGeom>
          <a:noFill/>
        </p:spPr>
        <p:txBody>
          <a:bodyPr wrap="square">
            <a:spAutoFit/>
          </a:bodyPr>
          <a:lstStyle/>
          <a:p>
            <a:r>
              <a:rPr lang="en-US" sz="2300" dirty="0"/>
              <a:t>is 11.070. </a:t>
            </a:r>
            <a:endParaRPr lang="en-IN" sz="2300" dirty="0"/>
          </a:p>
        </p:txBody>
      </p:sp>
      <p:pic>
        <p:nvPicPr>
          <p:cNvPr id="5" name="Picture 4" descr="The image shows a portion of a chi square distribution critical values table with rows labeled by degrees of freedom from 1 to 6. Each row contains chi square values at different significance levels.&#10;For degrees of freedom is 1, values are 2.706, 3.841, 5.024, 6.635, 7.879.&#10;For degrees of freedom is 2, values are 4.605, 5.991, 7.378, 9.210, 10.597.&#10;For degrees of freedom is 3, values are 6.251, 7.815, 9.348, 11.345, 12.838.&#10;For degrees of freedom is 4, values are 7.779, 9.488, 11.143, 13.277, 14.860.&#10;For degrees of freedom is 5, values are 9.236, 11.070 (highlighted in yellow), 12.833, 15.086, 16.750.&#10;For degrees of freedom is 6, values are 10.645, 12.592, 14.449, 16.812, 18.548.&#10;The highlighted cell emphasizes the chi square critical value 11.070 at degrees of freedom is 5 and significance level 0.050.">
            <a:extLst>
              <a:ext uri="{FF2B5EF4-FFF2-40B4-BE49-F238E27FC236}">
                <a16:creationId xmlns:a16="http://schemas.microsoft.com/office/drawing/2014/main" id="{445F1149-FCE0-DE72-6C05-209CE39DE720}"/>
              </a:ext>
            </a:extLst>
          </p:cNvPr>
          <p:cNvPicPr>
            <a:picLocks noChangeAspect="1"/>
          </p:cNvPicPr>
          <p:nvPr/>
        </p:nvPicPr>
        <p:blipFill>
          <a:blip r:embed="rId4"/>
          <a:stretch>
            <a:fillRect/>
          </a:stretch>
        </p:blipFill>
        <p:spPr>
          <a:xfrm>
            <a:off x="1266363" y="3429000"/>
            <a:ext cx="6611273" cy="2343477"/>
          </a:xfrm>
          <a:prstGeom prst="rect">
            <a:avLst/>
          </a:prstGeom>
        </p:spPr>
      </p:pic>
    </p:spTree>
    <p:extLst>
      <p:ext uri="{BB962C8B-B14F-4D97-AF65-F5344CB8AC3E}">
        <p14:creationId xmlns:p14="http://schemas.microsoft.com/office/powerpoint/2010/main" val="2520694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sz="3000" dirty="0"/>
              <a:t>Definition: 100(1 </a:t>
            </a:r>
            <a:r>
              <a:rPr lang="en-IN" sz="3000" dirty="0">
                <a:latin typeface="Calibri" panose="020F0502020204030204" pitchFamily="34" charset="0"/>
                <a:ea typeface="Calibri" panose="020F0502020204030204" pitchFamily="34" charset="0"/>
                <a:cs typeface="Calibri" panose="020F0502020204030204" pitchFamily="34" charset="0"/>
              </a:rPr>
              <a:t>− </a:t>
            </a:r>
            <a:r>
              <a:rPr lang="el-GR" sz="3000" dirty="0"/>
              <a:t>α</a:t>
            </a:r>
            <a:r>
              <a:rPr lang="en-IN" sz="3000" dirty="0"/>
              <a:t>)%</a:t>
            </a:r>
            <a:r>
              <a:rPr sz="3000" dirty="0"/>
              <a:t> Confidence Interval for</a:t>
            </a:r>
            <a:r>
              <a:rPr lang="en-IN" sz="3000" dirty="0"/>
              <a:t> </a:t>
            </a:r>
            <a:r>
              <a:rPr lang="el-GR" sz="3000" i="1" dirty="0">
                <a:latin typeface="Cambria Math" panose="02040503050406030204" pitchFamily="18" charset="0"/>
                <a:ea typeface="Cambria Math" panose="02040503050406030204" pitchFamily="18" charset="0"/>
                <a:sym typeface="Symbol" panose="05050102010706020507" pitchFamily="18" charset="2"/>
              </a:rPr>
              <a:t>σ</a:t>
            </a:r>
            <a:r>
              <a:rPr lang="el-GR" sz="3000"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²</a:t>
            </a:r>
            <a:endParaRPr sz="3000" baseline="30000" dirty="0"/>
          </a:p>
        </p:txBody>
      </p:sp>
      <p:sp>
        <p:nvSpPr>
          <p:cNvPr id="3" name="Text Placeholder 2"/>
          <p:cNvSpPr>
            <a:spLocks noGrp="1"/>
          </p:cNvSpPr>
          <p:nvPr>
            <p:ph type="body" sz="quarter" idx="10"/>
          </p:nvPr>
        </p:nvSpPr>
        <p:spPr>
          <a:xfrm>
            <a:off x="466165" y="1123950"/>
            <a:ext cx="8229600" cy="3261322"/>
          </a:xfrm>
        </p:spPr>
        <p:txBody>
          <a:bodyPr>
            <a:normAutofit/>
          </a:bodyPr>
          <a:lstStyle/>
          <a:p>
            <a:pPr>
              <a:defRPr sz="2800"/>
            </a:pPr>
            <a:r>
              <a:rPr lang="en-US" sz="2800" dirty="0"/>
              <a:t>A</a:t>
            </a:r>
            <a:endParaRPr sz="2800" dirty="0"/>
          </a:p>
        </p:txBody>
      </p:sp>
      <p:pic>
        <p:nvPicPr>
          <p:cNvPr id="9" name="Picture 8" descr="100 times open parenthesis one minus alpha close parenthesis percent">
            <a:extLst>
              <a:ext uri="{FF2B5EF4-FFF2-40B4-BE49-F238E27FC236}">
                <a16:creationId xmlns:a16="http://schemas.microsoft.com/office/drawing/2014/main" id="{E6CC731D-58CA-703C-84D5-5F2F5CDF88FE}"/>
              </a:ext>
            </a:extLst>
          </p:cNvPr>
          <p:cNvPicPr>
            <a:picLocks noChangeAspect="1"/>
          </p:cNvPicPr>
          <p:nvPr/>
        </p:nvPicPr>
        <p:blipFill>
          <a:blip r:embed="rId2"/>
          <a:stretch>
            <a:fillRect/>
          </a:stretch>
        </p:blipFill>
        <p:spPr>
          <a:xfrm>
            <a:off x="836612" y="1187312"/>
            <a:ext cx="1716088" cy="478908"/>
          </a:xfrm>
          <a:prstGeom prst="rect">
            <a:avLst/>
          </a:prstGeom>
        </p:spPr>
      </p:pic>
      <p:sp>
        <p:nvSpPr>
          <p:cNvPr id="10" name="TextBox 9">
            <a:extLst>
              <a:ext uri="{FF2B5EF4-FFF2-40B4-BE49-F238E27FC236}">
                <a16:creationId xmlns:a16="http://schemas.microsoft.com/office/drawing/2014/main" id="{025EA9D0-84F7-44A4-29AB-6C61A13F22D4}"/>
              </a:ext>
            </a:extLst>
          </p:cNvPr>
          <p:cNvSpPr txBox="1"/>
          <p:nvPr/>
        </p:nvSpPr>
        <p:spPr>
          <a:xfrm>
            <a:off x="2514600" y="1143000"/>
            <a:ext cx="5638800" cy="523220"/>
          </a:xfrm>
          <a:prstGeom prst="rect">
            <a:avLst/>
          </a:prstGeom>
          <a:noFill/>
        </p:spPr>
        <p:txBody>
          <a:bodyPr wrap="square">
            <a:spAutoFit/>
          </a:bodyPr>
          <a:lstStyle/>
          <a:p>
            <a:r>
              <a:rPr lang="en-US" sz="2800" dirty="0">
                <a:solidFill>
                  <a:srgbClr val="000000"/>
                </a:solidFill>
              </a:rPr>
              <a:t>confidence interval for </a:t>
            </a:r>
            <a:r>
              <a:rPr lang="en-US" sz="2800" i="1" dirty="0">
                <a:solidFill>
                  <a:srgbClr val="000000"/>
                </a:solidFill>
              </a:rPr>
              <a:t>σ</a:t>
            </a:r>
            <a:r>
              <a:rPr lang="en-US" sz="2800" dirty="0">
                <a:solidFill>
                  <a:srgbClr val="000000"/>
                </a:solidFill>
              </a:rPr>
              <a:t>² is given by</a:t>
            </a:r>
          </a:p>
        </p:txBody>
      </p:sp>
      <p:pic>
        <p:nvPicPr>
          <p:cNvPr id="6" name="Picture 5" descr="open parenthesis n minus one close parenthesis times s squared whole divided by chi squared subscript alpha divided by two,  is less than sigma squared, is less than open parenthesis n minus one close parenthesis times s squared whole divided by chi squared subscript one minus open fraction alpha divided by two close fraction.">
            <a:extLst>
              <a:ext uri="{FF2B5EF4-FFF2-40B4-BE49-F238E27FC236}">
                <a16:creationId xmlns:a16="http://schemas.microsoft.com/office/drawing/2014/main" id="{2E603BCA-C3FA-0676-4B92-3621A14B37D8}"/>
              </a:ext>
            </a:extLst>
          </p:cNvPr>
          <p:cNvPicPr>
            <a:picLocks noChangeAspect="1"/>
          </p:cNvPicPr>
          <p:nvPr/>
        </p:nvPicPr>
        <p:blipFill>
          <a:blip r:embed="rId3"/>
          <a:stretch>
            <a:fillRect/>
          </a:stretch>
        </p:blipFill>
        <p:spPr>
          <a:xfrm>
            <a:off x="2905125" y="1838325"/>
            <a:ext cx="3333750" cy="981075"/>
          </a:xfrm>
          <a:prstGeom prst="rect">
            <a:avLst/>
          </a:prstGeom>
        </p:spPr>
      </p:pic>
      <p:pic>
        <p:nvPicPr>
          <p:cNvPr id="14" name="Picture 13" descr="where chi squared subscript alpha divided by two and chi squared subscript one minus alpha divided by two">
            <a:extLst>
              <a:ext uri="{FF2B5EF4-FFF2-40B4-BE49-F238E27FC236}">
                <a16:creationId xmlns:a16="http://schemas.microsoft.com/office/drawing/2014/main" id="{EC46D7BD-51FC-4A4F-4CBC-26B69B19AEA2}"/>
              </a:ext>
            </a:extLst>
          </p:cNvPr>
          <p:cNvPicPr>
            <a:picLocks noChangeAspect="1"/>
          </p:cNvPicPr>
          <p:nvPr/>
        </p:nvPicPr>
        <p:blipFill>
          <a:blip r:embed="rId4"/>
          <a:stretch>
            <a:fillRect/>
          </a:stretch>
        </p:blipFill>
        <p:spPr>
          <a:xfrm>
            <a:off x="561975" y="3027365"/>
            <a:ext cx="2705100" cy="495300"/>
          </a:xfrm>
          <a:prstGeom prst="rect">
            <a:avLst/>
          </a:prstGeom>
        </p:spPr>
      </p:pic>
      <p:sp>
        <p:nvSpPr>
          <p:cNvPr id="7" name="TextBox 6">
            <a:extLst>
              <a:ext uri="{FF2B5EF4-FFF2-40B4-BE49-F238E27FC236}">
                <a16:creationId xmlns:a16="http://schemas.microsoft.com/office/drawing/2014/main" id="{E35A7A27-30BE-7B05-AB40-5323A8DA864B}"/>
              </a:ext>
            </a:extLst>
          </p:cNvPr>
          <p:cNvSpPr txBox="1"/>
          <p:nvPr/>
        </p:nvSpPr>
        <p:spPr>
          <a:xfrm>
            <a:off x="3343835" y="2971800"/>
            <a:ext cx="5334000" cy="523220"/>
          </a:xfrm>
          <a:prstGeom prst="rect">
            <a:avLst/>
          </a:prstGeom>
          <a:noFill/>
        </p:spPr>
        <p:txBody>
          <a:bodyPr wrap="square">
            <a:spAutoFit/>
          </a:bodyPr>
          <a:lstStyle/>
          <a:p>
            <a:r>
              <a:rPr lang="en-IN" sz="2800" dirty="0">
                <a:solidFill>
                  <a:srgbClr val="000000"/>
                </a:solidFill>
              </a:rPr>
              <a:t>are values under the curve of the</a:t>
            </a:r>
          </a:p>
        </p:txBody>
      </p:sp>
      <p:sp>
        <p:nvSpPr>
          <p:cNvPr id="5" name="TextBox 4">
            <a:extLst>
              <a:ext uri="{FF2B5EF4-FFF2-40B4-BE49-F238E27FC236}">
                <a16:creationId xmlns:a16="http://schemas.microsoft.com/office/drawing/2014/main" id="{84281E2C-78F2-A85C-ACDE-D73278620304}"/>
              </a:ext>
            </a:extLst>
          </p:cNvPr>
          <p:cNvSpPr txBox="1"/>
          <p:nvPr/>
        </p:nvSpPr>
        <p:spPr>
          <a:xfrm>
            <a:off x="457200" y="3611560"/>
            <a:ext cx="8229600" cy="523220"/>
          </a:xfrm>
          <a:prstGeom prst="rect">
            <a:avLst/>
          </a:prstGeom>
          <a:noFill/>
        </p:spPr>
        <p:txBody>
          <a:bodyPr wrap="square">
            <a:spAutoFit/>
          </a:bodyPr>
          <a:lstStyle/>
          <a:p>
            <a:pPr>
              <a:defRPr sz="2800"/>
            </a:pPr>
            <a:r>
              <a:rPr lang="en-IN" sz="2800" dirty="0">
                <a:solidFill>
                  <a:srgbClr val="000000"/>
                </a:solidFill>
              </a:rPr>
              <a:t>chi-square distribution with </a:t>
            </a:r>
            <a:r>
              <a:rPr lang="en-IN" sz="2800" i="1" dirty="0">
                <a:solidFill>
                  <a:srgbClr val="000000"/>
                </a:solidFill>
              </a:rPr>
              <a:t>n</a:t>
            </a:r>
            <a:r>
              <a:rPr lang="en-IN" sz="2800" dirty="0">
                <a:solidFill>
                  <a:srgbClr val="000000"/>
                </a:solidFill>
              </a:rPr>
              <a:t> </a:t>
            </a:r>
            <a:r>
              <a:rPr lang="en-IN" sz="2800" dirty="0">
                <a:solidFill>
                  <a:srgbClr val="000000"/>
                </a:solidFill>
                <a:latin typeface="Calibri" panose="020F0502020204030204" pitchFamily="34" charset="0"/>
                <a:ea typeface="Calibri" panose="020F0502020204030204" pitchFamily="34" charset="0"/>
                <a:cs typeface="Calibri" panose="020F0502020204030204" pitchFamily="34" charset="0"/>
              </a:rPr>
              <a:t>− 1</a:t>
            </a:r>
            <a:r>
              <a:rPr lang="en-IN" sz="2800" dirty="0">
                <a:solidFill>
                  <a:srgbClr val="000000"/>
                </a:solidFill>
              </a:rPr>
              <a:t> degrees of freedom.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Calculating a Confidence Interval for the Population Standard Deviation</a:t>
            </a:r>
            <a:r>
              <a:rPr lang="en-US" dirty="0"/>
              <a:t>—Slide 1</a:t>
            </a:r>
            <a:endParaRPr dirty="0"/>
          </a:p>
        </p:txBody>
      </p:sp>
      <p:sp>
        <p:nvSpPr>
          <p:cNvPr id="3" name="Text Placeholder 2"/>
          <p:cNvSpPr>
            <a:spLocks noGrp="1"/>
          </p:cNvSpPr>
          <p:nvPr>
            <p:ph type="body" sz="quarter" idx="10"/>
          </p:nvPr>
        </p:nvSpPr>
        <p:spPr/>
        <p:txBody>
          <a:bodyPr>
            <a:normAutofit lnSpcReduction="10000"/>
          </a:bodyPr>
          <a:lstStyle/>
          <a:p>
            <a:pPr>
              <a:defRPr sz="2800"/>
            </a:pPr>
            <a:r>
              <a:rPr sz="2800" dirty="0"/>
              <a:t>The quality control supervisor of a bottling plant is concerned about the variance of fill per bottle. Regulatory agencies specify that the standard deviation of the amount of fill should be less than </a:t>
            </a:r>
            <a:r>
              <a:rPr sz="2800" dirty="0">
                <a:latin typeface="Cambria Math"/>
              </a:rPr>
              <a:t>0.1</a:t>
            </a:r>
            <a:r>
              <a:rPr sz="2800" dirty="0"/>
              <a:t> ounce. To determine whether the process is meeting this specification, the supervisor randomly selects ten bottles, weighs the contents of each, and finds that the sample standard deviation of these measurements is </a:t>
            </a:r>
            <a:r>
              <a:rPr sz="2800" dirty="0">
                <a:latin typeface="Cambria Math"/>
              </a:rPr>
              <a:t>0.04</a:t>
            </a:r>
            <a:r>
              <a:rPr sz="2800" dirty="0"/>
              <a:t>. Assume that the data are collected from a normal population and compute a </a:t>
            </a:r>
            <a:r>
              <a:rPr lang="en-US" sz="2800" dirty="0"/>
              <a:t>95%</a:t>
            </a:r>
            <a:r>
              <a:rPr sz="2800" dirty="0"/>
              <a:t> confidence interval for the standard deviation of ounces of fill for the bottling plant.</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BB8EA39-C672-4453-8447-DC6262331BB6}"/>
</file>

<file path=customXml/itemProps2.xml><?xml version="1.0" encoding="utf-8"?>
<ds:datastoreItem xmlns:ds="http://schemas.openxmlformats.org/officeDocument/2006/customXml" ds:itemID="{F3E4A365-4A6E-44D0-A329-0C9A5F5E9D26}"/>
</file>

<file path=customXml/itemProps3.xml><?xml version="1.0" encoding="utf-8"?>
<ds:datastoreItem xmlns:ds="http://schemas.openxmlformats.org/officeDocument/2006/customXml" ds:itemID="{3E95F0C3-2BD9-410D-B611-C63651B8AFBE}"/>
</file>

<file path=docProps/app.xml><?xml version="1.0" encoding="utf-8"?>
<Properties xmlns="http://schemas.openxmlformats.org/officeDocument/2006/extended-properties" xmlns:vt="http://schemas.openxmlformats.org/officeDocument/2006/docPropsVTypes">
  <TotalTime>5531</TotalTime>
  <Words>731</Words>
  <Application>Microsoft Office PowerPoint</Application>
  <PresentationFormat>On-screen Show (4:3)</PresentationFormat>
  <Paragraphs>45</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Cambria Math</vt:lpstr>
      <vt:lpstr>Courier New</vt:lpstr>
      <vt:lpstr>Calibri</vt:lpstr>
      <vt:lpstr>Office Theme</vt:lpstr>
      <vt:lpstr>Section 9.4</vt:lpstr>
      <vt:lpstr>Estimating the Population Standard Deviation or Variance</vt:lpstr>
      <vt:lpstr>Definition: χ²-Test Statistic</vt:lpstr>
      <vt:lpstr>χ² -Test Statistic—Slide 1</vt:lpstr>
      <vt:lpstr>χ² -Test Statistic—Slide 2</vt:lpstr>
      <vt:lpstr>χ² -Test Statistic—Slide 3</vt:lpstr>
      <vt:lpstr>χ² -Test Statistic—Slide 4</vt:lpstr>
      <vt:lpstr>Definition: 100(1 − α)% Confidence Interval for σ²</vt:lpstr>
      <vt:lpstr>Example 1: Calculating a Confidence Interval for the Population Standard Deviation—Slide 1</vt:lpstr>
      <vt:lpstr>Example 1: Calculating a Confidence Interval for the Population Standard Deviation—Slide 2</vt:lpstr>
      <vt:lpstr>Example 1: Calculating a Confidence Interval for the Population Standard Deviation—Slide 3</vt:lpstr>
      <vt:lpstr>Example 1: Calculating a Confidence Interval for the Population Standard Deviation—Slide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- 9.4 - Estimating the Population Standard Deviation or Variance</dc:title>
  <dc:creator>Hawkes Learning</dc:creator>
  <cp:lastModifiedBy>Sangeetha Pallikala</cp:lastModifiedBy>
  <cp:revision>161</cp:revision>
  <dcterms:created xsi:type="dcterms:W3CDTF">2013-04-26T14:43:13Z</dcterms:created>
  <dcterms:modified xsi:type="dcterms:W3CDTF">2025-10-03T10:57:41Z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