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6" r:id="rId2"/>
    <p:sldId id="259" r:id="rId3"/>
    <p:sldId id="280" r:id="rId4"/>
    <p:sldId id="284" r:id="rId5"/>
    <p:sldId id="286" r:id="rId6"/>
    <p:sldId id="287" r:id="rId7"/>
    <p:sldId id="285" r:id="rId8"/>
    <p:sldId id="288" r:id="rId9"/>
    <p:sldId id="289" r:id="rId10"/>
    <p:sldId id="290" r:id="rId11"/>
    <p:sldId id="293" r:id="rId12"/>
    <p:sldId id="304" r:id="rId13"/>
    <p:sldId id="297" r:id="rId14"/>
    <p:sldId id="296" r:id="rId15"/>
    <p:sldId id="295" r:id="rId16"/>
    <p:sldId id="264" r:id="rId17"/>
    <p:sldId id="266" r:id="rId18"/>
    <p:sldId id="298" r:id="rId19"/>
    <p:sldId id="301" r:id="rId20"/>
    <p:sldId id="302" r:id="rId21"/>
    <p:sldId id="303" r:id="rId22"/>
    <p:sldId id="275" r:id="rId23"/>
    <p:sldId id="276" r:id="rId24"/>
    <p:sldId id="277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>
    <p:extLst/>
  </p:cmAuthor>
  <p:cmAuthor id="1" name="Belloit, Nicholas G" initials="BNG" lastIdx="1" clrIdx="0">
    <p:extLst/>
  </p:cmAuthor>
  <p:cmAuthor id="8" name="Belloit, Nicholas G" initials="BNG [8]" lastIdx="1" clrIdx="7">
    <p:extLst/>
  </p:cmAuthor>
  <p:cmAuthor id="2" name="Belloit, Nicholas G" initials="BNG [2]" lastIdx="1" clrIdx="1">
    <p:extLst/>
  </p:cmAuthor>
  <p:cmAuthor id="9" name="Belloit, Nicholas G" initials="BNG [9]" lastIdx="1" clrIdx="8">
    <p:extLst/>
  </p:cmAuthor>
  <p:cmAuthor id="3" name="Belloit, Nicholas G" initials="BNG [3]" lastIdx="1" clrIdx="2">
    <p:extLst/>
  </p:cmAuthor>
  <p:cmAuthor id="10" name="Belloit, Nicholas G" initials="BNG [10]" lastIdx="1" clrIdx="9">
    <p:extLst/>
  </p:cmAuthor>
  <p:cmAuthor id="4" name="Belloit, Nicholas G" initials="BNG [4]" lastIdx="1" clrIdx="3">
    <p:extLst/>
  </p:cmAuthor>
  <p:cmAuthor id="11" name="Belloit, Nicholas G" initials="BNG [11]" lastIdx="1" clrIdx="10">
    <p:extLst/>
  </p:cmAuthor>
  <p:cmAuthor id="5" name="Belloit, Nicholas G" initials="BNG [5]" lastIdx="1" clrIdx="4">
    <p:extLst/>
  </p:cmAuthor>
  <p:cmAuthor id="12" name="Belloit, Nicholas G" initials="BNG [12]" lastIdx="1" clrIdx="11">
    <p:extLst/>
  </p:cmAuthor>
  <p:cmAuthor id="6" name="Belloit, Nicholas G" initials="BNG [6]" lastIdx="1" clrIdx="5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00FF"/>
    <a:srgbClr val="008080"/>
    <a:srgbClr val="366092"/>
    <a:srgbClr val="1F497C"/>
    <a:srgbClr val="1F497D"/>
    <a:srgbClr val="2D7D9F"/>
    <a:srgbClr val="000000"/>
    <a:srgbClr val="FF00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837" autoAdjust="0"/>
    <p:restoredTop sz="94660" autoAdjust="0"/>
  </p:normalViewPr>
  <p:slideViewPr>
    <p:cSldViewPr>
      <p:cViewPr varScale="1">
        <p:scale>
          <a:sx n="105" d="100"/>
          <a:sy n="105" d="100"/>
        </p:scale>
        <p:origin x="44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08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4" Type="http://schemas.openxmlformats.org/officeDocument/2006/relationships/image" Target="../media/image39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image" Target="../media/image11.wmf"/><Relationship Id="rId7" Type="http://schemas.openxmlformats.org/officeDocument/2006/relationships/image" Target="../media/image15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18.wmf"/><Relationship Id="rId1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6" Type="http://schemas.openxmlformats.org/officeDocument/2006/relationships/image" Target="../media/image34.wmf"/><Relationship Id="rId5" Type="http://schemas.openxmlformats.org/officeDocument/2006/relationships/image" Target="../media/image33.wmf"/><Relationship Id="rId4" Type="http://schemas.openxmlformats.org/officeDocument/2006/relationships/image" Target="../media/image3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3644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0AF17F-9E88-4D5E-8A53-223200677BD5}" type="datetimeFigureOut">
              <a:rPr lang="en-US" smtClean="0"/>
              <a:pPr/>
              <a:t>8/1/2018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25E94C-2259-4F09-9C52-657CA760F6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9708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6387" name="Slide Number Placeholder 3"/>
          <p:cNvSpPr txBox="1">
            <a:spLocks noGrp="1"/>
          </p:cNvSpPr>
          <p:nvPr/>
        </p:nvSpPr>
        <p:spPr bwMode="auto">
          <a:xfrm>
            <a:off x="3884783" y="8685545"/>
            <a:ext cx="2972037" cy="4563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85CEC2AC-B08A-4574-BBAD-CE45CE6F585A}" type="slidenum">
              <a:rPr lang="en-US" sz="1200">
                <a:latin typeface="+mn-lt"/>
              </a:rPr>
              <a:pPr algn="r">
                <a:defRPr/>
              </a:pPr>
              <a:t>2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49167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6387" name="Slide Number Placeholder 3"/>
          <p:cNvSpPr txBox="1">
            <a:spLocks noGrp="1"/>
          </p:cNvSpPr>
          <p:nvPr/>
        </p:nvSpPr>
        <p:spPr bwMode="auto">
          <a:xfrm>
            <a:off x="3884783" y="8685545"/>
            <a:ext cx="2972037" cy="4563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D529D0C4-51E0-4A15-98E9-B4EC7924B65B}" type="slidenum">
              <a:rPr lang="en-US" sz="1200">
                <a:latin typeface="+mn-lt"/>
              </a:rPr>
              <a:pPr algn="r">
                <a:defRPr/>
              </a:pPr>
              <a:t>4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995623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oleObject" Target="../embeddings/oleObject13.bin"/><Relationship Id="rId18" Type="http://schemas.openxmlformats.org/officeDocument/2006/relationships/image" Target="../media/image16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3.wmf"/><Relationship Id="rId1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5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w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5" Type="http://schemas.openxmlformats.org/officeDocument/2006/relationships/oleObject" Target="../embeddings/oleObject14.bin"/><Relationship Id="rId10" Type="http://schemas.openxmlformats.org/officeDocument/2006/relationships/image" Target="../media/image12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11.bin"/><Relationship Id="rId14" Type="http://schemas.openxmlformats.org/officeDocument/2006/relationships/image" Target="../media/image14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17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20.bin"/><Relationship Id="rId10" Type="http://schemas.openxmlformats.org/officeDocument/2006/relationships/image" Target="../media/image19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22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24.bin"/><Relationship Id="rId4" Type="http://schemas.openxmlformats.org/officeDocument/2006/relationships/image" Target="../media/image22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6.wmf"/><Relationship Id="rId5" Type="http://schemas.openxmlformats.org/officeDocument/2006/relationships/oleObject" Target="../embeddings/oleObject27.bin"/><Relationship Id="rId4" Type="http://schemas.openxmlformats.org/officeDocument/2006/relationships/image" Target="../media/image25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8.wmf"/><Relationship Id="rId5" Type="http://schemas.openxmlformats.org/officeDocument/2006/relationships/oleObject" Target="../embeddings/oleObject29.bin"/><Relationship Id="rId4" Type="http://schemas.openxmlformats.org/officeDocument/2006/relationships/image" Target="../media/image27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13" Type="http://schemas.openxmlformats.org/officeDocument/2006/relationships/oleObject" Target="../embeddings/oleObject35.bin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12" Type="http://schemas.openxmlformats.org/officeDocument/2006/relationships/image" Target="../media/image3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0.wmf"/><Relationship Id="rId11" Type="http://schemas.openxmlformats.org/officeDocument/2006/relationships/oleObject" Target="../embeddings/oleObject34.bin"/><Relationship Id="rId5" Type="http://schemas.openxmlformats.org/officeDocument/2006/relationships/oleObject" Target="../embeddings/oleObject31.bin"/><Relationship Id="rId10" Type="http://schemas.openxmlformats.org/officeDocument/2006/relationships/image" Target="../media/image32.wmf"/><Relationship Id="rId4" Type="http://schemas.openxmlformats.org/officeDocument/2006/relationships/image" Target="../media/image29.wmf"/><Relationship Id="rId9" Type="http://schemas.openxmlformats.org/officeDocument/2006/relationships/oleObject" Target="../embeddings/oleObject33.bin"/><Relationship Id="rId14" Type="http://schemas.openxmlformats.org/officeDocument/2006/relationships/image" Target="../media/image34.w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7.wmf"/><Relationship Id="rId5" Type="http://schemas.openxmlformats.org/officeDocument/2006/relationships/oleObject" Target="../embeddings/oleObject37.bin"/><Relationship Id="rId10" Type="http://schemas.openxmlformats.org/officeDocument/2006/relationships/image" Target="../media/image39.wmf"/><Relationship Id="rId4" Type="http://schemas.openxmlformats.org/officeDocument/2006/relationships/image" Target="../media/image36.wmf"/><Relationship Id="rId9" Type="http://schemas.openxmlformats.org/officeDocument/2006/relationships/oleObject" Target="../embeddings/oleObject39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13" Type="http://schemas.openxmlformats.org/officeDocument/2006/relationships/oleObject" Target="../embeddings/oleObject7.bin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0" Type="http://schemas.openxmlformats.org/officeDocument/2006/relationships/image" Target="../media/image6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5.bin"/><Relationship Id="rId14" Type="http://schemas.openxmlformats.org/officeDocument/2006/relationships/image" Target="../media/image8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Multiplication with Whole Numbers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xfrm>
            <a:off x="457200" y="401553"/>
            <a:ext cx="8229600" cy="477054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2:  Using the Distributive Property</a:t>
            </a:r>
          </a:p>
        </p:txBody>
      </p:sp>
      <p:sp>
        <p:nvSpPr>
          <p:cNvPr id="1945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 marL="0" indent="0" eaLnBrk="1" hangingPunct="1">
              <a:buFont typeface="Courier New" pitchFamily="49" charset="0"/>
              <a:buNone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Use</a:t>
            </a:r>
            <a:r>
              <a:rPr lang="en-US" i="0" dirty="0">
                <a:solidFill>
                  <a:schemeClr val="tx1"/>
                </a:solidFill>
              </a:rPr>
              <a:t> the distributive property to simplify each expression.</a:t>
            </a:r>
            <a:r>
              <a:rPr lang="en-US" b="1" dirty="0">
                <a:solidFill>
                  <a:schemeClr val="tx1"/>
                </a:solidFill>
              </a:rPr>
              <a:t>  </a:t>
            </a:r>
          </a:p>
          <a:p>
            <a:pPr marL="514350" indent="-514350" eaLnBrk="1" hangingPunct="1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6(3 + 5)</a:t>
            </a:r>
          </a:p>
          <a:p>
            <a:pPr>
              <a:tabLst>
                <a:tab pos="457200" algn="l"/>
              </a:tabLst>
            </a:pPr>
            <a:r>
              <a:rPr lang="en-US" b="1" dirty="0"/>
              <a:t>Solution</a:t>
            </a:r>
            <a:endParaRPr lang="en-US" dirty="0"/>
          </a:p>
          <a:p>
            <a:pPr marL="0" indent="0" eaLnBrk="1" hangingPunct="1">
              <a:buFont typeface="Courier New" pitchFamily="49" charset="0"/>
              <a:buNone/>
              <a:tabLst>
                <a:tab pos="457200" algn="l"/>
              </a:tabLst>
            </a:pPr>
            <a:endParaRPr lang="en-US" i="0" dirty="0">
              <a:solidFill>
                <a:srgbClr val="0000FF"/>
              </a:solidFill>
            </a:endParaRPr>
          </a:p>
          <a:p>
            <a:pPr marL="514350" indent="-514350">
              <a:spcBef>
                <a:spcPts val="3000"/>
              </a:spcBef>
              <a:buFont typeface="+mj-lt"/>
              <a:buAutoNum type="alphaLcPeriod" startAt="2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4(7 + 8)</a:t>
            </a:r>
          </a:p>
          <a:p>
            <a:pPr>
              <a:tabLst>
                <a:tab pos="457200" algn="l"/>
              </a:tabLst>
            </a:pPr>
            <a:r>
              <a:rPr lang="en-US" b="1" dirty="0"/>
              <a:t>Solution</a:t>
            </a:r>
            <a:endParaRPr lang="en-US" dirty="0"/>
          </a:p>
          <a:p>
            <a:pPr>
              <a:tabLst>
                <a:tab pos="457200" algn="l"/>
              </a:tabLst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  <a:tabLst>
                <a:tab pos="457200" algn="l"/>
              </a:tabLst>
            </a:pP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19460" name="Object 19"/>
          <p:cNvGraphicFramePr>
            <a:graphicFrameLocks noChangeAspect="1"/>
          </p:cNvGraphicFramePr>
          <p:nvPr/>
        </p:nvGraphicFramePr>
        <p:xfrm>
          <a:off x="1256585" y="3524868"/>
          <a:ext cx="1049337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84" name="Equation" r:id="rId3" imgW="1129810" imgH="469696" progId="Equation.DSMT4">
                  <p:embed/>
                </p:oleObj>
              </mc:Choice>
              <mc:Fallback>
                <p:oleObj name="Equation" r:id="rId3" imgW="1129810" imgH="469696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6585" y="3524868"/>
                        <a:ext cx="1049337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19"/>
          <p:cNvGraphicFramePr>
            <a:graphicFrameLocks noChangeAspect="1"/>
          </p:cNvGraphicFramePr>
          <p:nvPr/>
        </p:nvGraphicFramePr>
        <p:xfrm>
          <a:off x="5242846" y="3622627"/>
          <a:ext cx="612775" cy="26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85" name="Equation" r:id="rId5" imgW="660113" imgH="291973" progId="Equation.DSMT4">
                  <p:embed/>
                </p:oleObj>
              </mc:Choice>
              <mc:Fallback>
                <p:oleObj name="Equation" r:id="rId5" imgW="660113" imgH="291973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2846" y="3622627"/>
                        <a:ext cx="612775" cy="269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19"/>
          <p:cNvGraphicFramePr>
            <a:graphicFrameLocks noChangeAspect="1"/>
          </p:cNvGraphicFramePr>
          <p:nvPr/>
        </p:nvGraphicFramePr>
        <p:xfrm>
          <a:off x="2352881" y="3597687"/>
          <a:ext cx="1508125" cy="26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86" name="Equation" r:id="rId7" imgW="1625600" imgH="292100" progId="Equation.DSMT4">
                  <p:embed/>
                </p:oleObj>
              </mc:Choice>
              <mc:Fallback>
                <p:oleObj name="Equation" r:id="rId7" imgW="1625600" imgH="2921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2881" y="3597687"/>
                        <a:ext cx="1508125" cy="269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19"/>
          <p:cNvGraphicFramePr>
            <a:graphicFrameLocks noChangeAspect="1"/>
          </p:cNvGraphicFramePr>
          <p:nvPr/>
        </p:nvGraphicFramePr>
        <p:xfrm>
          <a:off x="3959019" y="3611975"/>
          <a:ext cx="1225550" cy="26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87" name="Equation" r:id="rId9" imgW="1320227" imgH="291973" progId="Equation.DSMT4">
                  <p:embed/>
                </p:oleObj>
              </mc:Choice>
              <mc:Fallback>
                <p:oleObj name="Equation" r:id="rId9" imgW="1320227" imgH="291973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9019" y="3611975"/>
                        <a:ext cx="1225550" cy="269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12"/>
          <p:cNvGrpSpPr/>
          <p:nvPr/>
        </p:nvGrpSpPr>
        <p:grpSpPr>
          <a:xfrm>
            <a:off x="1330325" y="3200400"/>
            <a:ext cx="762000" cy="685800"/>
            <a:chOff x="1066800" y="3657600"/>
            <a:chExt cx="762000" cy="685800"/>
          </a:xfrm>
        </p:grpSpPr>
        <p:sp>
          <p:nvSpPr>
            <p:cNvPr id="11" name="Arc 10"/>
            <p:cNvSpPr/>
            <p:nvPr/>
          </p:nvSpPr>
          <p:spPr>
            <a:xfrm>
              <a:off x="1066800" y="3718560"/>
              <a:ext cx="274320" cy="548640"/>
            </a:xfrm>
            <a:prstGeom prst="arc">
              <a:avLst>
                <a:gd name="adj1" fmla="val 11090640"/>
                <a:gd name="adj2" fmla="val 20451981"/>
              </a:avLst>
            </a:prstGeom>
            <a:ln w="3810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Arc 11"/>
            <p:cNvSpPr/>
            <p:nvPr/>
          </p:nvSpPr>
          <p:spPr>
            <a:xfrm>
              <a:off x="1219200" y="3657600"/>
              <a:ext cx="609600" cy="685800"/>
            </a:xfrm>
            <a:prstGeom prst="arc">
              <a:avLst>
                <a:gd name="adj1" fmla="val 13433266"/>
                <a:gd name="adj2" fmla="val 3662"/>
              </a:avLst>
            </a:prstGeom>
            <a:ln w="3810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13" name="Object 19"/>
          <p:cNvGraphicFramePr>
            <a:graphicFrameLocks noChangeAspect="1"/>
          </p:cNvGraphicFramePr>
          <p:nvPr/>
        </p:nvGraphicFramePr>
        <p:xfrm>
          <a:off x="1219200" y="5343525"/>
          <a:ext cx="1060450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88" name="Equation" r:id="rId11" imgW="1143000" imgH="469900" progId="Equation.DSMT4">
                  <p:embed/>
                </p:oleObj>
              </mc:Choice>
              <mc:Fallback>
                <p:oleObj name="Equation" r:id="rId11" imgW="1143000" imgH="4699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5343525"/>
                        <a:ext cx="1060450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9"/>
          <p:cNvGraphicFramePr>
            <a:graphicFrameLocks noChangeAspect="1"/>
          </p:cNvGraphicFramePr>
          <p:nvPr/>
        </p:nvGraphicFramePr>
        <p:xfrm>
          <a:off x="5448300" y="5419725"/>
          <a:ext cx="612775" cy="26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89" name="Equation" r:id="rId13" imgW="660113" imgH="291973" progId="Equation.DSMT4">
                  <p:embed/>
                </p:oleObj>
              </mc:Choice>
              <mc:Fallback>
                <p:oleObj name="Equation" r:id="rId13" imgW="660113" imgH="291973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8300" y="5419725"/>
                        <a:ext cx="612775" cy="269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9"/>
          <p:cNvGraphicFramePr>
            <a:graphicFrameLocks noChangeAspect="1"/>
          </p:cNvGraphicFramePr>
          <p:nvPr/>
        </p:nvGraphicFramePr>
        <p:xfrm>
          <a:off x="2438400" y="5419725"/>
          <a:ext cx="1543050" cy="26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90" name="Equation" r:id="rId15" imgW="1663700" imgH="292100" progId="Equation.DSMT4">
                  <p:embed/>
                </p:oleObj>
              </mc:Choice>
              <mc:Fallback>
                <p:oleObj name="Equation" r:id="rId15" imgW="1663700" imgH="2921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5419725"/>
                        <a:ext cx="1543050" cy="269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9"/>
          <p:cNvGraphicFramePr>
            <a:graphicFrameLocks noChangeAspect="1"/>
          </p:cNvGraphicFramePr>
          <p:nvPr/>
        </p:nvGraphicFramePr>
        <p:xfrm>
          <a:off x="4114800" y="5419725"/>
          <a:ext cx="1225550" cy="26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91" name="Equation" r:id="rId17" imgW="1320227" imgH="291973" progId="Equation.DSMT4">
                  <p:embed/>
                </p:oleObj>
              </mc:Choice>
              <mc:Fallback>
                <p:oleObj name="Equation" r:id="rId17" imgW="1320227" imgH="291973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5419725"/>
                        <a:ext cx="1225550" cy="269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7" name="Group 22"/>
          <p:cNvGrpSpPr/>
          <p:nvPr/>
        </p:nvGrpSpPr>
        <p:grpSpPr>
          <a:xfrm>
            <a:off x="1333500" y="5076825"/>
            <a:ext cx="762000" cy="685800"/>
            <a:chOff x="1066800" y="3657600"/>
            <a:chExt cx="762000" cy="685800"/>
          </a:xfrm>
        </p:grpSpPr>
        <p:sp>
          <p:nvSpPr>
            <p:cNvPr id="18" name="Arc 17"/>
            <p:cNvSpPr/>
            <p:nvPr/>
          </p:nvSpPr>
          <p:spPr>
            <a:xfrm>
              <a:off x="1066800" y="3718560"/>
              <a:ext cx="274320" cy="548640"/>
            </a:xfrm>
            <a:prstGeom prst="arc">
              <a:avLst>
                <a:gd name="adj1" fmla="val 11090640"/>
                <a:gd name="adj2" fmla="val 20451981"/>
              </a:avLst>
            </a:prstGeom>
            <a:ln w="3810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Arc 18"/>
            <p:cNvSpPr/>
            <p:nvPr/>
          </p:nvSpPr>
          <p:spPr>
            <a:xfrm>
              <a:off x="1219200" y="3657600"/>
              <a:ext cx="609600" cy="685800"/>
            </a:xfrm>
            <a:prstGeom prst="arc">
              <a:avLst>
                <a:gd name="adj1" fmla="val 13433266"/>
                <a:gd name="adj2" fmla="val 3662"/>
              </a:avLst>
            </a:prstGeom>
            <a:ln w="3810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Example 3: Multiplying with Whole Numbers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457199" y="1280160"/>
            <a:ext cx="8229600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Multiply </a:t>
            </a:r>
            <a:r>
              <a:rPr lang="en-US" sz="2800" dirty="0">
                <a:solidFill>
                  <a:srgbClr val="0000FF"/>
                </a:solidFill>
              </a:rPr>
              <a:t>4 </a:t>
            </a:r>
            <a:r>
              <a:rPr lang="en-US" sz="2800" dirty="0">
                <a:solidFill>
                  <a:srgbClr val="0000FF"/>
                </a:solidFill>
                <a:latin typeface="Calibri" pitchFamily="34" charset="0"/>
              </a:rPr>
              <a:t>· 73</a:t>
            </a:r>
            <a:r>
              <a:rPr lang="en-US" sz="2800" dirty="0">
                <a:solidFill>
                  <a:srgbClr val="0000FF"/>
                </a:solidFill>
              </a:rPr>
              <a:t>  </a:t>
            </a:r>
          </a:p>
          <a:p>
            <a:pPr>
              <a:spcBef>
                <a:spcPts val="600"/>
              </a:spcBef>
            </a:pPr>
            <a:r>
              <a:rPr lang="en-US" sz="2800" b="1" dirty="0"/>
              <a:t>Solution</a:t>
            </a:r>
          </a:p>
          <a:p>
            <a:pPr>
              <a:spcBef>
                <a:spcPts val="600"/>
              </a:spcBef>
            </a:pPr>
            <a:r>
              <a:rPr lang="en-US" sz="2800" dirty="0"/>
              <a:t>By the distributive property we can write</a:t>
            </a:r>
          </a:p>
          <a:p>
            <a:pPr algn="ctr">
              <a:spcBef>
                <a:spcPts val="600"/>
              </a:spcBef>
            </a:pPr>
            <a:r>
              <a:rPr lang="en-US" sz="2800" dirty="0">
                <a:solidFill>
                  <a:srgbClr val="0000FF"/>
                </a:solidFill>
              </a:rPr>
              <a:t>4 ⋅ 73</a:t>
            </a:r>
            <a:r>
              <a:rPr lang="en-US" sz="2800" dirty="0">
                <a:solidFill>
                  <a:srgbClr val="000099"/>
                </a:solidFill>
              </a:rPr>
              <a:t> = 4(3 + 70) = 4 ⋅ 3 + 4 ⋅70 = 12 + 280 = 292.</a:t>
            </a:r>
          </a:p>
          <a:p>
            <a:pPr>
              <a:spcBef>
                <a:spcPts val="600"/>
              </a:spcBef>
            </a:pPr>
            <a:r>
              <a:rPr lang="en-US" sz="2800" dirty="0"/>
              <a:t>This process is usually written in a vertical format, as the following steps indicate.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7" name="Object 19"/>
          <p:cNvGraphicFramePr>
            <a:graphicFrameLocks noChangeAspect="1"/>
          </p:cNvGraphicFramePr>
          <p:nvPr/>
        </p:nvGraphicFramePr>
        <p:xfrm>
          <a:off x="4659313" y="2000250"/>
          <a:ext cx="622300" cy="163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74" name="Equation" r:id="rId3" imgW="672840" imgH="1765080" progId="Equation.DSMT4">
                  <p:embed/>
                </p:oleObj>
              </mc:Choice>
              <mc:Fallback>
                <p:oleObj name="Equation" r:id="rId3" imgW="672840" imgH="1765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9313" y="2000250"/>
                        <a:ext cx="622300" cy="1633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Example 3: Multiplying with Whole Numbers (cont.)</a:t>
            </a:r>
            <a:endParaRPr lang="en-US" dirty="0"/>
          </a:p>
        </p:txBody>
      </p:sp>
      <p:sp>
        <p:nvSpPr>
          <p:cNvPr id="10248" name="Line 8"/>
          <p:cNvSpPr>
            <a:spLocks noChangeShapeType="1"/>
          </p:cNvSpPr>
          <p:nvPr/>
        </p:nvSpPr>
        <p:spPr bwMode="auto">
          <a:xfrm flipH="1">
            <a:off x="5181600" y="2592387"/>
            <a:ext cx="0" cy="53340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51" name="Text Box 7"/>
          <p:cNvSpPr txBox="1">
            <a:spLocks noChangeArrowheads="1"/>
          </p:cNvSpPr>
          <p:nvPr/>
        </p:nvSpPr>
        <p:spPr bwMode="auto">
          <a:xfrm flipH="1">
            <a:off x="6038850" y="2819340"/>
            <a:ext cx="2057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= 1 ten + 2 ones.</a:t>
            </a:r>
            <a:r>
              <a:rPr lang="en-US" dirty="0">
                <a:solidFill>
                  <a:srgbClr val="008080"/>
                </a:solidFill>
              </a:rPr>
              <a:t> 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57200" y="1314450"/>
            <a:ext cx="137614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588" indent="-1588">
              <a:spcBef>
                <a:spcPct val="55000"/>
              </a:spcBef>
            </a:pPr>
            <a:r>
              <a:rPr lang="en-US" sz="2800" b="1" dirty="0"/>
              <a:t>Step 1:</a:t>
            </a:r>
          </a:p>
        </p:txBody>
      </p:sp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4876800" y="1982787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75" name="Equation" r:id="rId5" imgW="139639" imgH="190417" progId="Equation.DSMT4">
                  <p:embed/>
                </p:oleObj>
              </mc:Choice>
              <mc:Fallback>
                <p:oleObj name="Equation" r:id="rId5" imgW="139639" imgH="190417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1982787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1"/>
          <p:cNvSpPr/>
          <p:nvPr/>
        </p:nvSpPr>
        <p:spPr>
          <a:xfrm>
            <a:off x="5486400" y="2133540"/>
            <a:ext cx="2133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Multiply:</a:t>
            </a:r>
          </a:p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 4 · 3 = 12 ones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62000" y="1858962"/>
            <a:ext cx="381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Carry the 1 to the tens column.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19150" y="3602037"/>
            <a:ext cx="3276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Write two in the ones column</a:t>
            </a:r>
          </a:p>
        </p:txBody>
      </p:sp>
      <p:sp>
        <p:nvSpPr>
          <p:cNvPr id="16" name="Line 28"/>
          <p:cNvSpPr>
            <a:spLocks noChangeShapeType="1"/>
          </p:cNvSpPr>
          <p:nvPr/>
        </p:nvSpPr>
        <p:spPr bwMode="auto">
          <a:xfrm>
            <a:off x="4191000" y="2087562"/>
            <a:ext cx="6096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9" name="Line 28"/>
          <p:cNvSpPr>
            <a:spLocks noChangeShapeType="1"/>
          </p:cNvSpPr>
          <p:nvPr/>
        </p:nvSpPr>
        <p:spPr bwMode="auto">
          <a:xfrm>
            <a:off x="4152900" y="3829050"/>
            <a:ext cx="6096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graphicFrame>
        <p:nvGraphicFramePr>
          <p:cNvPr id="55302" name="Object 6"/>
          <p:cNvGraphicFramePr>
            <a:graphicFrameLocks noChangeAspect="1"/>
          </p:cNvGraphicFramePr>
          <p:nvPr/>
        </p:nvGraphicFramePr>
        <p:xfrm>
          <a:off x="5029200" y="3676650"/>
          <a:ext cx="330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76" name="Equation" r:id="rId7" imgW="330120" imgH="380880" progId="Equation.DSMT4">
                  <p:embed/>
                </p:oleObj>
              </mc:Choice>
              <mc:Fallback>
                <p:oleObj name="Equation" r:id="rId7" imgW="330120" imgH="3808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3676650"/>
                        <a:ext cx="330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8" grpId="0" animBg="1"/>
      <p:bldP spid="10251" grpId="0"/>
      <p:bldP spid="22" grpId="0"/>
      <p:bldP spid="23" grpId="0"/>
      <p:bldP spid="24" grpId="0"/>
      <p:bldP spid="16" grpId="0" animBg="1"/>
      <p:bldP spid="1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7" name="Object 19"/>
          <p:cNvGraphicFramePr>
            <a:graphicFrameLocks noChangeAspect="1"/>
          </p:cNvGraphicFramePr>
          <p:nvPr/>
        </p:nvGraphicFramePr>
        <p:xfrm>
          <a:off x="4057650" y="1571625"/>
          <a:ext cx="657225" cy="163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91" name="Equation" r:id="rId3" imgW="711000" imgH="1765080" progId="Equation.DSMT4">
                  <p:embed/>
                </p:oleObj>
              </mc:Choice>
              <mc:Fallback>
                <p:oleObj name="Equation" r:id="rId3" imgW="711000" imgH="1765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7650" y="1571625"/>
                        <a:ext cx="657225" cy="1633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Example 3: Multiplying with Whole Numbers(cont.)</a:t>
            </a:r>
            <a:endParaRPr lang="en-US" dirty="0"/>
          </a:p>
        </p:txBody>
      </p:sp>
      <p:sp>
        <p:nvSpPr>
          <p:cNvPr id="10248" name="Line 8"/>
          <p:cNvSpPr>
            <a:spLocks noChangeShapeType="1"/>
          </p:cNvSpPr>
          <p:nvPr/>
        </p:nvSpPr>
        <p:spPr bwMode="auto">
          <a:xfrm>
            <a:off x="4429125" y="2152650"/>
            <a:ext cx="152400" cy="53340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57200" y="1295400"/>
            <a:ext cx="121264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588" indent="-1588">
              <a:spcBef>
                <a:spcPct val="55000"/>
              </a:spcBef>
            </a:pPr>
            <a:r>
              <a:rPr lang="en-US" sz="2800" b="1" dirty="0"/>
              <a:t>Step 2:</a:t>
            </a:r>
          </a:p>
        </p:txBody>
      </p:sp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4419600" y="152400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92" name="Equation" r:id="rId5" imgW="139639" imgH="190417" progId="Equation.DSMT4">
                  <p:embed/>
                </p:oleObj>
              </mc:Choice>
              <mc:Fallback>
                <p:oleObj name="Equation" r:id="rId5" imgW="139639" imgH="190417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152400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1"/>
          <p:cNvSpPr/>
          <p:nvPr/>
        </p:nvSpPr>
        <p:spPr>
          <a:xfrm>
            <a:off x="4743450" y="2184737"/>
            <a:ext cx="42672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Multiply, then add the carried number:</a:t>
            </a:r>
          </a:p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 4 · 7 + 1 = 29 tens</a:t>
            </a:r>
          </a:p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                = 2 hundreds + 9 tens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5800" y="3124200"/>
            <a:ext cx="304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80"/>
                </a:solidFill>
              </a:rPr>
              <a:t>Write 9 in the tens column and 2 in hundreds column.</a:t>
            </a:r>
          </a:p>
        </p:txBody>
      </p:sp>
      <p:sp>
        <p:nvSpPr>
          <p:cNvPr id="10" name="Line 28"/>
          <p:cNvSpPr>
            <a:spLocks noChangeShapeType="1"/>
          </p:cNvSpPr>
          <p:nvPr/>
        </p:nvSpPr>
        <p:spPr bwMode="auto">
          <a:xfrm>
            <a:off x="3429000" y="3429000"/>
            <a:ext cx="6096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graphicFrame>
        <p:nvGraphicFramePr>
          <p:cNvPr id="58372" name="Object 4"/>
          <p:cNvGraphicFramePr>
            <a:graphicFrameLocks noChangeAspect="1"/>
          </p:cNvGraphicFramePr>
          <p:nvPr/>
        </p:nvGraphicFramePr>
        <p:xfrm>
          <a:off x="4152900" y="3276600"/>
          <a:ext cx="4064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93" name="Equation" r:id="rId7" imgW="406080" imgH="368280" progId="Equation.DSMT4">
                  <p:embed/>
                </p:oleObj>
              </mc:Choice>
              <mc:Fallback>
                <p:oleObj name="Equation" r:id="rId7" imgW="406080" imgH="3682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2900" y="3276600"/>
                        <a:ext cx="4064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3" name="Object 5"/>
          <p:cNvGraphicFramePr>
            <a:graphicFrameLocks noChangeAspect="1"/>
          </p:cNvGraphicFramePr>
          <p:nvPr/>
        </p:nvGraphicFramePr>
        <p:xfrm>
          <a:off x="4505325" y="3267075"/>
          <a:ext cx="330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94" name="Equation" r:id="rId9" imgW="330120" imgH="380880" progId="Equation.DSMT4">
                  <p:embed/>
                </p:oleObj>
              </mc:Choice>
              <mc:Fallback>
                <p:oleObj name="Equation" r:id="rId9" imgW="33012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5325" y="3267075"/>
                        <a:ext cx="330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8" grpId="0" animBg="1"/>
      <p:bldP spid="22" grpId="0"/>
      <p:bldP spid="12" grpId="0"/>
      <p:bldP spid="1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7" name="Object 19"/>
          <p:cNvGraphicFramePr>
            <a:graphicFrameLocks noChangeAspect="1"/>
          </p:cNvGraphicFramePr>
          <p:nvPr/>
        </p:nvGraphicFramePr>
        <p:xfrm>
          <a:off x="2038350" y="3838575"/>
          <a:ext cx="823913" cy="1139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69" name="Equation" r:id="rId3" imgW="888840" imgH="1231560" progId="Equation.DSMT4">
                  <p:embed/>
                </p:oleObj>
              </mc:Choice>
              <mc:Fallback>
                <p:oleObj name="Equation" r:id="rId3" imgW="888840" imgH="1231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8350" y="3838575"/>
                        <a:ext cx="823913" cy="1139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Example 4:  Multiplying Whole Numbers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457200" y="3134380"/>
            <a:ext cx="12126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588" indent="-1588">
              <a:spcBef>
                <a:spcPct val="55000"/>
              </a:spcBef>
            </a:pPr>
            <a:r>
              <a:rPr lang="en-US" sz="2800" b="1" dirty="0"/>
              <a:t>Step 1:</a:t>
            </a:r>
          </a:p>
        </p:txBody>
      </p:sp>
      <p:sp>
        <p:nvSpPr>
          <p:cNvPr id="22" name="Rectangle 21"/>
          <p:cNvSpPr/>
          <p:nvPr/>
        </p:nvSpPr>
        <p:spPr>
          <a:xfrm>
            <a:off x="1752600" y="3134380"/>
            <a:ext cx="3429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Calibri" pitchFamily="34" charset="0"/>
              </a:rPr>
              <a:t>First multiply: </a:t>
            </a:r>
            <a:r>
              <a:rPr lang="en-US" sz="2800" dirty="0">
                <a:solidFill>
                  <a:srgbClr val="0000FF"/>
                </a:solidFill>
                <a:latin typeface="Calibri" pitchFamily="34" charset="0"/>
              </a:rPr>
              <a:t>37 · 7</a:t>
            </a:r>
            <a:r>
              <a:rPr lang="en-US" sz="2800" dirty="0">
                <a:latin typeface="Calibri" pitchFamily="34" charset="0"/>
              </a:rPr>
              <a:t>.  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7200" y="1280160"/>
            <a:ext cx="82296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Multiply: </a:t>
            </a:r>
            <a:r>
              <a:rPr lang="en-US" sz="2800" dirty="0">
                <a:solidFill>
                  <a:srgbClr val="0000FF"/>
                </a:solidFill>
              </a:rPr>
              <a:t>37 </a:t>
            </a:r>
            <a:r>
              <a:rPr lang="en-US" sz="2800" dirty="0">
                <a:solidFill>
                  <a:srgbClr val="0000FF"/>
                </a:solidFill>
                <a:latin typeface="Calibri" pitchFamily="34" charset="0"/>
              </a:rPr>
              <a:t>· 27</a:t>
            </a:r>
          </a:p>
          <a:p>
            <a:r>
              <a:rPr lang="en-US" sz="2800" b="1" dirty="0">
                <a:latin typeface="Calibri" pitchFamily="34" charset="0"/>
              </a:rPr>
              <a:t>Solution</a:t>
            </a:r>
          </a:p>
          <a:p>
            <a:r>
              <a:rPr lang="en-US" sz="2800" dirty="0"/>
              <a:t>The steps of multiplication are shown in finding the product </a:t>
            </a:r>
            <a:r>
              <a:rPr lang="en-US" sz="2800" dirty="0">
                <a:solidFill>
                  <a:srgbClr val="0000FF"/>
                </a:solidFill>
                <a:latin typeface="Calibri" pitchFamily="34" charset="0"/>
              </a:rPr>
              <a:t>37 · 27</a:t>
            </a:r>
            <a:r>
              <a:rPr lang="en-US" sz="2800" dirty="0">
                <a:latin typeface="Calibri" pitchFamily="34" charset="0"/>
              </a:rPr>
              <a:t>. </a:t>
            </a:r>
            <a:endParaRPr lang="en-US" sz="2800" dirty="0"/>
          </a:p>
          <a:p>
            <a:endParaRPr lang="en-US" sz="2800" dirty="0">
              <a:solidFill>
                <a:srgbClr val="0000FF"/>
              </a:solidFill>
            </a:endParaRPr>
          </a:p>
        </p:txBody>
      </p:sp>
      <p:graphicFrame>
        <p:nvGraphicFramePr>
          <p:cNvPr id="57354" name="Object 10"/>
          <p:cNvGraphicFramePr>
            <a:graphicFrameLocks noChangeAspect="1"/>
          </p:cNvGraphicFramePr>
          <p:nvPr/>
        </p:nvGraphicFramePr>
        <p:xfrm>
          <a:off x="2466975" y="3810000"/>
          <a:ext cx="1524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70" name="Equation" r:id="rId5" imgW="152280" imgH="190440" progId="Equation.DSMT4">
                  <p:embed/>
                </p:oleObj>
              </mc:Choice>
              <mc:Fallback>
                <p:oleObj name="Equation" r:id="rId5" imgW="152280" imgH="1904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6975" y="3810000"/>
                        <a:ext cx="1524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3810000" y="4962525"/>
            <a:ext cx="3429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37 · 7 = 259</a:t>
            </a:r>
            <a:r>
              <a:rPr lang="en-US" sz="2800" dirty="0">
                <a:solidFill>
                  <a:srgbClr val="2D7D9F"/>
                </a:solidFill>
                <a:latin typeface="Calibri" pitchFamily="34" charset="0"/>
              </a:rPr>
              <a:t>  </a:t>
            </a:r>
          </a:p>
        </p:txBody>
      </p:sp>
      <p:sp>
        <p:nvSpPr>
          <p:cNvPr id="14" name="Line 28"/>
          <p:cNvSpPr>
            <a:spLocks noChangeShapeType="1"/>
          </p:cNvSpPr>
          <p:nvPr/>
        </p:nvSpPr>
        <p:spPr bwMode="auto">
          <a:xfrm flipH="1">
            <a:off x="3019425" y="5248275"/>
            <a:ext cx="6858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graphicFrame>
        <p:nvGraphicFramePr>
          <p:cNvPr id="57355" name="Object 11"/>
          <p:cNvGraphicFramePr>
            <a:graphicFrameLocks noChangeAspect="1"/>
          </p:cNvGraphicFramePr>
          <p:nvPr/>
        </p:nvGraphicFramePr>
        <p:xfrm>
          <a:off x="2162175" y="5086350"/>
          <a:ext cx="723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71" name="Equation" r:id="rId7" imgW="723600" imgH="368280" progId="Equation.DSMT4">
                  <p:embed/>
                </p:oleObj>
              </mc:Choice>
              <mc:Fallback>
                <p:oleObj name="Equation" r:id="rId7" imgW="723600" imgH="3682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2175" y="5086350"/>
                        <a:ext cx="7239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2" grpId="0"/>
      <p:bldP spid="13" grpId="0"/>
      <p:bldP spid="1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Example 4:  Multiplying Whole Numbers (cont.)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457200" y="1295400"/>
            <a:ext cx="7391400" cy="5334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588" indent="-1588">
              <a:spcBef>
                <a:spcPct val="55000"/>
              </a:spcBef>
            </a:pPr>
            <a:r>
              <a:rPr lang="en-US" sz="2800" b="1" dirty="0"/>
              <a:t>Step 2:  </a:t>
            </a:r>
            <a:r>
              <a:rPr lang="en-US" sz="2800" dirty="0"/>
              <a:t>Next, multiply </a:t>
            </a:r>
            <a:r>
              <a:rPr lang="en-US" sz="2800" dirty="0">
                <a:solidFill>
                  <a:srgbClr val="0000FF"/>
                </a:solidFill>
              </a:rPr>
              <a:t>37 </a:t>
            </a:r>
            <a:r>
              <a:rPr lang="en-US" sz="2800" dirty="0">
                <a:solidFill>
                  <a:srgbClr val="0000FF"/>
                </a:solidFill>
                <a:latin typeface="Calibri" pitchFamily="34" charset="0"/>
              </a:rPr>
              <a:t>· 20</a:t>
            </a:r>
            <a:r>
              <a:rPr lang="en-US" sz="2800" dirty="0">
                <a:solidFill>
                  <a:schemeClr val="tx2"/>
                </a:solidFill>
                <a:latin typeface="Calibri" pitchFamily="34" charset="0"/>
              </a:rPr>
              <a:t>.</a:t>
            </a:r>
            <a:r>
              <a:rPr lang="en-US" sz="2800" dirty="0">
                <a:solidFill>
                  <a:srgbClr val="2D7D9F"/>
                </a:solidFill>
              </a:rPr>
              <a:t> </a:t>
            </a:r>
          </a:p>
        </p:txBody>
      </p:sp>
      <p:sp>
        <p:nvSpPr>
          <p:cNvPr id="9" name="Rectangle 8"/>
          <p:cNvSpPr/>
          <p:nvPr/>
        </p:nvSpPr>
        <p:spPr>
          <a:xfrm>
            <a:off x="3810000" y="3686175"/>
            <a:ext cx="3429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37 · 20 = 740</a:t>
            </a:r>
            <a:r>
              <a:rPr lang="en-US" sz="2800" dirty="0">
                <a:solidFill>
                  <a:srgbClr val="2D7D9F"/>
                </a:solidFill>
                <a:latin typeface="Calibri" pitchFamily="34" charset="0"/>
              </a:rPr>
              <a:t>  </a:t>
            </a:r>
          </a:p>
        </p:txBody>
      </p:sp>
      <p:sp>
        <p:nvSpPr>
          <p:cNvPr id="10" name="Line 28"/>
          <p:cNvSpPr>
            <a:spLocks noChangeShapeType="1"/>
          </p:cNvSpPr>
          <p:nvPr/>
        </p:nvSpPr>
        <p:spPr bwMode="auto">
          <a:xfrm flipH="1">
            <a:off x="3019425" y="3971925"/>
            <a:ext cx="6858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graphicFrame>
        <p:nvGraphicFramePr>
          <p:cNvPr id="56325" name="Object 5"/>
          <p:cNvGraphicFramePr>
            <a:graphicFrameLocks noChangeAspect="1"/>
          </p:cNvGraphicFramePr>
          <p:nvPr/>
        </p:nvGraphicFramePr>
        <p:xfrm>
          <a:off x="1952625" y="3810000"/>
          <a:ext cx="749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36" name="Equation" r:id="rId3" imgW="749160" imgH="291960" progId="Equation.DSMT4">
                  <p:embed/>
                </p:oleObj>
              </mc:Choice>
              <mc:Fallback>
                <p:oleObj name="Equation" r:id="rId3" imgW="74916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2625" y="3810000"/>
                        <a:ext cx="749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6" name="Object 6"/>
          <p:cNvGraphicFramePr>
            <a:graphicFrameLocks noChangeAspect="1"/>
          </p:cNvGraphicFramePr>
          <p:nvPr/>
        </p:nvGraphicFramePr>
        <p:xfrm>
          <a:off x="1828800" y="1981200"/>
          <a:ext cx="850900" cy="176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37" name="Equation" r:id="rId5" imgW="850680" imgH="1765080" progId="Equation.DSMT4">
                  <p:embed/>
                </p:oleObj>
              </mc:Choice>
              <mc:Fallback>
                <p:oleObj name="Equation" r:id="rId5" imgW="850680" imgH="1765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1981200"/>
                        <a:ext cx="850900" cy="176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7" name="Object 19"/>
          <p:cNvGraphicFramePr>
            <a:graphicFrameLocks noChangeAspect="1"/>
          </p:cNvGraphicFramePr>
          <p:nvPr/>
        </p:nvGraphicFramePr>
        <p:xfrm>
          <a:off x="1628775" y="2286000"/>
          <a:ext cx="825500" cy="2114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2" name="Equation" r:id="rId3" imgW="888840" imgH="2286000" progId="Equation.DSMT4">
                  <p:embed/>
                </p:oleObj>
              </mc:Choice>
              <mc:Fallback>
                <p:oleObj name="Equation" r:id="rId3" imgW="888840" imgH="228600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8775" y="2286000"/>
                        <a:ext cx="825500" cy="2114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Example 4:  Multiplying Whole Numbers (cont.)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457200" y="1280160"/>
            <a:ext cx="8229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588" indent="-1588">
              <a:spcBef>
                <a:spcPct val="55000"/>
              </a:spcBef>
            </a:pPr>
            <a:r>
              <a:rPr lang="en-US" sz="2800" b="1" dirty="0"/>
              <a:t>Step 3: </a:t>
            </a:r>
            <a:r>
              <a:rPr lang="en-US" sz="2800" dirty="0">
                <a:solidFill>
                  <a:srgbClr val="0000FF"/>
                </a:solidFill>
              </a:rPr>
              <a:t>259</a:t>
            </a:r>
            <a:r>
              <a:rPr lang="en-US" sz="2800" dirty="0"/>
              <a:t> and </a:t>
            </a:r>
            <a:r>
              <a:rPr lang="en-US" sz="2800" dirty="0">
                <a:solidFill>
                  <a:srgbClr val="0000FF"/>
                </a:solidFill>
              </a:rPr>
              <a:t>740</a:t>
            </a:r>
            <a:r>
              <a:rPr lang="en-US" sz="2800" dirty="0"/>
              <a:t> are called partial products. We now add them to find the product of </a:t>
            </a:r>
            <a:r>
              <a:rPr lang="en-US" sz="2800" dirty="0">
                <a:solidFill>
                  <a:srgbClr val="0000FF"/>
                </a:solidFill>
              </a:rPr>
              <a:t>37 </a:t>
            </a:r>
            <a:r>
              <a:rPr lang="en-US" sz="2800" dirty="0">
                <a:solidFill>
                  <a:srgbClr val="0000FF"/>
                </a:solidFill>
                <a:latin typeface="Calibri" pitchFamily="34" charset="0"/>
              </a:rPr>
              <a:t>· 27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</a:p>
        </p:txBody>
      </p:sp>
      <p:graphicFrame>
        <p:nvGraphicFramePr>
          <p:cNvPr id="28" name="Object 27"/>
          <p:cNvGraphicFramePr>
            <a:graphicFrameLocks noChangeAspect="1"/>
          </p:cNvGraphicFramePr>
          <p:nvPr/>
        </p:nvGraphicFramePr>
        <p:xfrm>
          <a:off x="1793875" y="4432300"/>
          <a:ext cx="796925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3" name="Equation" r:id="rId5" imgW="279360" imgH="164880" progId="Equation.DSMT4">
                  <p:embed/>
                </p:oleObj>
              </mc:Choice>
              <mc:Fallback>
                <p:oleObj name="Equation" r:id="rId5" imgW="279360" imgH="16488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875" y="4432300"/>
                        <a:ext cx="796925" cy="354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2743200" y="4419600"/>
            <a:ext cx="3352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Add to find the final product.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1219200" y="3429000"/>
          <a:ext cx="9144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2" name="Equation" r:id="rId3" imgW="914400" imgH="1066800" progId="Equation.DSMT4">
                  <p:embed/>
                </p:oleObj>
              </mc:Choice>
              <mc:Fallback>
                <p:oleObj name="Equation" r:id="rId3" imgW="914400" imgH="106680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429000"/>
                        <a:ext cx="91440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xfrm>
            <a:off x="457200" y="401553"/>
            <a:ext cx="8229600" cy="477054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5:  Multiplying Whole Numbers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480560"/>
          </a:xfrm>
          <a:prstGeom prst="rect">
            <a:avLst/>
          </a:prstGeom>
        </p:spPr>
        <p:txBody>
          <a:bodyPr/>
          <a:lstStyle/>
          <a:p>
            <a:r>
              <a:rPr lang="en-US" i="0" dirty="0">
                <a:solidFill>
                  <a:schemeClr val="tx1"/>
                </a:solidFill>
              </a:rPr>
              <a:t>Multiply: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93 · 46</a:t>
            </a:r>
            <a:endParaRPr lang="en-US" i="0" dirty="0">
              <a:solidFill>
                <a:schemeClr val="tx1"/>
              </a:solidFill>
            </a:endParaRPr>
          </a:p>
          <a:p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r>
              <a:rPr lang="en-US" i="0" dirty="0">
                <a:solidFill>
                  <a:schemeClr val="tx1"/>
                </a:solidFill>
              </a:rPr>
              <a:t>The standard form of multiplication is used here to find the product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93 · 46</a:t>
            </a:r>
            <a:r>
              <a:rPr lang="en-US" dirty="0">
                <a:latin typeface="Calibri" pitchFamily="34" charset="0"/>
              </a:rPr>
              <a:t>.</a:t>
            </a: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12293" name="Rectangle 3"/>
          <p:cNvSpPr>
            <a:spLocks/>
          </p:cNvSpPr>
          <p:nvPr/>
        </p:nvSpPr>
        <p:spPr bwMode="auto">
          <a:xfrm>
            <a:off x="533400" y="1752600"/>
            <a:ext cx="8229600" cy="475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Courier New" pitchFamily="49" charset="0"/>
              <a:buNone/>
            </a:pPr>
            <a:endParaRPr lang="en-US" sz="2800" b="1">
              <a:latin typeface="Calibri" pitchFamily="34" charset="0"/>
            </a:endParaRPr>
          </a:p>
        </p:txBody>
      </p:sp>
      <p:sp>
        <p:nvSpPr>
          <p:cNvPr id="12296" name="Text Box 7"/>
          <p:cNvSpPr txBox="1">
            <a:spLocks noChangeArrowheads="1"/>
          </p:cNvSpPr>
          <p:nvPr/>
        </p:nvSpPr>
        <p:spPr bwMode="auto">
          <a:xfrm>
            <a:off x="2882901" y="4495740"/>
            <a:ext cx="595153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93 · 6 = 558</a:t>
            </a:r>
          </a:p>
        </p:txBody>
      </p:sp>
      <p:sp>
        <p:nvSpPr>
          <p:cNvPr id="12297" name="Line 8"/>
          <p:cNvSpPr>
            <a:spLocks noChangeShapeType="1"/>
          </p:cNvSpPr>
          <p:nvPr/>
        </p:nvSpPr>
        <p:spPr bwMode="auto">
          <a:xfrm>
            <a:off x="2362200" y="5133975"/>
            <a:ext cx="423863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8" name="Text Box 7"/>
          <p:cNvSpPr txBox="1">
            <a:spLocks noChangeArrowheads="1"/>
          </p:cNvSpPr>
          <p:nvPr/>
        </p:nvSpPr>
        <p:spPr bwMode="auto">
          <a:xfrm>
            <a:off x="2882901" y="4971990"/>
            <a:ext cx="595153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93 · 40 = 3720</a:t>
            </a:r>
          </a:p>
        </p:txBody>
      </p:sp>
      <p:sp>
        <p:nvSpPr>
          <p:cNvPr id="12299" name="Line 8"/>
          <p:cNvSpPr>
            <a:spLocks noChangeShapeType="1"/>
          </p:cNvSpPr>
          <p:nvPr/>
        </p:nvSpPr>
        <p:spPr bwMode="auto">
          <a:xfrm>
            <a:off x="2362200" y="4714815"/>
            <a:ext cx="423863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00" name="Line 8"/>
          <p:cNvSpPr>
            <a:spLocks noChangeShapeType="1"/>
          </p:cNvSpPr>
          <p:nvPr/>
        </p:nvSpPr>
        <p:spPr bwMode="auto">
          <a:xfrm>
            <a:off x="2362200" y="5648265"/>
            <a:ext cx="423863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01" name="Text Box 7"/>
          <p:cNvSpPr txBox="1">
            <a:spLocks noChangeArrowheads="1"/>
          </p:cNvSpPr>
          <p:nvPr/>
        </p:nvSpPr>
        <p:spPr bwMode="auto">
          <a:xfrm>
            <a:off x="2882901" y="5448240"/>
            <a:ext cx="595153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product</a:t>
            </a:r>
          </a:p>
        </p:txBody>
      </p:sp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1676400" y="342900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3" name="Equation" r:id="rId5" imgW="139639" imgH="190417" progId="Equation.DSMT4">
                  <p:embed/>
                </p:oleObj>
              </mc:Choice>
              <mc:Fallback>
                <p:oleObj name="Equation" r:id="rId5" imgW="139639" imgH="190417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42900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1765300" y="2501900"/>
          <a:ext cx="114300" cy="15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4" name="Equation" r:id="rId7" imgW="114151" imgH="152202" progId="Equation.DSMT4">
                  <p:embed/>
                </p:oleObj>
              </mc:Choice>
              <mc:Fallback>
                <p:oleObj name="Equation" r:id="rId7" imgW="114151" imgH="152202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5300" y="2501900"/>
                        <a:ext cx="114300" cy="152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1390650" y="4572000"/>
          <a:ext cx="723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5" name="Equation" r:id="rId9" imgW="723586" imgH="380835" progId="Equation.DSMT4">
                  <p:embed/>
                </p:oleObj>
              </mc:Choice>
              <mc:Fallback>
                <p:oleObj name="Equation" r:id="rId9" imgW="723586" imgH="380835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0650" y="4572000"/>
                        <a:ext cx="723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1016000" y="4953000"/>
          <a:ext cx="12065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6" name="Equation" r:id="rId11" imgW="1206360" imgH="495000" progId="Equation.DSMT4">
                  <p:embed/>
                </p:oleObj>
              </mc:Choice>
              <mc:Fallback>
                <p:oleObj name="Equation" r:id="rId11" imgW="1206360" imgH="49500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000" y="4953000"/>
                        <a:ext cx="12065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10"/>
          <p:cNvGraphicFramePr>
            <a:graphicFrameLocks noChangeAspect="1"/>
          </p:cNvGraphicFramePr>
          <p:nvPr/>
        </p:nvGraphicFramePr>
        <p:xfrm>
          <a:off x="1143000" y="5486400"/>
          <a:ext cx="990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7" name="Equation" r:id="rId13" imgW="990170" imgH="380835" progId="Equation.DSMT4">
                  <p:embed/>
                </p:oleObj>
              </mc:Choice>
              <mc:Fallback>
                <p:oleObj name="Equation" r:id="rId13" imgW="990170" imgH="380835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5486400"/>
                        <a:ext cx="990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6" grpId="0"/>
      <p:bldP spid="12297" grpId="0" animBg="1"/>
      <p:bldP spid="12298" grpId="0"/>
      <p:bldP spid="12299" grpId="0" animBg="1"/>
      <p:bldP spid="12300" grpId="0" animBg="1"/>
      <p:bldP spid="1230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    Multiplying Whole Numbers by Powers of 10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Content Placeholder 4"/>
          <p:cNvSpPr txBox="1">
            <a:spLocks/>
          </p:cNvSpPr>
          <p:nvPr/>
        </p:nvSpPr>
        <p:spPr>
          <a:xfrm>
            <a:off x="457200" y="1280160"/>
            <a:ext cx="8229600" cy="3108543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sz="2800" b="1" dirty="0">
                <a:solidFill>
                  <a:srgbClr val="000000"/>
                </a:solidFill>
              </a:rPr>
              <a:t> Procedure</a:t>
            </a:r>
          </a:p>
          <a:p>
            <a:r>
              <a:rPr lang="en-US" sz="2800" dirty="0">
                <a:solidFill>
                  <a:srgbClr val="000000"/>
                </a:solidFill>
              </a:rPr>
              <a:t>To multiply a whole number:</a:t>
            </a:r>
          </a:p>
          <a:p>
            <a:pPr>
              <a:tabLst>
                <a:tab pos="4572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by 10, write 0 to the right;</a:t>
            </a:r>
          </a:p>
          <a:p>
            <a:pPr>
              <a:tabLst>
                <a:tab pos="4572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by 100, write 00 to the right;</a:t>
            </a:r>
          </a:p>
          <a:p>
            <a:pPr>
              <a:tabLst>
                <a:tab pos="4572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by 1000, write 000 to the right;</a:t>
            </a:r>
          </a:p>
          <a:p>
            <a:pPr>
              <a:tabLst>
                <a:tab pos="4572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by 10,000, write 0000 to the right;</a:t>
            </a:r>
          </a:p>
          <a:p>
            <a:pPr>
              <a:tabLst>
                <a:tab pos="4572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and so on.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366092"/>
                </a:solidFill>
              </a:rPr>
              <a:t>Example 6: Multiplying Whole Numbers that End with 0s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800600"/>
          </a:xfrm>
        </p:spPr>
        <p:txBody>
          <a:bodyPr>
            <a:normAutofit lnSpcReduction="10000"/>
          </a:bodyPr>
          <a:lstStyle/>
          <a:p>
            <a:r>
              <a:rPr lang="en-US" dirty="0">
                <a:solidFill>
                  <a:schemeClr val="tx1"/>
                </a:solidFill>
              </a:rPr>
              <a:t>Multiply</a:t>
            </a:r>
            <a:r>
              <a:rPr lang="en-US" dirty="0"/>
              <a:t>.</a:t>
            </a:r>
          </a:p>
          <a:p>
            <a:pPr marL="457200" indent="-45720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6 · 700	</a:t>
            </a:r>
          </a:p>
          <a:p>
            <a:pPr marL="457200" indent="-457200">
              <a:buFont typeface="+mj-lt"/>
              <a:buAutoNum type="alphaLcPeriod" startAt="2"/>
            </a:pPr>
            <a:r>
              <a:rPr lang="en-US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50 · 700</a:t>
            </a:r>
          </a:p>
          <a:p>
            <a:pPr marL="457200" indent="-457200">
              <a:buFont typeface="+mj-lt"/>
              <a:buAutoNum type="alphaLcPeriod" startAt="3"/>
            </a:pPr>
            <a:r>
              <a:rPr lang="en-US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200 · 800</a:t>
            </a:r>
          </a:p>
          <a:p>
            <a:pPr marL="457200" indent="-457200">
              <a:buFont typeface="+mj-lt"/>
              <a:buAutoNum type="alphaLcPeriod" startAt="4"/>
            </a:pPr>
            <a:r>
              <a:rPr lang="en-US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7000 · 9000</a:t>
            </a:r>
          </a:p>
          <a:p>
            <a:r>
              <a:rPr lang="en-US" b="1" dirty="0">
                <a:solidFill>
                  <a:schemeClr val="tx1"/>
                </a:solidFill>
                <a:latin typeface="Calibri" pitchFamily="34" charset="0"/>
              </a:rPr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6 · 700 </a:t>
            </a:r>
            <a:r>
              <a:rPr lang="en-US" dirty="0">
                <a:solidFill>
                  <a:srgbClr val="000099"/>
                </a:solidFill>
                <a:latin typeface="Calibri" pitchFamily="34" charset="0"/>
              </a:rPr>
              <a:t>	</a:t>
            </a:r>
            <a:r>
              <a:rPr lang="en-US" b="1" dirty="0">
                <a:solidFill>
                  <a:srgbClr val="000099"/>
                </a:solidFill>
                <a:latin typeface="Calibri" pitchFamily="34" charset="0"/>
              </a:rPr>
              <a:t>	</a:t>
            </a:r>
          </a:p>
          <a:p>
            <a:r>
              <a:rPr lang="en-US" b="1" dirty="0">
                <a:solidFill>
                  <a:srgbClr val="000099"/>
                </a:solidFill>
              </a:rPr>
              <a:t>                    </a:t>
            </a:r>
            <a:r>
              <a:rPr lang="en-US" dirty="0">
                <a:solidFill>
                  <a:srgbClr val="000099"/>
                </a:solidFill>
              </a:rPr>
              <a:t>= (</a:t>
            </a:r>
            <a:r>
              <a:rPr lang="en-US" dirty="0">
                <a:solidFill>
                  <a:srgbClr val="000099"/>
                </a:solidFill>
                <a:latin typeface="Calibri" pitchFamily="34" charset="0"/>
              </a:rPr>
              <a:t>6 · 7</a:t>
            </a:r>
            <a:r>
              <a:rPr lang="en-US" dirty="0">
                <a:solidFill>
                  <a:srgbClr val="000099"/>
                </a:solidFill>
              </a:rPr>
              <a:t>)100</a:t>
            </a:r>
          </a:p>
          <a:p>
            <a:r>
              <a:rPr lang="en-US" dirty="0">
                <a:solidFill>
                  <a:srgbClr val="000099"/>
                </a:solidFill>
              </a:rPr>
              <a:t>	         = 42 </a:t>
            </a:r>
            <a:r>
              <a:rPr lang="en-US" dirty="0">
                <a:solidFill>
                  <a:srgbClr val="000099"/>
                </a:solidFill>
                <a:latin typeface="Calibri" pitchFamily="34" charset="0"/>
              </a:rPr>
              <a:t>· 100</a:t>
            </a:r>
          </a:p>
          <a:p>
            <a:r>
              <a:rPr lang="en-US" dirty="0">
                <a:solidFill>
                  <a:srgbClr val="000099"/>
                </a:solidFill>
                <a:latin typeface="Calibri" pitchFamily="34" charset="0"/>
              </a:rPr>
              <a:t>                    = </a:t>
            </a:r>
            <a:r>
              <a:rPr lang="en-US" dirty="0">
                <a:solidFill>
                  <a:srgbClr val="FF0000"/>
                </a:solidFill>
                <a:latin typeface="Calibri" pitchFamily="34" charset="0"/>
              </a:rPr>
              <a:t>4200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085975" y="4048780"/>
            <a:ext cx="183255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Calibri" pitchFamily="34" charset="0"/>
              </a:rPr>
              <a:t>= 6(7 · 100)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spAutoFit/>
          </a:bodyPr>
          <a:lstStyle/>
          <a:p>
            <a:pPr eaLnBrk="1" hangingPunct="1"/>
            <a:r>
              <a:rPr lang="en-US">
                <a:solidFill>
                  <a:schemeClr val="accent1"/>
                </a:solidFill>
              </a:rPr>
              <a:t>Objectives</a:t>
            </a:r>
            <a:endParaRPr lang="en-US"/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10383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dirty="0">
                <a:solidFill>
                  <a:schemeClr val="tx1"/>
                </a:solidFill>
              </a:rPr>
              <a:t>Recognize and use the properties of multiplication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dirty="0">
                <a:solidFill>
                  <a:schemeClr val="tx1"/>
                </a:solidFill>
              </a:rPr>
              <a:t>Recognize and use the distributive property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dirty="0">
                <a:solidFill>
                  <a:schemeClr val="tx1"/>
                </a:solidFill>
              </a:rPr>
              <a:t>Multiply whole numbers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dirty="0">
                <a:solidFill>
                  <a:schemeClr val="tx1"/>
                </a:solidFill>
              </a:rPr>
              <a:t>Multiply whole numbers mentally by using powers of 10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Calculate the area of a rectangle.</a:t>
            </a:r>
            <a:endParaRPr lang="en-US" dirty="0">
              <a:solidFill>
                <a:schemeClr val="tx1"/>
              </a:solidFill>
            </a:endParaRPr>
          </a:p>
          <a:p>
            <a:pPr marL="457200" indent="-457200" eaLnBrk="1" hangingPunct="1">
              <a:spcAft>
                <a:spcPts val="1200"/>
              </a:spcAft>
              <a:buFont typeface="Courier New" pitchFamily="49" charset="0"/>
              <a:buChar char="o"/>
            </a:pPr>
            <a:endParaRPr lang="en-US" i="0" dirty="0">
              <a:solidFill>
                <a:schemeClr val="tx1"/>
              </a:solidFill>
            </a:endParaRPr>
          </a:p>
          <a:p>
            <a:pPr marL="457200" indent="-457200" eaLnBrk="1" hangingPunct="1">
              <a:buFont typeface="Courier New" pitchFamily="49" charset="0"/>
              <a:buChar char="o"/>
            </a:pP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366092"/>
                </a:solidFill>
              </a:rPr>
              <a:t>Example 6: Multiplying Whole Numbers that End with 0s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50 · 700</a:t>
            </a:r>
            <a:endParaRPr lang="en-US" dirty="0">
              <a:solidFill>
                <a:srgbClr val="000099"/>
              </a:solidFill>
              <a:latin typeface="Calibri" pitchFamily="34" charset="0"/>
            </a:endParaRPr>
          </a:p>
          <a:p>
            <a:r>
              <a:rPr lang="en-US" dirty="0">
                <a:solidFill>
                  <a:srgbClr val="000099"/>
                </a:solidFill>
                <a:latin typeface="Calibri" pitchFamily="34" charset="0"/>
              </a:rPr>
              <a:t>                       = (5 · 7)(10 · 100)</a:t>
            </a:r>
          </a:p>
          <a:p>
            <a:r>
              <a:rPr lang="en-US" dirty="0">
                <a:solidFill>
                  <a:srgbClr val="000099"/>
                </a:solidFill>
                <a:latin typeface="Calibri" pitchFamily="34" charset="0"/>
              </a:rPr>
              <a:t>                       = 35 · 1000</a:t>
            </a:r>
          </a:p>
          <a:p>
            <a:r>
              <a:rPr lang="en-US" dirty="0">
                <a:solidFill>
                  <a:srgbClr val="000099"/>
                </a:solidFill>
                <a:latin typeface="Calibri" pitchFamily="34" charset="0"/>
              </a:rPr>
              <a:t>                       = </a:t>
            </a:r>
            <a:r>
              <a:rPr lang="en-US" dirty="0">
                <a:solidFill>
                  <a:srgbClr val="FF0000"/>
                </a:solidFill>
                <a:latin typeface="Calibri" pitchFamily="34" charset="0"/>
              </a:rPr>
              <a:t>35,000</a:t>
            </a:r>
          </a:p>
          <a:p>
            <a:pPr marL="514350" indent="-514350">
              <a:buFont typeface="+mj-lt"/>
              <a:buAutoNum type="alphaLcPeriod" startAt="3"/>
            </a:pPr>
            <a:r>
              <a:rPr lang="en-US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200 · 800</a:t>
            </a:r>
            <a:endParaRPr lang="en-US" dirty="0">
              <a:solidFill>
                <a:srgbClr val="000099"/>
              </a:solidFill>
              <a:latin typeface="Calibri" pitchFamily="34" charset="0"/>
            </a:endParaRPr>
          </a:p>
          <a:p>
            <a:r>
              <a:rPr lang="en-US" dirty="0">
                <a:solidFill>
                  <a:srgbClr val="000099"/>
                </a:solidFill>
                <a:latin typeface="Calibri" pitchFamily="34" charset="0"/>
              </a:rPr>
              <a:t>                         = (2 · 8)(100 · 100)</a:t>
            </a:r>
          </a:p>
          <a:p>
            <a:r>
              <a:rPr lang="en-US" dirty="0">
                <a:solidFill>
                  <a:srgbClr val="000099"/>
                </a:solidFill>
                <a:latin typeface="Calibri" pitchFamily="34" charset="0"/>
              </a:rPr>
              <a:t>                         = 16 · 10,000</a:t>
            </a:r>
          </a:p>
          <a:p>
            <a:r>
              <a:rPr lang="en-US" dirty="0">
                <a:solidFill>
                  <a:srgbClr val="000099"/>
                </a:solidFill>
                <a:latin typeface="Calibri" pitchFamily="34" charset="0"/>
              </a:rPr>
              <a:t>                         = </a:t>
            </a:r>
            <a:r>
              <a:rPr lang="en-US" dirty="0">
                <a:solidFill>
                  <a:srgbClr val="FF0000"/>
                </a:solidFill>
                <a:latin typeface="Calibri" pitchFamily="34" charset="0"/>
              </a:rPr>
              <a:t>160,000</a:t>
            </a:r>
          </a:p>
        </p:txBody>
      </p:sp>
      <p:sp>
        <p:nvSpPr>
          <p:cNvPr id="4" name="Rectangle 3"/>
          <p:cNvSpPr/>
          <p:nvPr/>
        </p:nvSpPr>
        <p:spPr>
          <a:xfrm>
            <a:off x="2295525" y="1295400"/>
            <a:ext cx="26709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Calibri" pitchFamily="34" charset="0"/>
              </a:rPr>
              <a:t>= (5 · 10)(7 · 100)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2486025" y="3324225"/>
            <a:ext cx="285366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Calibri" pitchFamily="34" charset="0"/>
              </a:rPr>
              <a:t>= (2 · 100)(8 · 100)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366092"/>
                </a:solidFill>
              </a:rPr>
              <a:t>Example 6: Multiplying Whole Numbers that End with 0s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4"/>
            </a:pPr>
            <a:r>
              <a:rPr lang="en-US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7000 · 9000</a:t>
            </a:r>
            <a:endParaRPr lang="en-US" dirty="0">
              <a:solidFill>
                <a:srgbClr val="000099"/>
              </a:solidFill>
              <a:latin typeface="Calibri" pitchFamily="34" charset="0"/>
            </a:endParaRPr>
          </a:p>
          <a:p>
            <a:r>
              <a:rPr lang="en-US" dirty="0">
                <a:solidFill>
                  <a:srgbClr val="000099"/>
                </a:solidFill>
                <a:latin typeface="Calibri" pitchFamily="34" charset="0"/>
              </a:rPr>
              <a:t>                             = (7 · 9)(1000 · 1000)</a:t>
            </a:r>
          </a:p>
          <a:p>
            <a:r>
              <a:rPr lang="en-US" dirty="0">
                <a:solidFill>
                  <a:srgbClr val="000099"/>
                </a:solidFill>
                <a:latin typeface="Calibri" pitchFamily="34" charset="0"/>
              </a:rPr>
              <a:t>                             = 63 · 1,000,000</a:t>
            </a:r>
          </a:p>
          <a:p>
            <a:r>
              <a:rPr lang="en-US" dirty="0">
                <a:solidFill>
                  <a:srgbClr val="000099"/>
                </a:solidFill>
                <a:latin typeface="Calibri" pitchFamily="34" charset="0"/>
              </a:rPr>
              <a:t>                             = </a:t>
            </a:r>
            <a:r>
              <a:rPr lang="en-US" dirty="0">
                <a:solidFill>
                  <a:srgbClr val="FF0000"/>
                </a:solidFill>
                <a:latin typeface="Calibri" pitchFamily="34" charset="0"/>
              </a:rPr>
              <a:t>63,000,000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781300" y="1266825"/>
            <a:ext cx="3219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Calibri" pitchFamily="34" charset="0"/>
              </a:rPr>
              <a:t>= (7 · 1000)(9 · 1000)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xfrm>
            <a:off x="457200" y="395462"/>
            <a:ext cx="8229600" cy="48923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Area of a Rectangle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 Definition</a:t>
            </a:r>
          </a:p>
          <a:p>
            <a:pPr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area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of a rectangle (measured in square units) is found by multiplying its length by its width.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xfrm>
            <a:off x="457200" y="203102"/>
            <a:ext cx="8229600" cy="87395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366092"/>
                </a:solidFill>
              </a:rPr>
              <a:t>Example </a:t>
            </a:r>
            <a:r>
              <a:rPr lang="en-US" dirty="0" smtClean="0">
                <a:solidFill>
                  <a:srgbClr val="366092"/>
                </a:solidFill>
              </a:rPr>
              <a:t>7: Application: </a:t>
            </a:r>
            <a:r>
              <a:rPr lang="en-US" dirty="0">
                <a:solidFill>
                  <a:srgbClr val="366092"/>
                </a:solidFill>
              </a:rPr>
              <a:t>Calculating the Area of a Rectangle</a:t>
            </a:r>
            <a:endParaRPr lang="en-US" sz="3200" dirty="0">
              <a:solidFill>
                <a:srgbClr val="366092"/>
              </a:solidFill>
            </a:endParaRPr>
          </a:p>
        </p:txBody>
      </p:sp>
      <p:sp>
        <p:nvSpPr>
          <p:cNvPr id="2253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1588" indent="-1588" eaLnBrk="1" hangingPunct="1">
              <a:buFont typeface="Courier New" pitchFamily="49" charset="0"/>
              <a:buNone/>
            </a:pPr>
            <a:r>
              <a:rPr lang="en-US" dirty="0">
                <a:solidFill>
                  <a:schemeClr val="tx1"/>
                </a:solidFill>
              </a:rPr>
              <a:t>Calculate </a:t>
            </a:r>
            <a:r>
              <a:rPr lang="en-US" i="0" dirty="0">
                <a:solidFill>
                  <a:schemeClr val="tx1"/>
                </a:solidFill>
              </a:rPr>
              <a:t>the area of a rectangular plot of land with dimensions as shown here.</a:t>
            </a:r>
          </a:p>
          <a:p>
            <a:pPr marL="1588" indent="-1588" eaLnBrk="1" hangingPunct="1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pic>
        <p:nvPicPr>
          <p:cNvPr id="68609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71800" y="2514600"/>
            <a:ext cx="3886200" cy="22562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366092"/>
                </a:solidFill>
              </a:rPr>
              <a:t>Example </a:t>
            </a:r>
            <a:r>
              <a:rPr lang="en-US" dirty="0" smtClean="0">
                <a:solidFill>
                  <a:srgbClr val="366092"/>
                </a:solidFill>
              </a:rPr>
              <a:t>7: Application: </a:t>
            </a:r>
            <a:r>
              <a:rPr lang="en-US" dirty="0">
                <a:solidFill>
                  <a:srgbClr val="366092"/>
                </a:solidFill>
              </a:rPr>
              <a:t>Calculating the Area of a Rectangle (cont.)</a:t>
            </a:r>
          </a:p>
        </p:txBody>
      </p:sp>
      <p:sp>
        <p:nvSpPr>
          <p:cNvPr id="23554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eaLnBrk="1" hangingPunct="1">
              <a:buFontTx/>
              <a:buNone/>
            </a:pPr>
            <a:r>
              <a:rPr lang="en-US" i="0" dirty="0">
                <a:solidFill>
                  <a:schemeClr val="tx1"/>
                </a:solidFill>
              </a:rPr>
              <a:t>To find the area, we multiply the length and the width: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i="0" dirty="0">
                <a:solidFill>
                  <a:srgbClr val="0000FF"/>
                </a:solidFill>
              </a:rPr>
              <a:t>186 ft ⋅ 92 ft</a:t>
            </a:r>
            <a:r>
              <a:rPr lang="en-US" i="0" dirty="0">
                <a:solidFill>
                  <a:schemeClr val="tx1"/>
                </a:solidFill>
              </a:rPr>
              <a:t>. </a:t>
            </a:r>
          </a:p>
        </p:txBody>
      </p:sp>
      <p:graphicFrame>
        <p:nvGraphicFramePr>
          <p:cNvPr id="23555" name="Object 3"/>
          <p:cNvGraphicFramePr>
            <a:graphicFrameLocks noChangeAspect="1"/>
          </p:cNvGraphicFramePr>
          <p:nvPr/>
        </p:nvGraphicFramePr>
        <p:xfrm>
          <a:off x="3276600" y="2819400"/>
          <a:ext cx="10414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9" name="Equation" r:id="rId3" imgW="1041400" imgH="977900" progId="Equation.DSMT4">
                  <p:embed/>
                </p:oleObj>
              </mc:Choice>
              <mc:Fallback>
                <p:oleObj name="Equation" r:id="rId3" imgW="1041400" imgH="9779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2819400"/>
                        <a:ext cx="1041400" cy="977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7" name="Object 3"/>
          <p:cNvGraphicFramePr>
            <a:graphicFrameLocks noChangeAspect="1"/>
          </p:cNvGraphicFramePr>
          <p:nvPr/>
        </p:nvGraphicFramePr>
        <p:xfrm>
          <a:off x="3276600" y="3915696"/>
          <a:ext cx="1041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0" name="Equation" r:id="rId5" imgW="1040948" imgH="291973" progId="Equation.DSMT4">
                  <p:embed/>
                </p:oleObj>
              </mc:Choice>
              <mc:Fallback>
                <p:oleObj name="Equation" r:id="rId5" imgW="1040948" imgH="291973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3915696"/>
                        <a:ext cx="1041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ct 3"/>
          <p:cNvGraphicFramePr>
            <a:graphicFrameLocks noChangeAspect="1"/>
          </p:cNvGraphicFramePr>
          <p:nvPr/>
        </p:nvGraphicFramePr>
        <p:xfrm>
          <a:off x="3338052" y="4935792"/>
          <a:ext cx="27432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1" name="Equation" r:id="rId7" imgW="2743200" imgH="393700" progId="Equation.DSMT4">
                  <p:embed/>
                </p:oleObj>
              </mc:Choice>
              <mc:Fallback>
                <p:oleObj name="Equation" r:id="rId7" imgW="2743200" imgH="39370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8052" y="4935792"/>
                        <a:ext cx="27432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3"/>
          <p:cNvGraphicFramePr>
            <a:graphicFrameLocks noChangeAspect="1"/>
          </p:cNvGraphicFramePr>
          <p:nvPr/>
        </p:nvGraphicFramePr>
        <p:xfrm>
          <a:off x="3251200" y="4330700"/>
          <a:ext cx="1168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2" name="Equation" r:id="rId9" imgW="1168200" imgH="482400" progId="Equation.DSMT4">
                  <p:embed/>
                </p:oleObj>
              </mc:Choice>
              <mc:Fallback>
                <p:oleObj name="Equation" r:id="rId9" imgW="1168200" imgH="48240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1200" y="4330700"/>
                        <a:ext cx="11684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81000" y="5410200"/>
            <a:ext cx="731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 area of the plot of land is </a:t>
            </a:r>
            <a:r>
              <a:rPr lang="en-US" sz="2800" dirty="0">
                <a:solidFill>
                  <a:srgbClr val="FF0000"/>
                </a:solidFill>
              </a:rPr>
              <a:t>17,112 sq ft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872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5" name="Group 12"/>
          <p:cNvGraphicFramePr>
            <a:graphicFrameLocks/>
          </p:cNvGraphicFramePr>
          <p:nvPr/>
        </p:nvGraphicFramePr>
        <p:xfrm>
          <a:off x="533400" y="1371600"/>
          <a:ext cx="8077200" cy="4635373"/>
        </p:xfrm>
        <a:graphic>
          <a:graphicData uri="http://schemas.openxmlformats.org/drawingml/2006/table">
            <a:tbl>
              <a:tblPr/>
              <a:tblGrid>
                <a:gridCol w="89746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66519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51454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096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  Symbol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Example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971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10253F"/>
                          </a:solidFill>
                          <a:effectLst/>
                          <a:latin typeface="Calibri" pitchFamily="34" charset="0"/>
                        </a:rPr>
                        <a:t>·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10253F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( 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10253F"/>
                          </a:solidFill>
                          <a:effectLst/>
                          <a:latin typeface="Calibri" pitchFamily="34" charset="0"/>
                        </a:rPr>
                        <a:t>raised dot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10253F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numbers inside or next to parentheses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cross sign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2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4 ⋅175</a:t>
                      </a:r>
                      <a:endParaRPr kumimoji="0" lang="en-US" sz="2800" b="0" i="1" u="none" strike="noStrike" cap="none" normalizeH="0" baseline="0" dirty="0">
                        <a:ln>
                          <a:noFill/>
                        </a:ln>
                        <a:solidFill>
                          <a:srgbClr val="10253F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4(175) or (4)175 or (4)(175)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Symbols for Multiplication</a:t>
            </a:r>
            <a:endParaRPr lang="en-US" dirty="0"/>
          </a:p>
        </p:txBody>
      </p:sp>
      <p:graphicFrame>
        <p:nvGraphicFramePr>
          <p:cNvPr id="4" name="Object 19"/>
          <p:cNvGraphicFramePr>
            <a:graphicFrameLocks noChangeAspect="1"/>
          </p:cNvGraphicFramePr>
          <p:nvPr/>
        </p:nvGraphicFramePr>
        <p:xfrm>
          <a:off x="5111750" y="4737100"/>
          <a:ext cx="22860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79" name="Equation" r:id="rId3" imgW="2286000" imgH="977900" progId="Equation.DSMT4">
                  <p:embed/>
                </p:oleObj>
              </mc:Choice>
              <mc:Fallback>
                <p:oleObj name="Equation" r:id="rId3" imgW="2286000" imgH="9779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1750" y="4737100"/>
                        <a:ext cx="2286000" cy="977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Commutative Property of Multiplication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88237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Properties</a:t>
            </a:r>
          </a:p>
          <a:p>
            <a:pPr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order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of the numbers in multiplication can be reversed without changing the product . For example ,                </a:t>
            </a:r>
          </a:p>
          <a:p>
            <a:pPr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                          3 ⋅ 4 = 12 and  4 ⋅ 3 = 12	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xfrm>
            <a:off x="457200" y="395462"/>
            <a:ext cx="8229600" cy="48923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Associative Property of Multiplication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88237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588" indent="-1588" algn="ctr" eaLnBrk="0" hangingPunct="0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Properties</a:t>
            </a:r>
          </a:p>
          <a:p>
            <a:pPr marL="1588" indent="-1588"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grouping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of the numbers in multiplication can be changed without changing the product. For example,</a:t>
            </a:r>
          </a:p>
          <a:p>
            <a:pPr marL="1588" indent="-1588" algn="ctr"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(4 ⋅ 2) ⋅ 5 = 8 ⋅ 5 = 40  and 4 ⋅ (2 ⋅ 5) = 4 ⋅ 10 = 40 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9147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Properties</a:t>
            </a:r>
          </a:p>
          <a:p>
            <a:pPr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product of any number and 1 is that same number.</a:t>
            </a:r>
          </a:p>
          <a:p>
            <a:pPr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For example,</a:t>
            </a:r>
          </a:p>
          <a:p>
            <a:pPr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	 6 ⋅ 1 = 6 and 1 ⋅14 = 14</a:t>
            </a:r>
          </a:p>
          <a:p>
            <a:pPr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number 1 is called 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multiplicative identity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Multiplicative Identity Property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9147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Properties</a:t>
            </a:r>
            <a:endParaRPr lang="en-US" b="1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The product of a number and 0 is always 0.</a:t>
            </a:r>
          </a:p>
          <a:p>
            <a:r>
              <a:rPr lang="en-US" dirty="0">
                <a:solidFill>
                  <a:srgbClr val="000000"/>
                </a:solidFill>
              </a:rPr>
              <a:t>For example, 		</a:t>
            </a:r>
          </a:p>
          <a:p>
            <a:r>
              <a:rPr lang="en-US" dirty="0">
                <a:solidFill>
                  <a:srgbClr val="000000"/>
                </a:solidFill>
              </a:rPr>
              <a:t>		63 ⋅ 0 = 0 and 0 ⋅ 7 = 0.</a:t>
            </a:r>
          </a:p>
          <a:p>
            <a:r>
              <a:rPr lang="en-US" dirty="0">
                <a:solidFill>
                  <a:srgbClr val="000000"/>
                </a:solidFill>
              </a:rPr>
              <a:t>The product of a number and 0 is always 0.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Multiplication Property of 0 (or Zero-Factor Law)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xfrm>
            <a:off x="457200" y="203102"/>
            <a:ext cx="8229600" cy="873957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/>
            <a:r>
              <a:rPr lang="en-US" sz="3200" dirty="0">
                <a:solidFill>
                  <a:schemeClr val="tx1"/>
                </a:solidFill>
              </a:rPr>
              <a:t>Example </a:t>
            </a:r>
            <a:r>
              <a:rPr lang="en-US" dirty="0">
                <a:solidFill>
                  <a:schemeClr val="tx1"/>
                </a:solidFill>
              </a:rPr>
              <a:t>1: Recognizing the Properties of Multiplication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876800"/>
          </a:xfrm>
          <a:prstGeom prst="rect">
            <a:avLst/>
          </a:prstGeom>
        </p:spPr>
        <p:txBody>
          <a:bodyPr/>
          <a:lstStyle/>
          <a:p>
            <a:pPr marL="463550" indent="-463550" eaLnBrk="1" hangingPunct="1"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Each of the properties of multiplication is illustrated.</a:t>
            </a:r>
          </a:p>
          <a:p>
            <a:pPr marL="514350" indent="-514350" eaLnBrk="1" hangingPunct="1">
              <a:lnSpc>
                <a:spcPct val="90000"/>
              </a:lnSpc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	</a:t>
            </a:r>
          </a:p>
          <a:p>
            <a:pPr marL="514350" indent="-514350" eaLnBrk="1" hangingPunct="1">
              <a:lnSpc>
                <a:spcPct val="90000"/>
              </a:lnSpc>
              <a:buFont typeface="+mj-lt"/>
              <a:buAutoNum type="alphaLcPeriod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 eaLnBrk="1" hangingPunct="1">
              <a:lnSpc>
                <a:spcPct val="90000"/>
              </a:lnSpc>
              <a:buFont typeface="+mj-lt"/>
              <a:buAutoNum type="alphaLcPeriod"/>
            </a:pPr>
            <a:endParaRPr lang="en-US" i="0" dirty="0">
              <a:solidFill>
                <a:schemeClr val="tx1"/>
              </a:solidFill>
            </a:endParaRPr>
          </a:p>
          <a:p>
            <a:pPr marL="514350" indent="-514350" eaLnBrk="1" hangingPunct="1">
              <a:lnSpc>
                <a:spcPct val="90000"/>
              </a:lnSpc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			</a:t>
            </a:r>
            <a:endParaRPr lang="en-US" dirty="0"/>
          </a:p>
          <a:p>
            <a:pPr marL="463550" indent="-463550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i="0" dirty="0">
                <a:solidFill>
                  <a:schemeClr val="tx1"/>
                </a:solidFill>
              </a:rPr>
              <a:t>	</a:t>
            </a:r>
          </a:p>
          <a:p>
            <a:pPr marL="463550" indent="-463550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463550" indent="-463550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514350" indent="-514350" eaLnBrk="1" hangingPunct="1">
              <a:lnSpc>
                <a:spcPct val="90000"/>
              </a:lnSpc>
              <a:spcBef>
                <a:spcPct val="0"/>
              </a:spcBef>
              <a:buFont typeface="+mj-lt"/>
              <a:buAutoNum type="alphaLcPeriod" startAt="3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 eaLnBrk="1" hangingPunct="1">
              <a:lnSpc>
                <a:spcPct val="90000"/>
              </a:lnSpc>
              <a:spcBef>
                <a:spcPct val="0"/>
              </a:spcBef>
              <a:buFont typeface="+mj-lt"/>
              <a:buAutoNum type="alphaLcPeriod" startAt="3"/>
            </a:pPr>
            <a:endParaRPr lang="en-US" i="0" dirty="0">
              <a:solidFill>
                <a:schemeClr val="tx1"/>
              </a:solidFill>
            </a:endParaRPr>
          </a:p>
          <a:p>
            <a:pPr marL="514350" indent="-514350" eaLnBrk="1" hangingPunct="1">
              <a:lnSpc>
                <a:spcPct val="90000"/>
              </a:lnSpc>
              <a:spcBef>
                <a:spcPct val="0"/>
              </a:spcBef>
              <a:buFont typeface="+mj-lt"/>
              <a:buAutoNum type="alphaLcPeriod" startAt="3"/>
            </a:pP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  <a:p>
            <a:pPr marL="463550" indent="-463550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463550" indent="-463550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463550" indent="-463550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i="0" dirty="0">
              <a:solidFill>
                <a:srgbClr val="C00C08"/>
              </a:solidFill>
            </a:endParaRPr>
          </a:p>
        </p:txBody>
      </p:sp>
      <p:graphicFrame>
        <p:nvGraphicFramePr>
          <p:cNvPr id="17413" name="Object 5"/>
          <p:cNvGraphicFramePr>
            <a:graphicFrameLocks noChangeAspect="1"/>
          </p:cNvGraphicFramePr>
          <p:nvPr/>
        </p:nvGraphicFramePr>
        <p:xfrm>
          <a:off x="1035050" y="2273300"/>
          <a:ext cx="67945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56" name="Equation" r:id="rId3" imgW="6794280" imgH="393480" progId="Equation.DSMT4">
                  <p:embed/>
                </p:oleObj>
              </mc:Choice>
              <mc:Fallback>
                <p:oleObj name="Equation" r:id="rId3" imgW="6794280" imgH="393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5050" y="2273300"/>
                        <a:ext cx="67945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5" name="Object 7"/>
          <p:cNvGraphicFramePr>
            <a:graphicFrameLocks noChangeAspect="1"/>
          </p:cNvGraphicFramePr>
          <p:nvPr/>
        </p:nvGraphicFramePr>
        <p:xfrm>
          <a:off x="1020096" y="3721100"/>
          <a:ext cx="7391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57" name="Equation" r:id="rId5" imgW="7391400" imgH="469900" progId="Equation.DSMT4">
                  <p:embed/>
                </p:oleObj>
              </mc:Choice>
              <mc:Fallback>
                <p:oleObj name="Equation" r:id="rId5" imgW="7391400" imgH="4699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0096" y="3721100"/>
                        <a:ext cx="73914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3886200" y="1648528"/>
            <a:ext cx="449616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Commutative property of multiplication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886200" y="3009888"/>
            <a:ext cx="42652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Associative property of multiplication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886200" y="4552890"/>
            <a:ext cx="349743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Multiplicative identity property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886200" y="5257740"/>
            <a:ext cx="312399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Multiplication property of 0 </a:t>
            </a:r>
          </a:p>
        </p:txBody>
      </p:sp>
      <p:graphicFrame>
        <p:nvGraphicFramePr>
          <p:cNvPr id="52233" name="Object 9"/>
          <p:cNvGraphicFramePr>
            <a:graphicFrameLocks noChangeAspect="1"/>
          </p:cNvGraphicFramePr>
          <p:nvPr/>
        </p:nvGraphicFramePr>
        <p:xfrm>
          <a:off x="990600" y="1647825"/>
          <a:ext cx="1625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58" name="Equation" r:id="rId7" imgW="1625400" imgH="291960" progId="Equation.DSMT4">
                  <p:embed/>
                </p:oleObj>
              </mc:Choice>
              <mc:Fallback>
                <p:oleObj name="Equation" r:id="rId7" imgW="162540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647825"/>
                        <a:ext cx="1625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4" name="Object 10"/>
          <p:cNvGraphicFramePr>
            <a:graphicFrameLocks noChangeAspect="1"/>
          </p:cNvGraphicFramePr>
          <p:nvPr/>
        </p:nvGraphicFramePr>
        <p:xfrm>
          <a:off x="1066800" y="2971800"/>
          <a:ext cx="2565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59" name="Equation" r:id="rId9" imgW="2565360" imgH="469800" progId="Equation.DSMT4">
                  <p:embed/>
                </p:oleObj>
              </mc:Choice>
              <mc:Fallback>
                <p:oleObj name="Equation" r:id="rId9" imgW="2565360" imgH="4698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971800"/>
                        <a:ext cx="2565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5" name="Object 11"/>
          <p:cNvGraphicFramePr>
            <a:graphicFrameLocks noChangeAspect="1"/>
          </p:cNvGraphicFramePr>
          <p:nvPr/>
        </p:nvGraphicFramePr>
        <p:xfrm>
          <a:off x="1038225" y="4581525"/>
          <a:ext cx="1041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60" name="Equation" r:id="rId11" imgW="1041120" imgH="291960" progId="Equation.DSMT4">
                  <p:embed/>
                </p:oleObj>
              </mc:Choice>
              <mc:Fallback>
                <p:oleObj name="Equation" r:id="rId11" imgW="104112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8225" y="4581525"/>
                        <a:ext cx="1041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6" name="Object 12"/>
          <p:cNvGraphicFramePr>
            <a:graphicFrameLocks noChangeAspect="1"/>
          </p:cNvGraphicFramePr>
          <p:nvPr/>
        </p:nvGraphicFramePr>
        <p:xfrm>
          <a:off x="1028700" y="5324475"/>
          <a:ext cx="1422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61" name="Equation" r:id="rId13" imgW="1422360" imgH="291960" progId="Equation.DSMT4">
                  <p:embed/>
                </p:oleObj>
              </mc:Choice>
              <mc:Fallback>
                <p:oleObj name="Equation" r:id="rId13" imgW="1422360" imgH="291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8700" y="5324475"/>
                        <a:ext cx="1422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xfrm>
            <a:off x="457200" y="395462"/>
            <a:ext cx="8229600" cy="489236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/>
            <a:r>
              <a:rPr lang="en-US" dirty="0">
                <a:solidFill>
                  <a:schemeClr val="accent1"/>
                </a:solidFill>
              </a:rPr>
              <a:t>T</a:t>
            </a:r>
            <a:r>
              <a:rPr lang="en-US" sz="3200" dirty="0">
                <a:solidFill>
                  <a:schemeClr val="accent1"/>
                </a:solidFill>
              </a:rPr>
              <a:t>he Distributive Property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Properties</a:t>
            </a:r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pPr indent="-342900">
              <a:spcBef>
                <a:spcPts val="0"/>
              </a:spcBef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Multiplication can be distributed over addition. For</a:t>
            </a:r>
          </a:p>
          <a:p>
            <a:pPr indent="-342900">
              <a:spcBef>
                <a:spcPts val="0"/>
              </a:spcBef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example,</a:t>
            </a:r>
          </a:p>
          <a:p>
            <a:pPr marL="342900" indent="-342900" algn="ctr">
              <a:spcAft>
                <a:spcPts val="1200"/>
              </a:spcAf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5(8 + 3) = 5 ⋅ 8 + 5 ⋅ 3.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1149</TotalTime>
  <Words>847</Words>
  <Application>Microsoft Office PowerPoint</Application>
  <PresentationFormat>On-screen Show (4:3)</PresentationFormat>
  <Paragraphs>162</Paragraphs>
  <Slides>24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Calibri</vt:lpstr>
      <vt:lpstr>Courier New</vt:lpstr>
      <vt:lpstr>Office Theme</vt:lpstr>
      <vt:lpstr>Equation</vt:lpstr>
      <vt:lpstr>Section 1.3</vt:lpstr>
      <vt:lpstr>Objectives</vt:lpstr>
      <vt:lpstr>Symbols for Multiplication</vt:lpstr>
      <vt:lpstr>Commutative Property of Multiplication</vt:lpstr>
      <vt:lpstr>Associative Property of Multiplication</vt:lpstr>
      <vt:lpstr>Multiplicative Identity Property</vt:lpstr>
      <vt:lpstr>Multiplication Property of 0 (or Zero-Factor Law)</vt:lpstr>
      <vt:lpstr>Example 1: Recognizing the Properties of Multiplication</vt:lpstr>
      <vt:lpstr>The Distributive Property</vt:lpstr>
      <vt:lpstr>Example 2:  Using the Distributive Property</vt:lpstr>
      <vt:lpstr>Example 3: Multiplying with Whole Numbers</vt:lpstr>
      <vt:lpstr>Example 3: Multiplying with Whole Numbers (cont.)</vt:lpstr>
      <vt:lpstr>Example 3: Multiplying with Whole Numbers(cont.)</vt:lpstr>
      <vt:lpstr>Example 4:  Multiplying Whole Numbers</vt:lpstr>
      <vt:lpstr>Example 4:  Multiplying Whole Numbers (cont.)</vt:lpstr>
      <vt:lpstr>Example 4:  Multiplying Whole Numbers (cont.)</vt:lpstr>
      <vt:lpstr>Example 5:  Multiplying Whole Numbers</vt:lpstr>
      <vt:lpstr>    Multiplying Whole Numbers by Powers of 10</vt:lpstr>
      <vt:lpstr>Example 6: Multiplying Whole Numbers that End with 0s</vt:lpstr>
      <vt:lpstr>Example 6: Multiplying Whole Numbers that End with 0s (cont.)</vt:lpstr>
      <vt:lpstr>Example 6: Multiplying Whole Numbers that End with 0s (cont.)</vt:lpstr>
      <vt:lpstr>Area of a Rectangle</vt:lpstr>
      <vt:lpstr>Example 7: Application: Calculating the Area of a Rectangle</vt:lpstr>
      <vt:lpstr>Example 7: Application: Calculating the Area of a Rectangle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</dc:title>
  <dc:creator>Hawkes Learning</dc:creator>
  <cp:lastModifiedBy>Kara Roche</cp:lastModifiedBy>
  <cp:revision>199</cp:revision>
  <dcterms:created xsi:type="dcterms:W3CDTF">2013-04-26T14:43:13Z</dcterms:created>
  <dcterms:modified xsi:type="dcterms:W3CDTF">2018-08-01T20:38:29Z</dcterms:modified>
</cp:coreProperties>
</file>