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  <p:sldId id="272" r:id="rId17"/>
    <p:sldId id="275" r:id="rId18"/>
    <p:sldId id="276" r:id="rId19"/>
    <p:sldId id="27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86" d="100"/>
          <a:sy n="86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emf"/><Relationship Id="rId7" Type="http://schemas.openxmlformats.org/officeDocument/2006/relationships/image" Target="../media/image18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6" Type="http://schemas.openxmlformats.org/officeDocument/2006/relationships/image" Target="../media/image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8.wmf"/><Relationship Id="rId10" Type="http://schemas.openxmlformats.org/officeDocument/2006/relationships/image" Target="../media/image16.wmf"/><Relationship Id="rId19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7117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342900" algn="l"/>
                <a:tab pos="9779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line, where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" name="Equation" r:id="rId3" imgW="1777541" imgH="355508" progId="Equation.DSMT4">
                  <p:embed/>
                </p:oleObj>
              </mc:Choice>
              <mc:Fallback>
                <p:oleObj name="Equation" r:id="rId3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" name="Equation" r:id="rId5" imgW="1407960" imgH="886680" progId="Equation.DSMT4">
                  <p:embed/>
                </p:oleObj>
              </mc:Choice>
              <mc:Fallback>
                <p:oleObj name="Equation" r:id="rId5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" name="Equation" r:id="rId7" imgW="1727874" imgH="838292" progId="Equation.DSMT4">
                  <p:embed/>
                </p:oleObj>
              </mc:Choice>
              <mc:Fallback>
                <p:oleObj name="Equation" r:id="rId7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" name="Equation" r:id="rId9" imgW="1562031" imgH="355508" progId="Equation.DSMT4">
                  <p:embed/>
                </p:oleObj>
              </mc:Choice>
              <mc:Fallback>
                <p:oleObj name="Equation" r:id="rId9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Thus              which is the slope, and </a:t>
            </a:r>
            <a:r>
              <a:rPr lang="en-US" i="1" dirty="0"/>
              <a:t>b</a:t>
            </a:r>
            <a:r>
              <a:rPr lang="en-US" dirty="0"/>
              <a:t> is </a:t>
            </a:r>
            <a:r>
              <a:rPr lang="en-US" dirty="0">
                <a:solidFill>
                  <a:srgbClr val="9900FF"/>
                </a:solidFill>
              </a:rPr>
              <a:t>2</a:t>
            </a:r>
            <a:r>
              <a:rPr lang="en-US" dirty="0"/>
              <a:t>, making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r>
              <a:rPr lang="en-US" dirty="0">
                <a:solidFill>
                  <a:srgbClr val="FF0000"/>
                </a:solidFill>
              </a:rPr>
              <a:t>(0, 2)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03211"/>
              </p:ext>
            </p:extLst>
          </p:nvPr>
        </p:nvGraphicFramePr>
        <p:xfrm>
          <a:off x="1320800" y="1262296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9" name="Equation" r:id="rId3" imgW="990360" imgH="838080" progId="Equation.DSMT4">
                  <p:embed/>
                </p:oleObj>
              </mc:Choice>
              <mc:Fallback>
                <p:oleObj name="Equation" r:id="rId3" imgW="990360" imgH="83808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262296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4846320" cy="3108543"/>
          </a:xfr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57200" y="456656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273552" cy="32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" name="Equation" r:id="rId3" imgW="1700280" imgH="329040" progId="Equation.DSMT4">
                  <p:embed/>
                </p:oleObj>
              </mc:Choice>
              <mc:Fallback>
                <p:oleObj name="Equation" r:id="rId3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" name="Equation" r:id="rId5" imgW="1663920" imgH="329040" progId="Equation.DSMT4">
                  <p:embed/>
                </p:oleObj>
              </mc:Choice>
              <mc:Fallback>
                <p:oleObj name="Equation" r:id="rId5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" name="Equation" r:id="rId7" imgW="1828440" imgH="886680" progId="Equation.DSMT4">
                  <p:embed/>
                </p:oleObj>
              </mc:Choice>
              <mc:Fallback>
                <p:oleObj name="Equation" r:id="rId7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" name="Equation" r:id="rId9" imgW="1636560" imgH="886680" progId="Equation.DSMT4">
                  <p:embed/>
                </p:oleObj>
              </mc:Choice>
              <mc:Fallback>
                <p:oleObj name="Equation" r:id="rId9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27" name="Picture 7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362200"/>
            <a:ext cx="8153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We can treat 	        as    	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</a:t>
            </a:r>
          </a:p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1158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4" name="Object 5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65772"/>
              </p:ext>
            </p:extLst>
          </p:nvPr>
        </p:nvGraphicFramePr>
        <p:xfrm>
          <a:off x="1295400" y="12112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3" imgW="1231560" imgH="838080" progId="Equation.DSMT4">
                  <p:embed/>
                </p:oleObj>
              </mc:Choice>
              <mc:Fallback>
                <p:oleObj name="Equation" r:id="rId3" imgW="1231560" imgH="83808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12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5" name="Object 549"/>
          <p:cNvGraphicFramePr>
            <a:graphicFrameLocks noChangeAspect="1"/>
          </p:cNvGraphicFramePr>
          <p:nvPr/>
        </p:nvGraphicFramePr>
        <p:xfrm>
          <a:off x="2438400" y="2193022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" name="Equation" r:id="rId5" imgW="1117440" imgH="838080" progId="Equation.DSMT4">
                  <p:embed/>
                </p:oleObj>
              </mc:Choice>
              <mc:Fallback>
                <p:oleObj name="Equation" r:id="rId5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93022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/>
        </p:nvGraphicFramePr>
        <p:xfrm>
          <a:off x="3970789" y="219302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" name="Equation" r:id="rId7" imgW="1079280" imgH="838080" progId="Equation.DSMT4">
                  <p:embed/>
                </p:oleObj>
              </mc:Choice>
              <mc:Fallback>
                <p:oleObj name="Equation" r:id="rId7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89" y="219302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" name="Equation" r:id="rId3" imgW="342831" imgH="837787" progId="Equation.DSMT4">
                  <p:embed/>
                </p:oleObj>
              </mc:Choice>
              <mc:Fallback>
                <p:oleObj name="Equation" r:id="rId3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0" name="Equation" r:id="rId5" imgW="1549080" imgH="838080" progId="Equation.DSMT4">
                  <p:embed/>
                </p:oleObj>
              </mc:Choice>
              <mc:Fallback>
                <p:oleObj name="Equation" r:id="rId5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/>
        </p:nvGraphicFramePr>
        <p:xfrm>
          <a:off x="473978" y="4207778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" name="Equation" r:id="rId7" imgW="965160" imgH="838080" progId="Equation.DSMT4">
                  <p:embed/>
                </p:oleObj>
              </mc:Choice>
              <mc:Fallback>
                <p:oleObj name="Equation" r:id="rId7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07778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" name="Equation" r:id="rId9" imgW="342720" imgH="838080" progId="Equation.DSMT4">
                  <p:embed/>
                </p:oleObj>
              </mc:Choice>
              <mc:Fallback>
                <p:oleObj name="Equation" r:id="rId9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Interpret the slope of a line as a rate of change.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 of a line given two points on the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slopes of horizontal and vertical lines.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Graph a linear equation by finding the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slope‑intercept form to write the equation of a line given its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follows: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96296" y="1836023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3" imgW="1307939" imgH="482278" progId="Equation.DSMT4">
                  <p:embed/>
                </p:oleObj>
              </mc:Choice>
              <mc:Fallback>
                <p:oleObj name="Equation" r:id="rId3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96" y="1836023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117850" y="1831260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Equation" r:id="rId5" imgW="1333293" imgH="482278" progId="Equation.DSMT4">
                  <p:embed/>
                </p:oleObj>
              </mc:Choice>
              <mc:Fallback>
                <p:oleObj name="Equation" r:id="rId5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831260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3210"/>
              </p:ext>
            </p:extLst>
          </p:nvPr>
        </p:nvGraphicFramePr>
        <p:xfrm>
          <a:off x="2533650" y="2957513"/>
          <a:ext cx="383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7" imgW="3821400" imgH="1051200" progId="Equation.DSMT4">
                  <p:embed/>
                </p:oleObj>
              </mc:Choice>
              <mc:Fallback>
                <p:oleObj name="Equation" r:id="rId7" imgW="3821400" imgH="10512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957513"/>
                        <a:ext cx="383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         Calculating the Slope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9020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</a:t>
            </a:r>
          </a:p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47311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3" name="Equation" r:id="rId5" imgW="2717640" imgH="927000" progId="Equation.DSMT4">
                  <p:embed/>
                </p:oleObj>
              </mc:Choice>
              <mc:Fallback>
                <p:oleObj name="Equation" r:id="rId5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Equation" r:id="rId7" imgW="939600" imgH="495000" progId="Equation.DSMT4">
                  <p:embed/>
                </p:oleObj>
              </mc:Choice>
              <mc:Fallback>
                <p:oleObj name="Equation" r:id="rId7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Equation" r:id="rId9" imgW="812520" imgH="495000" progId="Equation.DSMT4">
                  <p:embed/>
                </p:oleObj>
              </mc:Choice>
              <mc:Fallback>
                <p:oleObj name="Equation" r:id="rId9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Equation" r:id="rId11" imgW="1447560" imgH="952200" progId="Equation.DSMT4">
                  <p:embed/>
                </p:oleObj>
              </mc:Choice>
              <mc:Fallback>
                <p:oleObj name="Equation" r:id="rId11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13" imgW="530280" imgH="886680" progId="Equation.DSMT4">
                  <p:embed/>
                </p:oleObj>
              </mc:Choice>
              <mc:Fallback>
                <p:oleObj name="Equation" r:id="rId13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81999"/>
              </p:ext>
            </p:extLst>
          </p:nvPr>
        </p:nvGraphicFramePr>
        <p:xfrm>
          <a:off x="2698900" y="2886152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8" name="Equation" r:id="rId16" imgW="914400" imgH="495000" progId="Equation.DSMT4">
                  <p:embed/>
                </p:oleObj>
              </mc:Choice>
              <mc:Fallback>
                <p:oleObj name="Equation" r:id="rId16" imgW="914400" imgH="4950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00" y="2886152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1" name="Equation" r:id="rId3" imgW="2730240" imgH="927000" progId="Equation.DSMT4">
                  <p:embed/>
                </p:oleObj>
              </mc:Choice>
              <mc:Fallback>
                <p:oleObj name="Equation" r:id="rId3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2" name="Equation" r:id="rId5" imgW="530280" imgH="886680" progId="Equation.DSMT4">
                  <p:embed/>
                </p:oleObj>
              </mc:Choice>
              <mc:Fallback>
                <p:oleObj name="Equation" r:id="rId5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3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4" name="Equation" r:id="rId9" imgW="1206360" imgH="838080" progId="Equation.DSMT4">
                  <p:embed/>
                </p:oleObj>
              </mc:Choice>
              <mc:Fallback>
                <p:oleObj name="Equation" r:id="rId9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5" name="Equation" r:id="rId12" imgW="927000" imgH="495000" progId="Equation.DSMT4">
                  <p:embed/>
                </p:oleObj>
              </mc:Choice>
              <mc:Fallback>
                <p:oleObj name="Equation" r:id="rId12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6" name="Equation" r:id="rId14" imgW="812520" imgH="495000" progId="Equation.DSMT4">
                  <p:embed/>
                </p:oleObj>
              </mc:Choice>
              <mc:Fallback>
                <p:oleObj name="Equation" r:id="rId14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7" name="Equation" r:id="rId16" imgW="939600" imgH="495000" progId="Equation.DSMT4">
                  <p:embed/>
                </p:oleObj>
              </mc:Choice>
              <mc:Fallback>
                <p:oleObj name="Equation" r:id="rId16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8" name="Equation" r:id="rId18" imgW="914400" imgH="495000" progId="Equation.DSMT4">
                  <p:embed/>
                </p:oleObj>
              </mc:Choice>
              <mc:Fallback>
                <p:oleObj name="Equation" r:id="rId18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and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4" name="Equation" r:id="rId9" imgW="1015920" imgH="495000" progId="Equation.DSMT4">
                  <p:embed/>
                </p:oleObj>
              </mc:Choice>
              <mc:Fallback>
                <p:oleObj name="Equation" r:id="rId9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5" name="Equation" r:id="rId11" imgW="736560" imgH="495000" progId="Equation.DSMT4">
                  <p:embed/>
                </p:oleObj>
              </mc:Choice>
              <mc:Fallback>
                <p:oleObj name="Equation" r:id="rId11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6" name="Equation" r:id="rId13" imgW="838080" imgH="495000" progId="Equation.DSMT4">
                  <p:embed/>
                </p:oleObj>
              </mc:Choice>
              <mc:Fallback>
                <p:oleObj name="Equation" r:id="rId13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7" name="Equation" r:id="rId15" imgW="1028520" imgH="495000" progId="Equation.DSMT4">
                  <p:embed/>
                </p:oleObj>
              </mc:Choice>
              <mc:Fallback>
                <p:oleObj name="Equation" r:id="rId15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4572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36707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700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Symbol</vt:lpstr>
      <vt:lpstr>Courier New</vt:lpstr>
      <vt:lpstr>Calibri</vt:lpstr>
      <vt:lpstr>Office Theme</vt:lpstr>
      <vt:lpstr>MathType 6.0 Equation</vt:lpstr>
      <vt:lpstr>Equation</vt:lpstr>
      <vt:lpstr>Section 10.3</vt:lpstr>
      <vt:lpstr>Objectives</vt:lpstr>
      <vt:lpstr>Slope</vt:lpstr>
      <vt:lpstr>          Calculating the Slope</vt:lpstr>
      <vt:lpstr>Example 1: Finding the Slope of a Line</vt:lpstr>
      <vt:lpstr>Example 1: Finding the Slope of a Line (cont.)</vt:lpstr>
      <vt:lpstr>Example 2: Finding the Slope of a Line</vt:lpstr>
      <vt:lpstr>Positive and Negative Slope</vt:lpstr>
      <vt:lpstr> Horizontal and Vertical Lines</vt:lpstr>
      <vt:lpstr>Example 3: Finding the Slope of a Horizontal Line</vt:lpstr>
      <vt:lpstr>Example 4: Finding the Slope of a Vertical Line</vt:lpstr>
      <vt:lpstr>The Slope m</vt:lpstr>
      <vt:lpstr>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Lebeaux</cp:lastModifiedBy>
  <cp:revision>173</cp:revision>
  <dcterms:created xsi:type="dcterms:W3CDTF">2013-04-26T14:43:13Z</dcterms:created>
  <dcterms:modified xsi:type="dcterms:W3CDTF">2018-07-24T17:32:43Z</dcterms:modified>
</cp:coreProperties>
</file>