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99"/>
    <a:srgbClr val="0000FF"/>
    <a:srgbClr val="FFFFCC"/>
    <a:srgbClr val="008080"/>
    <a:srgbClr val="1F497D"/>
    <a:srgbClr val="00000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01" autoAdjust="0"/>
    <p:restoredTop sz="94660"/>
  </p:normalViewPr>
  <p:slideViewPr>
    <p:cSldViewPr>
      <p:cViewPr varScale="1">
        <p:scale>
          <a:sx n="76" d="100"/>
          <a:sy n="76" d="100"/>
        </p:scale>
        <p:origin x="14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image" Target="../media/image16.e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image" Target="../media/image2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3113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E99E4-3785-4DD1-9C74-64069E84D544}" type="datetimeFigureOut">
              <a:rPr lang="en-US" smtClean="0"/>
              <a:pPr/>
              <a:t>8/20/2018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2103F8-38CA-43D9-9039-077B7C3CB2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892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3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e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6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4.e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2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10.6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Graphing Linear Inequalities </a:t>
            </a:r>
          </a:p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in Two Variables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Graphing Linear Inequalities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0" hangingPunct="0"/>
            <a:r>
              <a:rPr lang="en-US" dirty="0">
                <a:latin typeface="Calibri" pitchFamily="34" charset="0"/>
              </a:rPr>
              <a:t>Graph the solution set to the inequality</a:t>
            </a:r>
          </a:p>
          <a:p>
            <a:pPr marL="533400" indent="-533400" eaLnBrk="0" hangingPunct="0">
              <a:spcBef>
                <a:spcPct val="50000"/>
              </a:spcBef>
            </a:pPr>
            <a:r>
              <a:rPr lang="en-US" b="1" dirty="0">
                <a:latin typeface="Calibri" pitchFamily="34" charset="0"/>
              </a:rPr>
              <a:t>Solution</a:t>
            </a:r>
          </a:p>
          <a:p>
            <a:pPr eaLnBrk="0" hangingPunct="0"/>
            <a:r>
              <a:rPr lang="en-US" dirty="0">
                <a:latin typeface="Calibri" pitchFamily="34" charset="0"/>
              </a:rPr>
              <a:t>Since the inequality is already solved for </a:t>
            </a:r>
            <a:r>
              <a:rPr lang="en-US" i="1" dirty="0">
                <a:latin typeface="Calibri" pitchFamily="34" charset="0"/>
              </a:rPr>
              <a:t>y</a:t>
            </a:r>
            <a:r>
              <a:rPr lang="en-US" dirty="0">
                <a:latin typeface="Calibri" pitchFamily="34" charset="0"/>
              </a:rPr>
              <a:t>, Method 2 is easy to apply.</a:t>
            </a:r>
          </a:p>
          <a:p>
            <a:pPr marL="533400" indent="-533400" eaLnBrk="0" hangingPunct="0">
              <a:spcBef>
                <a:spcPct val="50000"/>
              </a:spcBef>
              <a:tabLst>
                <a:tab pos="1258888" algn="l"/>
              </a:tabLst>
            </a:pPr>
            <a:r>
              <a:rPr lang="en-US" b="1" dirty="0">
                <a:latin typeface="Calibri" pitchFamily="34" charset="0"/>
              </a:rPr>
              <a:t>Step 1:</a:t>
            </a:r>
            <a:r>
              <a:rPr lang="en-US" dirty="0">
                <a:latin typeface="Calibri" pitchFamily="34" charset="0"/>
              </a:rPr>
              <a:t>	Graph the boundary line </a:t>
            </a:r>
            <a:r>
              <a:rPr lang="en-US" i="1" dirty="0">
                <a:solidFill>
                  <a:srgbClr val="000099"/>
                </a:solidFill>
                <a:latin typeface="Calibri" pitchFamily="34" charset="0"/>
              </a:rPr>
              <a:t>y </a:t>
            </a:r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= 2</a:t>
            </a:r>
            <a:r>
              <a:rPr lang="en-US" i="1" dirty="0">
                <a:solidFill>
                  <a:srgbClr val="000099"/>
                </a:solidFill>
                <a:latin typeface="Calibri" pitchFamily="34" charset="0"/>
              </a:rPr>
              <a:t>x</a:t>
            </a:r>
            <a:r>
              <a:rPr lang="en-US" dirty="0">
                <a:latin typeface="Calibri" pitchFamily="34" charset="0"/>
              </a:rPr>
              <a:t> as a dashed </a:t>
            </a:r>
            <a:br>
              <a:rPr lang="en-US" dirty="0">
                <a:latin typeface="Calibri" pitchFamily="34" charset="0"/>
              </a:rPr>
            </a:br>
            <a:r>
              <a:rPr lang="en-US" dirty="0">
                <a:latin typeface="Calibri" pitchFamily="34" charset="0"/>
              </a:rPr>
              <a:t>	line because the inequality is &gt;.</a:t>
            </a:r>
          </a:p>
          <a:p>
            <a:pPr marL="533400" indent="-533400" eaLnBrk="0" hangingPunct="0"/>
            <a:r>
              <a:rPr lang="en-US" i="1" dirty="0">
                <a:latin typeface="Calibri" pitchFamily="34" charset="0"/>
              </a:rPr>
              <a:t>  </a:t>
            </a:r>
          </a:p>
          <a:p>
            <a:endParaRPr lang="en-US" dirty="0"/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2280731"/>
              </p:ext>
            </p:extLst>
          </p:nvPr>
        </p:nvGraphicFramePr>
        <p:xfrm>
          <a:off x="6324600" y="1431044"/>
          <a:ext cx="939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0" name="Equation" r:id="rId3" imgW="923400" imgH="329040" progId="Equation.DSMT4">
                  <p:embed/>
                </p:oleObj>
              </mc:Choice>
              <mc:Fallback>
                <p:oleObj name="Equation" r:id="rId3" imgW="923400" imgH="329040" progId="Equation.DSMT4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1431044"/>
                        <a:ext cx="9398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Graphing Linear Inequalities (cont.)</a:t>
            </a:r>
          </a:p>
        </p:txBody>
      </p:sp>
      <p:sp>
        <p:nvSpPr>
          <p:cNvPr id="19459" name="Rectangle 3"/>
          <p:cNvSpPr>
            <a:spLocks/>
          </p:cNvSpPr>
          <p:nvPr/>
        </p:nvSpPr>
        <p:spPr bwMode="auto">
          <a:xfrm>
            <a:off x="457200" y="1295400"/>
            <a:ext cx="48768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buFont typeface="Courier New" pitchFamily="49" charset="0"/>
              <a:buNone/>
              <a:tabLst>
                <a:tab pos="1258888" algn="l"/>
              </a:tabLst>
            </a:pPr>
            <a:r>
              <a:rPr lang="en-US" sz="2800" b="1" dirty="0">
                <a:latin typeface="Calibri" pitchFamily="34" charset="0"/>
              </a:rPr>
              <a:t>Step 2:</a:t>
            </a:r>
            <a:r>
              <a:rPr lang="en-US" sz="2800" dirty="0">
                <a:latin typeface="Calibri" pitchFamily="34" charset="0"/>
              </a:rPr>
              <a:t>	The solution shows &gt;,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so by Method 2, the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graph consists of those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points above the line. 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Shade the half-plane 	above the line.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C39E5F7-6B59-4F9A-8F1A-9594132B32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9091" y="1295399"/>
            <a:ext cx="3690841" cy="380047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EBDC47D-1431-4D98-80A3-12432FA241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7819" y="1295398"/>
            <a:ext cx="3924670" cy="380047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F724035-92D7-43B1-AF60-9B882F946B29}"/>
              </a:ext>
            </a:extLst>
          </p:cNvPr>
          <p:cNvSpPr/>
          <p:nvPr/>
        </p:nvSpPr>
        <p:spPr>
          <a:xfrm>
            <a:off x="431800" y="4178176"/>
            <a:ext cx="53500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ts val="600"/>
              </a:spcBef>
              <a:buFont typeface="Courier New" pitchFamily="49" charset="0"/>
              <a:buNone/>
            </a:pPr>
            <a:r>
              <a:rPr lang="en-US" sz="2400" b="1" dirty="0">
                <a:solidFill>
                  <a:srgbClr val="008080"/>
                </a:solidFill>
                <a:latin typeface="Calibri" pitchFamily="34" charset="0"/>
              </a:rPr>
              <a:t>Note: </a:t>
            </a:r>
            <a:r>
              <a:rPr lang="en-US" sz="2400" dirty="0">
                <a:solidFill>
                  <a:srgbClr val="008080"/>
                </a:solidFill>
                <a:latin typeface="Calibri" pitchFamily="34" charset="0"/>
              </a:rPr>
              <a:t>As a check, we see that the point </a:t>
            </a:r>
            <a:br>
              <a:rPr lang="en-US" sz="2400" dirty="0">
                <a:solidFill>
                  <a:srgbClr val="008080"/>
                </a:solidFill>
                <a:latin typeface="Calibri" pitchFamily="34" charset="0"/>
              </a:rPr>
            </a:br>
            <a:r>
              <a:rPr lang="en-US" sz="2400" dirty="0">
                <a:solidFill>
                  <a:srgbClr val="008080"/>
                </a:solidFill>
                <a:latin typeface="Calibri" pitchFamily="34" charset="0"/>
              </a:rPr>
              <a:t>(</a:t>
            </a:r>
            <a:r>
              <a:rPr lang="en-US" sz="24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400" dirty="0">
                <a:solidFill>
                  <a:srgbClr val="008080"/>
                </a:solidFill>
                <a:latin typeface="Calibri" pitchFamily="34" charset="0"/>
              </a:rPr>
              <a:t>3, 0) gives 0 &gt; </a:t>
            </a:r>
            <a:r>
              <a:rPr lang="en-US" sz="24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400" dirty="0">
                <a:solidFill>
                  <a:srgbClr val="008080"/>
                </a:solidFill>
                <a:latin typeface="Calibri" pitchFamily="34" charset="0"/>
              </a:rPr>
              <a:t>6, a true statement. </a:t>
            </a:r>
            <a:br>
              <a:rPr lang="en-US" sz="2400" dirty="0">
                <a:solidFill>
                  <a:srgbClr val="008080"/>
                </a:solidFill>
                <a:latin typeface="Calibri" pitchFamily="34" charset="0"/>
              </a:rPr>
            </a:br>
            <a:r>
              <a:rPr lang="en-US" sz="2400" dirty="0">
                <a:solidFill>
                  <a:srgbClr val="008080"/>
                </a:solidFill>
                <a:latin typeface="Calibri" pitchFamily="34" charset="0"/>
              </a:rPr>
              <a:t>Thus we know we have shaded the correct half-plane.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Graphing Linear Inequalities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0" hangingPunct="0">
              <a:tabLst>
                <a:tab pos="463550" algn="l"/>
              </a:tabLst>
            </a:pPr>
            <a:r>
              <a:rPr lang="en-US" dirty="0">
                <a:latin typeface="Calibri" pitchFamily="34" charset="0"/>
              </a:rPr>
              <a:t>Graph the half-plane that satisfies the inequality 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y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&gt; 1</a:t>
            </a:r>
            <a:r>
              <a:rPr lang="en-US" dirty="0">
                <a:latin typeface="Calibri" pitchFamily="34" charset="0"/>
              </a:rPr>
              <a:t>.</a:t>
            </a:r>
          </a:p>
          <a:p>
            <a:pPr eaLnBrk="0" hangingPunct="0">
              <a:spcBef>
                <a:spcPct val="50000"/>
              </a:spcBef>
              <a:tabLst>
                <a:tab pos="463550" algn="l"/>
              </a:tabLst>
            </a:pPr>
            <a:r>
              <a:rPr lang="en-US" b="1" dirty="0">
                <a:latin typeface="Calibri" pitchFamily="34" charset="0"/>
              </a:rPr>
              <a:t>Solution</a:t>
            </a:r>
          </a:p>
          <a:p>
            <a:pPr eaLnBrk="0" hangingPunct="0">
              <a:tabLst>
                <a:tab pos="463550" algn="l"/>
              </a:tabLst>
            </a:pPr>
            <a:r>
              <a:rPr lang="en-US" dirty="0">
                <a:latin typeface="Calibri" pitchFamily="34" charset="0"/>
              </a:rPr>
              <a:t>Again, the inequality is already solved for </a:t>
            </a:r>
            <a:r>
              <a:rPr lang="en-US" i="1" dirty="0">
                <a:latin typeface="Calibri" pitchFamily="34" charset="0"/>
              </a:rPr>
              <a:t>y</a:t>
            </a:r>
            <a:r>
              <a:rPr lang="en-US" dirty="0">
                <a:latin typeface="Calibri" pitchFamily="34" charset="0"/>
              </a:rPr>
              <a:t> and Method 2 is used.</a:t>
            </a:r>
          </a:p>
          <a:p>
            <a:pPr eaLnBrk="0" hangingPunct="0">
              <a:spcBef>
                <a:spcPts val="600"/>
              </a:spcBef>
              <a:tabLst>
                <a:tab pos="1163638" algn="l"/>
                <a:tab pos="1258888" algn="l"/>
              </a:tabLst>
            </a:pPr>
            <a:r>
              <a:rPr lang="en-US" b="1" dirty="0">
                <a:latin typeface="Calibri" pitchFamily="34" charset="0"/>
              </a:rPr>
              <a:t>Step 1:</a:t>
            </a:r>
            <a:r>
              <a:rPr lang="en-US" dirty="0">
                <a:latin typeface="Calibri" pitchFamily="34" charset="0"/>
              </a:rPr>
              <a:t>	Graph the boundary line </a:t>
            </a:r>
            <a:r>
              <a:rPr lang="en-US" i="1" dirty="0">
                <a:solidFill>
                  <a:srgbClr val="000099"/>
                </a:solidFill>
                <a:latin typeface="Calibri" pitchFamily="34" charset="0"/>
              </a:rPr>
              <a:t>y </a:t>
            </a:r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= 1 </a:t>
            </a:r>
            <a:r>
              <a:rPr lang="en-US" dirty="0">
                <a:latin typeface="Calibri" pitchFamily="34" charset="0"/>
              </a:rPr>
              <a:t>as a dashed line </a:t>
            </a:r>
            <a:br>
              <a:rPr lang="en-US" dirty="0">
                <a:latin typeface="Calibri" pitchFamily="34" charset="0"/>
              </a:rPr>
            </a:br>
            <a:r>
              <a:rPr lang="en-US" dirty="0">
                <a:latin typeface="Calibri" pitchFamily="34" charset="0"/>
              </a:rPr>
              <a:t>	because the inequality is &gt;. (The boundary line </a:t>
            </a:r>
            <a:br>
              <a:rPr lang="en-US" dirty="0">
                <a:latin typeface="Calibri" pitchFamily="34" charset="0"/>
              </a:rPr>
            </a:br>
            <a:r>
              <a:rPr lang="en-US" dirty="0">
                <a:latin typeface="Calibri" pitchFamily="34" charset="0"/>
              </a:rPr>
              <a:t>	is a horizontal line.)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Graphing Linear Inequalities (cont.)</a:t>
            </a:r>
          </a:p>
        </p:txBody>
      </p:sp>
      <p:sp>
        <p:nvSpPr>
          <p:cNvPr id="21507" name="Rectangle 3"/>
          <p:cNvSpPr>
            <a:spLocks/>
          </p:cNvSpPr>
          <p:nvPr/>
        </p:nvSpPr>
        <p:spPr bwMode="auto">
          <a:xfrm>
            <a:off x="457200" y="1290432"/>
            <a:ext cx="47244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1258888" algn="l"/>
              </a:tabLst>
            </a:pPr>
            <a:r>
              <a:rPr lang="en-US" sz="2800" b="1" dirty="0">
                <a:latin typeface="Calibri" pitchFamily="34" charset="0"/>
              </a:rPr>
              <a:t>Step 2:</a:t>
            </a:r>
            <a:r>
              <a:rPr lang="en-US" sz="2800" dirty="0">
                <a:latin typeface="Calibri" pitchFamily="34" charset="0"/>
              </a:rPr>
              <a:t>	By Method 2, shade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the half-plane above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the line.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43077C7-3944-4EC9-B0A3-C469435708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399" y="1524000"/>
            <a:ext cx="3354493" cy="32004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4530282-59EA-4842-B6B9-81ED5930B3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1600" y="1290432"/>
            <a:ext cx="3937789" cy="37387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Graphing Linear Inequalities</a:t>
            </a:r>
          </a:p>
        </p:txBody>
      </p:sp>
      <p:sp>
        <p:nvSpPr>
          <p:cNvPr id="4100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Graph the solution set to the inequality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The boundary line is a vertical line and Method 1 is used.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125888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1:	</a:t>
            </a:r>
            <a:r>
              <a:rPr lang="en-US" i="0" dirty="0">
                <a:solidFill>
                  <a:schemeClr val="tx1"/>
                </a:solidFill>
              </a:rPr>
              <a:t>Graph the boundary line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= 0 as a solid line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0" dirty="0">
                <a:solidFill>
                  <a:schemeClr val="tx1"/>
                </a:solidFill>
              </a:rPr>
              <a:t>	because the inequality is ≤ (less than or </a:t>
            </a:r>
            <a:r>
              <a:rPr lang="en-US" b="1" i="0" dirty="0">
                <a:solidFill>
                  <a:schemeClr val="tx1"/>
                </a:solidFill>
              </a:rPr>
              <a:t>equal 	to</a:t>
            </a:r>
            <a:r>
              <a:rPr lang="en-US" i="0" dirty="0">
                <a:solidFill>
                  <a:schemeClr val="tx1"/>
                </a:solidFill>
              </a:rPr>
              <a:t>). 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0" dirty="0">
                <a:solidFill>
                  <a:schemeClr val="tx1"/>
                </a:solidFill>
              </a:rPr>
              <a:t>	Note that this is the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-axis.</a:t>
            </a: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5223675"/>
              </p:ext>
            </p:extLst>
          </p:nvPr>
        </p:nvGraphicFramePr>
        <p:xfrm>
          <a:off x="6291263" y="1384300"/>
          <a:ext cx="825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44" name="Equation" r:id="rId3" imgW="813600" imgH="347400" progId="Equation.DSMT4">
                  <p:embed/>
                </p:oleObj>
              </mc:Choice>
              <mc:Fallback>
                <p:oleObj name="Equation" r:id="rId3" imgW="813600" imgH="347400" progId="Equation.DSMT4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1263" y="1384300"/>
                        <a:ext cx="8255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Graphing Linear Inequalities (cont.)</a:t>
            </a: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xfrm>
            <a:off x="431800" y="1097280"/>
            <a:ext cx="8229600" cy="155734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116363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2:	</a:t>
            </a:r>
            <a:r>
              <a:rPr lang="en-US" i="0" dirty="0">
                <a:solidFill>
                  <a:schemeClr val="tx1"/>
                </a:solidFill>
              </a:rPr>
              <a:t>Test the point </a:t>
            </a:r>
            <a:r>
              <a:rPr lang="en-US" i="0" dirty="0">
                <a:solidFill>
                  <a:srgbClr val="000099"/>
                </a:solidFill>
              </a:rPr>
              <a:t>(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2, 1)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 marL="0" indent="0">
              <a:buFont typeface="Courier New" pitchFamily="49" charset="0"/>
              <a:buNone/>
              <a:tabLst>
                <a:tab pos="1163638" algn="l"/>
              </a:tabLst>
            </a:pPr>
            <a:r>
              <a:rPr lang="en-US" i="0" dirty="0">
                <a:solidFill>
                  <a:schemeClr val="tx1"/>
                </a:solidFill>
              </a:rPr>
              <a:t>	−2 ≤ 0</a:t>
            </a:r>
          </a:p>
          <a:p>
            <a:pPr marL="0" indent="0">
              <a:buFont typeface="Courier New" pitchFamily="49" charset="0"/>
              <a:buNone/>
              <a:tabLst>
                <a:tab pos="1163638" algn="l"/>
              </a:tabLst>
            </a:pPr>
            <a:r>
              <a:rPr lang="en-US" i="0" dirty="0">
                <a:solidFill>
                  <a:schemeClr val="tx1"/>
                </a:solidFill>
              </a:rPr>
              <a:t>	This statement is true.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D4D3225-32E8-495E-88E4-AB4F9ABD33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0" y="2076618"/>
            <a:ext cx="3091570" cy="3181181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ED4F7659-C2E7-4BD7-83C9-8943F73A273E}"/>
              </a:ext>
            </a:extLst>
          </p:cNvPr>
          <p:cNvSpPr/>
          <p:nvPr/>
        </p:nvSpPr>
        <p:spPr>
          <a:xfrm>
            <a:off x="304800" y="2940551"/>
            <a:ext cx="509817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tabLst>
                <a:tab pos="1163638" algn="l"/>
              </a:tabLst>
            </a:pPr>
            <a:r>
              <a:rPr lang="en-US" sz="2800" b="1" dirty="0"/>
              <a:t>Step 3:	</a:t>
            </a:r>
            <a:r>
              <a:rPr lang="en-US" sz="2800" dirty="0"/>
              <a:t>Shade the half-plane </a:t>
            </a:r>
            <a:br>
              <a:rPr lang="en-US" sz="2800" dirty="0"/>
            </a:br>
            <a:r>
              <a:rPr lang="en-US" sz="2800" dirty="0"/>
              <a:t>	on the same side of </a:t>
            </a:r>
            <a:br>
              <a:rPr lang="en-US" sz="2800" dirty="0"/>
            </a:br>
            <a:r>
              <a:rPr lang="en-US" sz="2800" dirty="0"/>
              <a:t>	the line as </a:t>
            </a:r>
            <a:r>
              <a:rPr lang="en-US" sz="2800" dirty="0">
                <a:solidFill>
                  <a:srgbClr val="000099"/>
                </a:solidFill>
              </a:rPr>
              <a:t>(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2, 1)</a:t>
            </a:r>
            <a:r>
              <a:rPr lang="en-US" sz="2800" dirty="0"/>
              <a:t>. </a:t>
            </a:r>
            <a:br>
              <a:rPr lang="en-US" sz="2800" dirty="0"/>
            </a:br>
            <a:r>
              <a:rPr lang="en-US" sz="2800" dirty="0"/>
              <a:t>	This half-plane consists </a:t>
            </a:r>
            <a:br>
              <a:rPr lang="en-US" sz="2800" dirty="0"/>
            </a:br>
            <a:r>
              <a:rPr lang="en-US" sz="2800" dirty="0"/>
              <a:t>	of the points with </a:t>
            </a:r>
            <a:br>
              <a:rPr lang="en-US" sz="2800" dirty="0"/>
            </a:br>
            <a:r>
              <a:rPr lang="en-US" sz="2800" dirty="0"/>
              <a:t>	</a:t>
            </a:r>
            <a:r>
              <a:rPr lang="en-US" sz="2800" i="1" dirty="0"/>
              <a:t>x</a:t>
            </a:r>
            <a:r>
              <a:rPr lang="en-US" sz="2800" dirty="0"/>
              <a:t>-coordinates 0 or </a:t>
            </a:r>
            <a:br>
              <a:rPr lang="en-US" sz="2800" dirty="0"/>
            </a:br>
            <a:r>
              <a:rPr lang="en-US" sz="2800" dirty="0"/>
              <a:t>	negative.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D3303CE-1C1A-418A-AD1F-3E20BEE582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9089" y="1752600"/>
            <a:ext cx="3872603" cy="3733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Graphing Linear Inequalities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Using a Calculator</a:t>
            </a:r>
          </a:p>
        </p:txBody>
      </p:sp>
      <p:sp>
        <p:nvSpPr>
          <p:cNvPr id="512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272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63550" algn="l"/>
              </a:tabLst>
            </a:pPr>
            <a:r>
              <a:rPr lang="en-US" dirty="0"/>
              <a:t>Use a graphing calculator to graph the inequality</a:t>
            </a:r>
            <a:br>
              <a:rPr lang="en-US" dirty="0"/>
            </a:b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1: </a:t>
            </a:r>
            <a:r>
              <a:rPr lang="en-US" i="0" dirty="0">
                <a:solidFill>
                  <a:schemeClr val="tx1"/>
                </a:solidFill>
              </a:rPr>
              <a:t>Solving the inequality for</a:t>
            </a:r>
            <a:r>
              <a:rPr lang="en-US" b="1" i="0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b="1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gives: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2: </a:t>
            </a:r>
            <a:r>
              <a:rPr lang="en-US" i="0" dirty="0">
                <a:solidFill>
                  <a:schemeClr val="tx1"/>
                </a:solidFill>
              </a:rPr>
              <a:t>Press the key                 and enter the function:</a:t>
            </a:r>
          </a:p>
          <a:p>
            <a:pPr marL="0" indent="0">
              <a:spcBef>
                <a:spcPts val="1200"/>
              </a:spcBef>
              <a:buFont typeface="Courier New" pitchFamily="49" charset="0"/>
              <a:buNone/>
              <a:tabLst>
                <a:tab pos="463550" algn="l"/>
                <a:tab pos="1163638" algn="l"/>
              </a:tabLst>
            </a:pPr>
            <a:r>
              <a:rPr lang="en-US" i="0" dirty="0">
                <a:solidFill>
                  <a:srgbClr val="000099"/>
                </a:solidFill>
              </a:rPr>
              <a:t>		\Y</a:t>
            </a:r>
            <a:r>
              <a:rPr lang="en-US" i="0" baseline="-25000" dirty="0">
                <a:solidFill>
                  <a:srgbClr val="000099"/>
                </a:solidFill>
              </a:rPr>
              <a:t>1</a:t>
            </a:r>
            <a:r>
              <a:rPr lang="en-US" i="0" dirty="0">
                <a:solidFill>
                  <a:srgbClr val="000099"/>
                </a:solidFill>
              </a:rPr>
              <a:t> =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2X + 7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801484"/>
              </p:ext>
            </p:extLst>
          </p:nvPr>
        </p:nvGraphicFramePr>
        <p:xfrm>
          <a:off x="508000" y="1885950"/>
          <a:ext cx="1511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11" name="Equation" r:id="rId3" imgW="1499400" imgH="347400" progId="Equation.DSMT4">
                  <p:embed/>
                </p:oleObj>
              </mc:Choice>
              <mc:Fallback>
                <p:oleObj name="Equation" r:id="rId3" imgW="1499400" imgH="347400" progId="Equation.DSMT4">
                  <p:embed/>
                  <p:pic>
                    <p:nvPicPr>
                      <p:cNvPr id="0" name="Picture 2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1885950"/>
                        <a:ext cx="15113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8948801"/>
              </p:ext>
            </p:extLst>
          </p:nvPr>
        </p:nvGraphicFramePr>
        <p:xfrm>
          <a:off x="6591300" y="2986088"/>
          <a:ext cx="1778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12" name="Equation" r:id="rId5" imgW="1764360" imgH="347400" progId="Equation.DSMT4">
                  <p:embed/>
                </p:oleObj>
              </mc:Choice>
              <mc:Fallback>
                <p:oleObj name="Equation" r:id="rId5" imgW="1764360" imgH="347400" progId="Equation.DSMT4">
                  <p:embed/>
                  <p:pic>
                    <p:nvPicPr>
                      <p:cNvPr id="0" name="Picture 2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1300" y="2986088"/>
                        <a:ext cx="17780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6" name="Picture 6" descr="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716592" y="3667029"/>
            <a:ext cx="1188720" cy="295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Graphing Linear Inequalities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Using a Calculator (cont.)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71284"/>
            <a:ext cx="8229600" cy="154811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  <a:tabLst>
                <a:tab pos="125888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3:</a:t>
            </a:r>
            <a:r>
              <a:rPr lang="en-US" i="0" dirty="0">
                <a:solidFill>
                  <a:schemeClr val="tx1"/>
                </a:solidFill>
              </a:rPr>
              <a:t>	Go to the \ and hit                three times so</a:t>
            </a:r>
          </a:p>
          <a:p>
            <a:pPr marL="0" indent="0">
              <a:spcBef>
                <a:spcPts val="600"/>
              </a:spcBef>
              <a:buFont typeface="Courier New" pitchFamily="49" charset="0"/>
              <a:buNone/>
              <a:tabLst>
                <a:tab pos="1258888" algn="l"/>
              </a:tabLst>
            </a:pPr>
            <a:r>
              <a:rPr lang="en-US" i="0" dirty="0">
                <a:solidFill>
                  <a:schemeClr val="tx1"/>
                </a:solidFill>
              </a:rPr>
              <a:t>	that the display appears as follows: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20485" name="Picture 5" descr="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5800" y="1363737"/>
            <a:ext cx="1097280" cy="53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2514600"/>
            <a:ext cx="308610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Graphing Linear Inequalities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Using a Calculator (cont.)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7900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  <a:tabLst>
                <a:tab pos="125888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4:</a:t>
            </a:r>
            <a:r>
              <a:rPr lang="en-US" i="0" dirty="0">
                <a:solidFill>
                  <a:schemeClr val="tx1"/>
                </a:solidFill>
              </a:rPr>
              <a:t>	Press                 and (using the standard </a:t>
            </a:r>
          </a:p>
          <a:p>
            <a:pPr marL="0" indent="0">
              <a:spcBef>
                <a:spcPts val="600"/>
              </a:spcBef>
              <a:buFont typeface="Courier New" pitchFamily="49" charset="0"/>
              <a:buNone/>
              <a:tabLst>
                <a:tab pos="1258888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  <a:latin typeface="Ti86pc" pitchFamily="49" charset="0"/>
              </a:rPr>
              <a:t>WINDOW</a:t>
            </a:r>
            <a:r>
              <a:rPr lang="en-US" i="0" dirty="0">
                <a:solidFill>
                  <a:schemeClr val="tx1"/>
                </a:solidFill>
              </a:rPr>
              <a:t> settings) the following graph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0" dirty="0">
                <a:solidFill>
                  <a:schemeClr val="tx1"/>
                </a:solidFill>
              </a:rPr>
              <a:t>	should appear on the display.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21509" name="Picture 5" descr="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58582" y="1441443"/>
            <a:ext cx="1188720" cy="295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29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2819400"/>
            <a:ext cx="3095625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Graphing Linear Inequalities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Using a Calculator</a:t>
            </a:r>
          </a:p>
        </p:txBody>
      </p:sp>
      <p:sp>
        <p:nvSpPr>
          <p:cNvPr id="614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93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dirty="0"/>
              <a:t>Use a graphing calculator to graph the inequality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0" dirty="0">
                <a:solidFill>
                  <a:srgbClr val="0000FF"/>
                </a:solidFill>
              </a:rPr>
              <a:t>−5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+ 4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dirty="0">
                <a:solidFill>
                  <a:srgbClr val="0000FF"/>
                </a:solidFill>
              </a:rPr>
              <a:t> &gt; −8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1:</a:t>
            </a:r>
            <a:r>
              <a:rPr lang="en-US" i="0" dirty="0">
                <a:solidFill>
                  <a:schemeClr val="tx1"/>
                </a:solidFill>
              </a:rPr>
              <a:t> Solving the inequality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gives: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2:</a:t>
            </a:r>
            <a:r>
              <a:rPr lang="en-US" i="0" dirty="0">
                <a:solidFill>
                  <a:schemeClr val="tx1"/>
                </a:solidFill>
              </a:rPr>
              <a:t> Press the key                 and enter the function: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614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8539924"/>
              </p:ext>
            </p:extLst>
          </p:nvPr>
        </p:nvGraphicFramePr>
        <p:xfrm>
          <a:off x="6578600" y="2801938"/>
          <a:ext cx="1587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35" name="Equation" r:id="rId3" imgW="1572480" imgH="886680" progId="Equation.DSMT4">
                  <p:embed/>
                </p:oleObj>
              </mc:Choice>
              <mc:Fallback>
                <p:oleObj name="Equation" r:id="rId3" imgW="1572480" imgH="886680" progId="Equation.DSMT4">
                  <p:embed/>
                  <p:pic>
                    <p:nvPicPr>
                      <p:cNvPr id="0" name="Picture 2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8600" y="2801938"/>
                        <a:ext cx="15875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2844684"/>
              </p:ext>
            </p:extLst>
          </p:nvPr>
        </p:nvGraphicFramePr>
        <p:xfrm>
          <a:off x="1720850" y="4195763"/>
          <a:ext cx="2311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36" name="Equation" r:id="rId5" imgW="2304000" imgH="585000" progId="Equation.DSMT4">
                  <p:embed/>
                </p:oleObj>
              </mc:Choice>
              <mc:Fallback>
                <p:oleObj name="Equation" r:id="rId5" imgW="2304000" imgH="585000" progId="Equation.DSMT4">
                  <p:embed/>
                  <p:pic>
                    <p:nvPicPr>
                      <p:cNvPr id="0" name="Picture 2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0850" y="4195763"/>
                        <a:ext cx="23114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50" name="Picture 6" descr="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708400" y="3806907"/>
            <a:ext cx="1097280" cy="27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Graph linear inequalities.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dirty="0"/>
              <a:t>Use a graphing calculator to graph linear inequalities.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Graphing Linear Inequalities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Using a Calculator (cont.)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6952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  <a:tabLst>
                <a:tab pos="463550" algn="l"/>
                <a:tab pos="125888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3:</a:t>
            </a:r>
            <a:r>
              <a:rPr lang="en-US" i="0" dirty="0">
                <a:solidFill>
                  <a:schemeClr val="tx1"/>
                </a:solidFill>
              </a:rPr>
              <a:t>	Go to the \ and hit                two times so </a:t>
            </a:r>
          </a:p>
          <a:p>
            <a:pPr marL="0" indent="0">
              <a:spcBef>
                <a:spcPts val="900"/>
              </a:spcBef>
              <a:buFont typeface="Courier New" pitchFamily="49" charset="0"/>
              <a:buNone/>
              <a:tabLst>
                <a:tab pos="1258888" algn="l"/>
              </a:tabLst>
            </a:pPr>
            <a:r>
              <a:rPr lang="en-US" i="0" dirty="0">
                <a:solidFill>
                  <a:schemeClr val="tx1"/>
                </a:solidFill>
              </a:rPr>
              <a:t>	that the display appears as follows:</a:t>
            </a:r>
          </a:p>
        </p:txBody>
      </p:sp>
      <p:pic>
        <p:nvPicPr>
          <p:cNvPr id="23556" name="Picture 4" descr="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10548" y="1387361"/>
            <a:ext cx="1097280" cy="53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2514600"/>
            <a:ext cx="306705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Graphing Linear Inequalities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Using a Calculator (cont.)</a:t>
            </a: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928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  <a:tabLst>
                <a:tab pos="463550" algn="l"/>
                <a:tab pos="125888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4:</a:t>
            </a:r>
            <a:r>
              <a:rPr lang="en-US" i="0" dirty="0">
                <a:solidFill>
                  <a:schemeClr val="tx1"/>
                </a:solidFill>
              </a:rPr>
              <a:t>	Press                  and (using the standard </a:t>
            </a:r>
          </a:p>
          <a:p>
            <a:pPr marL="0" indent="0">
              <a:spcBef>
                <a:spcPts val="600"/>
              </a:spcBef>
              <a:buFont typeface="Courier New" pitchFamily="49" charset="0"/>
              <a:buNone/>
              <a:tabLst>
                <a:tab pos="1258888" algn="l"/>
              </a:tabLst>
            </a:pP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WINDOW settings) the following graph should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0" dirty="0">
                <a:solidFill>
                  <a:schemeClr val="tx1"/>
                </a:solidFill>
              </a:rPr>
              <a:t>	appear on the display. (</a:t>
            </a:r>
            <a:r>
              <a:rPr lang="en-US" b="1" i="0" dirty="0">
                <a:solidFill>
                  <a:schemeClr val="tx1"/>
                </a:solidFill>
              </a:rPr>
              <a:t>Note:</a:t>
            </a:r>
            <a:r>
              <a:rPr lang="en-US" i="0" dirty="0">
                <a:solidFill>
                  <a:schemeClr val="tx1"/>
                </a:solidFill>
              </a:rPr>
              <a:t> The boundary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0" dirty="0">
                <a:solidFill>
                  <a:schemeClr val="tx1"/>
                </a:solidFill>
              </a:rPr>
              <a:t>	line should actually be dotted.)</a:t>
            </a:r>
          </a:p>
        </p:txBody>
      </p:sp>
      <p:pic>
        <p:nvPicPr>
          <p:cNvPr id="24580" name="Picture 4" descr="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06040" y="1447802"/>
            <a:ext cx="1280160" cy="318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0" y="3276600"/>
            <a:ext cx="30861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Graphing Linear Inequalities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6270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5138" indent="-465138" algn="ctr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First, graph the boundary line (dashed if the inequality is &lt; or &gt;, solid if the inequality is ≤ or ≥).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 startAt="2"/>
            </a:pPr>
            <a:r>
              <a:rPr lang="en-US" i="0" dirty="0">
                <a:solidFill>
                  <a:srgbClr val="000000"/>
                </a:solidFill>
              </a:rPr>
              <a:t>Next, determine which side of the line to shade using one of the following methods.</a:t>
            </a:r>
          </a:p>
          <a:p>
            <a:pPr marL="465138" indent="-465138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	Method 1</a:t>
            </a:r>
          </a:p>
          <a:p>
            <a:pPr marL="914400" indent="-452438">
              <a:spcBef>
                <a:spcPts val="600"/>
              </a:spcBef>
              <a:buFont typeface="+mj-lt"/>
              <a:buAutoNum type="alphaLcPeriod"/>
              <a:tabLst>
                <a:tab pos="914400" algn="l"/>
              </a:tabLst>
            </a:pPr>
            <a:r>
              <a:rPr lang="en-US" i="0" dirty="0">
                <a:solidFill>
                  <a:srgbClr val="000000"/>
                </a:solidFill>
              </a:rPr>
              <a:t>Test any one point obviously on one side of the line.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Graphing Linear Inequalities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Procedure (cont.)</a:t>
            </a:r>
          </a:p>
          <a:p>
            <a:pPr marL="976312" indent="-514350">
              <a:spcBef>
                <a:spcPct val="50000"/>
              </a:spcBef>
              <a:buFont typeface="+mj-lt"/>
              <a:buAutoNum type="alphaLcPeriod" startAt="2"/>
              <a:tabLst>
                <a:tab pos="91440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test-point satisfies the inequality, shade the half-plane on that side of the line. Otherwise, shade the other half-plane.  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Note:</a:t>
            </a:r>
            <a:r>
              <a:rPr lang="en-US" i="0" dirty="0">
                <a:solidFill>
                  <a:srgbClr val="000000"/>
                </a:solidFill>
              </a:rPr>
              <a:t> The point (0, 0), if it is not on the boundary line, is usually the easiest point to test.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392576"/>
            <a:ext cx="8229600" cy="4950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Graphing Linear Inequalities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85761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Procedure (cont.)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  <a:tabLst>
                <a:tab pos="225425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	Method 2</a:t>
            </a:r>
          </a:p>
          <a:p>
            <a:pPr marL="739775" indent="-514350">
              <a:spcBef>
                <a:spcPts val="0"/>
              </a:spcBef>
              <a:buFont typeface="+mj-lt"/>
              <a:buAutoNum type="alphaLcPeriod"/>
              <a:tabLst>
                <a:tab pos="225425" algn="l"/>
                <a:tab pos="688975" algn="l"/>
              </a:tabLst>
            </a:pPr>
            <a:r>
              <a:rPr lang="en-US" i="0" dirty="0">
                <a:solidFill>
                  <a:srgbClr val="000000"/>
                </a:solidFill>
              </a:rPr>
              <a:t>Solve the inequality for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 (assuming that the line is not vertical).</a:t>
            </a:r>
          </a:p>
          <a:p>
            <a:pPr marL="739775" indent="-514350">
              <a:spcBef>
                <a:spcPct val="50000"/>
              </a:spcBef>
              <a:buFont typeface="+mj-lt"/>
              <a:buAutoNum type="alphaLcPeriod" startAt="2"/>
              <a:tabLst>
                <a:tab pos="225425" algn="l"/>
                <a:tab pos="688975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solution shows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 &lt; 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 ≤, then shade the half-plane below the line.</a:t>
            </a:r>
          </a:p>
          <a:p>
            <a:pPr marL="739775" indent="-514350">
              <a:spcBef>
                <a:spcPct val="50000"/>
              </a:spcBef>
              <a:buFont typeface="+mj-lt"/>
              <a:buAutoNum type="alphaLcPeriod" startAt="3"/>
              <a:tabLst>
                <a:tab pos="225425" algn="l"/>
                <a:tab pos="688975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solution shows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 &gt; 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 ≥, then shade the half-plane above the line.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Graphing Linear Inequalities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5138" indent="-465138" algn="ctr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Procedure (cont.)</a:t>
            </a:r>
          </a:p>
          <a:p>
            <a:pPr marL="465138" indent="-465138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	</a:t>
            </a:r>
            <a:r>
              <a:rPr lang="en-US" b="1" i="0" dirty="0">
                <a:solidFill>
                  <a:srgbClr val="000000"/>
                </a:solidFill>
              </a:rPr>
              <a:t>Note: </a:t>
            </a:r>
            <a:r>
              <a:rPr lang="en-US" i="0" dirty="0">
                <a:solidFill>
                  <a:srgbClr val="000000"/>
                </a:solidFill>
              </a:rPr>
              <a:t>If the boundary line is vertical, then solve for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. If the solution shows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 &gt; 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 ≥, then shade the half-plane to the right. If the solution shows </a:t>
            </a:r>
            <a:r>
              <a:rPr lang="en-US" i="1" dirty="0">
                <a:solidFill>
                  <a:srgbClr val="000000"/>
                </a:solidFill>
              </a:rPr>
              <a:t>x </a:t>
            </a:r>
            <a:r>
              <a:rPr lang="en-US" i="0" dirty="0">
                <a:solidFill>
                  <a:srgbClr val="000000"/>
                </a:solidFill>
              </a:rPr>
              <a:t>&lt; 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 ≤, then shade the half-plane to the left.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 startAt="3"/>
            </a:pPr>
            <a:r>
              <a:rPr lang="en-US" i="0" dirty="0">
                <a:solidFill>
                  <a:srgbClr val="000000"/>
                </a:solidFill>
              </a:rPr>
              <a:t>The shaded half-plane (and the line if it is solid) is the solution to the inequality.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Graphing Linear Inequalities</a:t>
            </a:r>
          </a:p>
        </p:txBody>
      </p:sp>
      <p:sp>
        <p:nvSpPr>
          <p:cNvPr id="102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26188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63550" indent="-463550" algn="just">
              <a:spcBef>
                <a:spcPct val="50000"/>
              </a:spcBef>
              <a:tabLst>
                <a:tab pos="1377950" algn="l"/>
                <a:tab pos="4121150" algn="r"/>
              </a:tabLst>
            </a:pPr>
            <a:r>
              <a:rPr lang="en-US" dirty="0"/>
              <a:t>Graph the solution set to the inequality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463550" indent="-463550">
              <a:spcBef>
                <a:spcPts val="2400"/>
              </a:spcBef>
              <a:buFont typeface="Courier New" pitchFamily="49" charset="0"/>
              <a:buNone/>
              <a:tabLst>
                <a:tab pos="1377950" algn="l"/>
                <a:tab pos="4121150" algn="r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8265809"/>
              </p:ext>
            </p:extLst>
          </p:nvPr>
        </p:nvGraphicFramePr>
        <p:xfrm>
          <a:off x="6299200" y="1416050"/>
          <a:ext cx="1511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2" name="Equation" r:id="rId3" imgW="1499400" imgH="347400" progId="Equation.DSMT4">
                  <p:embed/>
                </p:oleObj>
              </mc:Choice>
              <mc:Fallback>
                <p:oleObj name="Equation" r:id="rId3" imgW="1499400" imgH="347400" progId="Equation.DSMT4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9200" y="1416050"/>
                        <a:ext cx="15113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0" name="Rectangle 6"/>
          <p:cNvSpPr>
            <a:spLocks/>
          </p:cNvSpPr>
          <p:nvPr/>
        </p:nvSpPr>
        <p:spPr bwMode="auto">
          <a:xfrm>
            <a:off x="457200" y="2590800"/>
            <a:ext cx="5105400" cy="246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  <a:buFont typeface="Courier New" pitchFamily="49" charset="0"/>
              <a:buNone/>
              <a:tabLst>
                <a:tab pos="1377950" algn="l"/>
                <a:tab pos="4121150" algn="r"/>
              </a:tabLst>
            </a:pPr>
            <a:r>
              <a:rPr lang="en-US" sz="2800" dirty="0">
                <a:latin typeface="Calibri" pitchFamily="34" charset="0"/>
              </a:rPr>
              <a:t>Method 1 is used in this example.</a:t>
            </a:r>
          </a:p>
          <a:p>
            <a:pPr eaLnBrk="0" hangingPunct="0">
              <a:spcBef>
                <a:spcPct val="50000"/>
              </a:spcBef>
              <a:buFont typeface="Courier New" pitchFamily="49" charset="0"/>
              <a:buNone/>
              <a:tabLst>
                <a:tab pos="1163638" algn="l"/>
                <a:tab pos="4121150" algn="r"/>
              </a:tabLst>
            </a:pPr>
            <a:r>
              <a:rPr lang="en-US" sz="2800" b="1" dirty="0">
                <a:latin typeface="Calibri" pitchFamily="34" charset="0"/>
              </a:rPr>
              <a:t>Step 1:  </a:t>
            </a:r>
            <a:r>
              <a:rPr lang="en-US" sz="2800" dirty="0">
                <a:latin typeface="Calibri" pitchFamily="34" charset="0"/>
              </a:rPr>
              <a:t>Graph the boundary line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2</a:t>
            </a:r>
            <a:r>
              <a:rPr lang="en-US" sz="2800" i="1" dirty="0">
                <a:solidFill>
                  <a:srgbClr val="0000FF"/>
                </a:solidFill>
                <a:latin typeface="Calibri" pitchFamily="34" charset="0"/>
              </a:rPr>
              <a:t>x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 + </a:t>
            </a:r>
            <a:r>
              <a:rPr lang="en-US" sz="2800" i="1" dirty="0">
                <a:solidFill>
                  <a:srgbClr val="0000FF"/>
                </a:solidFill>
                <a:latin typeface="Calibri" pitchFamily="34" charset="0"/>
              </a:rPr>
              <a:t>y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 = 6</a:t>
            </a:r>
            <a:r>
              <a:rPr lang="en-US" sz="2800" dirty="0">
                <a:latin typeface="Calibri" pitchFamily="34" charset="0"/>
              </a:rPr>
              <a:t> as a solid line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because the inequality is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≤ (less than or </a:t>
            </a:r>
            <a:r>
              <a:rPr lang="en-US" sz="2800" b="1" dirty="0">
                <a:latin typeface="Calibri" pitchFamily="34" charset="0"/>
              </a:rPr>
              <a:t>equal to</a:t>
            </a:r>
            <a:r>
              <a:rPr lang="en-US" sz="2800" dirty="0">
                <a:latin typeface="Calibri" pitchFamily="34" charset="0"/>
              </a:rPr>
              <a:t>).</a:t>
            </a:r>
          </a:p>
        </p:txBody>
      </p:sp>
      <p:pic>
        <p:nvPicPr>
          <p:cNvPr id="1166" name="Picture 14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86400" y="2133600"/>
            <a:ext cx="3282696" cy="3290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Graphing Linear Inequalities (cont.)</a:t>
            </a:r>
          </a:p>
        </p:txBody>
      </p:sp>
      <p:sp>
        <p:nvSpPr>
          <p:cNvPr id="11267" name="Rectangle 3"/>
          <p:cNvSpPr>
            <a:spLocks/>
          </p:cNvSpPr>
          <p:nvPr/>
        </p:nvSpPr>
        <p:spPr bwMode="auto">
          <a:xfrm>
            <a:off x="457200" y="1295400"/>
            <a:ext cx="5105400" cy="3884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1163638" algn="l"/>
                <a:tab pos="4121150" algn="r"/>
              </a:tabLst>
            </a:pPr>
            <a:r>
              <a:rPr lang="en-US" sz="2800" b="1" dirty="0">
                <a:latin typeface="Calibri" pitchFamily="34" charset="0"/>
              </a:rPr>
              <a:t>Step 2:</a:t>
            </a:r>
            <a:r>
              <a:rPr lang="en-US" sz="2800" dirty="0">
                <a:latin typeface="Calibri" pitchFamily="34" charset="0"/>
              </a:rPr>
              <a:t>	Test any point on one</a:t>
            </a:r>
          </a:p>
          <a:p>
            <a:pPr eaLnBrk="0" hangingPunct="0">
              <a:buFont typeface="Courier New" pitchFamily="49" charset="0"/>
              <a:buNone/>
              <a:tabLst>
                <a:tab pos="1163638" algn="l"/>
                <a:tab pos="4121150" algn="r"/>
              </a:tabLst>
            </a:pPr>
            <a:r>
              <a:rPr lang="en-US" sz="2800" dirty="0">
                <a:latin typeface="Calibri" pitchFamily="34" charset="0"/>
              </a:rPr>
              <a:t>	side of the line. In this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example, we have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chosen (0, 0). </a:t>
            </a: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121150" algn="r"/>
              </a:tabLst>
            </a:pPr>
            <a:endParaRPr lang="en-US" sz="2800" dirty="0">
              <a:latin typeface="Calibri" pitchFamily="34" charset="0"/>
            </a:endParaRP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121150" algn="r"/>
              </a:tabLst>
            </a:pPr>
            <a:endParaRPr lang="en-US" sz="2800" dirty="0">
              <a:latin typeface="Calibri" pitchFamily="34" charset="0"/>
            </a:endParaRP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121150" algn="r"/>
              </a:tabLst>
            </a:pPr>
            <a:endParaRPr lang="en-US" sz="2800" dirty="0">
              <a:latin typeface="Calibri" pitchFamily="34" charset="0"/>
            </a:endParaRP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1163638" algn="l"/>
                <a:tab pos="4121150" algn="r"/>
              </a:tabLst>
            </a:pPr>
            <a:r>
              <a:rPr lang="en-US" sz="2800" dirty="0">
                <a:latin typeface="Calibri" pitchFamily="34" charset="0"/>
              </a:rPr>
              <a:t>	This is a true statement.</a:t>
            </a: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2561609"/>
              </p:ext>
            </p:extLst>
          </p:nvPr>
        </p:nvGraphicFramePr>
        <p:xfrm>
          <a:off x="1695450" y="3295650"/>
          <a:ext cx="1892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39" name="Equation" r:id="rId3" imgW="1883160" imgH="594000" progId="Equation.DSMT4">
                  <p:embed/>
                </p:oleObj>
              </mc:Choice>
              <mc:Fallback>
                <p:oleObj name="Equation" r:id="rId3" imgW="1883160" imgH="594000" progId="Equation.DSMT4">
                  <p:embed/>
                  <p:pic>
                    <p:nvPicPr>
                      <p:cNvPr id="0" name="Picture 2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5450" y="3295650"/>
                        <a:ext cx="18923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7654191"/>
              </p:ext>
            </p:extLst>
          </p:nvPr>
        </p:nvGraphicFramePr>
        <p:xfrm>
          <a:off x="2863850" y="4019550"/>
          <a:ext cx="723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0" name="Equation" r:id="rId5" imgW="712800" imgH="347400" progId="Equation.DSMT4">
                  <p:embed/>
                </p:oleObj>
              </mc:Choice>
              <mc:Fallback>
                <p:oleObj name="Equation" r:id="rId5" imgW="712800" imgH="347400" progId="Equation.DSMT4">
                  <p:embed/>
                  <p:pic>
                    <p:nvPicPr>
                      <p:cNvPr id="0" name="Picture 2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3850" y="4019550"/>
                        <a:ext cx="723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328" name="Picture 28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334000" y="1295400"/>
            <a:ext cx="3273552" cy="3221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Graphing Linear Inequalities (cont.)</a:t>
            </a:r>
          </a:p>
        </p:txBody>
      </p:sp>
      <p:sp>
        <p:nvSpPr>
          <p:cNvPr id="12291" name="Rectangle 3"/>
          <p:cNvSpPr>
            <a:spLocks/>
          </p:cNvSpPr>
          <p:nvPr/>
        </p:nvSpPr>
        <p:spPr bwMode="auto">
          <a:xfrm>
            <a:off x="457200" y="1293607"/>
            <a:ext cx="45720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 typeface="Courier New" pitchFamily="49" charset="0"/>
              <a:buNone/>
              <a:tabLst>
                <a:tab pos="1258888" algn="l"/>
                <a:tab pos="4121150" algn="r"/>
              </a:tabLst>
            </a:pPr>
            <a:r>
              <a:rPr lang="en-US" sz="2800" b="1" dirty="0">
                <a:latin typeface="Calibri" pitchFamily="34" charset="0"/>
              </a:rPr>
              <a:t>Step 3:</a:t>
            </a:r>
            <a:r>
              <a:rPr lang="en-US" sz="2800" dirty="0">
                <a:latin typeface="Calibri" pitchFamily="34" charset="0"/>
              </a:rPr>
              <a:t>	Shade the half-plane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on the same side of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the line as the point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(0, 0). (The shaded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half-plane and the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boundary line is the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solution set to the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inequality.)</a:t>
            </a:r>
          </a:p>
          <a:p>
            <a:pPr eaLnBrk="0" hangingPunct="0">
              <a:buFont typeface="Courier New" pitchFamily="49" charset="0"/>
              <a:buNone/>
              <a:tabLst>
                <a:tab pos="4121150" algn="r"/>
              </a:tabLst>
            </a:pPr>
            <a:endParaRPr lang="en-US" sz="2800" dirty="0">
              <a:latin typeface="Calibri" pitchFamily="34" charset="0"/>
            </a:endParaRPr>
          </a:p>
        </p:txBody>
      </p:sp>
      <p:pic>
        <p:nvPicPr>
          <p:cNvPr id="1433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1447800"/>
            <a:ext cx="3282696" cy="3208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404</Words>
  <Application>Microsoft Office PowerPoint</Application>
  <PresentationFormat>On-screen Show (4:3)</PresentationFormat>
  <Paragraphs>90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Courier New</vt:lpstr>
      <vt:lpstr>Symbol</vt:lpstr>
      <vt:lpstr>Ti86pc</vt:lpstr>
      <vt:lpstr>Office Theme</vt:lpstr>
      <vt:lpstr>Equation</vt:lpstr>
      <vt:lpstr>Section 10.6</vt:lpstr>
      <vt:lpstr>Objectives</vt:lpstr>
      <vt:lpstr>Graphing Linear Inequalities</vt:lpstr>
      <vt:lpstr>Graphing Linear Inequalities</vt:lpstr>
      <vt:lpstr>Graphing Linear Inequalities</vt:lpstr>
      <vt:lpstr>Graphing Linear Inequalities</vt:lpstr>
      <vt:lpstr>Example 1: Graphing Linear Inequalities</vt:lpstr>
      <vt:lpstr>Example 1: Graphing Linear Inequalities (cont.)</vt:lpstr>
      <vt:lpstr>Example 1: Graphing Linear Inequalities (cont.)</vt:lpstr>
      <vt:lpstr>Example 2: Graphing Linear Inequalities</vt:lpstr>
      <vt:lpstr>Example 2: Graphing Linear Inequalities (cont.)</vt:lpstr>
      <vt:lpstr>Example 3: Graphing Linear Inequalities</vt:lpstr>
      <vt:lpstr>Example 3: Graphing Linear Inequalities (cont.)</vt:lpstr>
      <vt:lpstr>Example 4: Graphing Linear Inequalities</vt:lpstr>
      <vt:lpstr>Example 4: Graphing Linear Inequalities (cont.)</vt:lpstr>
      <vt:lpstr>Example 5: Graphing Linear Inequalities  Using a Calculator</vt:lpstr>
      <vt:lpstr>Example 5: Graphing Linear Inequalities  Using a Calculator (cont.)</vt:lpstr>
      <vt:lpstr>Example 5: Graphing Linear Inequalities  Using a Calculator (cont.)</vt:lpstr>
      <vt:lpstr>Example 6: Graphing Linear Inequalities  Using a Calculator</vt:lpstr>
      <vt:lpstr>Example 6: Graphing Linear Inequalities  Using a Calculator (cont.)</vt:lpstr>
      <vt:lpstr>Example 6: Graphing Linear Inequalities  Using a Calculator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Lisa Hinton</cp:lastModifiedBy>
  <cp:revision>136</cp:revision>
  <dcterms:created xsi:type="dcterms:W3CDTF">2013-04-26T14:43:13Z</dcterms:created>
  <dcterms:modified xsi:type="dcterms:W3CDTF">2018-08-20T13:04:58Z</dcterms:modified>
</cp:coreProperties>
</file>