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85" r:id="rId12"/>
    <p:sldId id="287" r:id="rId13"/>
    <p:sldId id="270" r:id="rId14"/>
    <p:sldId id="271" r:id="rId15"/>
    <p:sldId id="284" r:id="rId16"/>
    <p:sldId id="273" r:id="rId17"/>
    <p:sldId id="274" r:id="rId18"/>
    <p:sldId id="275" r:id="rId19"/>
    <p:sldId id="286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00"/>
    <a:srgbClr val="C00000"/>
    <a:srgbClr val="2D7D9F"/>
    <a:srgbClr val="0000FF"/>
    <a:srgbClr val="000099"/>
    <a:srgbClr val="9900FF"/>
    <a:srgbClr val="FFFFCC"/>
    <a:srgbClr val="FF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5" autoAdjust="0"/>
    <p:restoredTop sz="94660"/>
  </p:normalViewPr>
  <p:slideViewPr>
    <p:cSldViewPr>
      <p:cViewPr varScale="1">
        <p:scale>
          <a:sx n="94" d="100"/>
          <a:sy n="94" d="100"/>
        </p:scale>
        <p:origin x="90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e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wmf"/><Relationship Id="rId4" Type="http://schemas.openxmlformats.org/officeDocument/2006/relationships/image" Target="../media/image40.emf"/><Relationship Id="rId9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w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e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F399-E860-41CA-B68B-60D2B7722849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5F7D-02F7-4AD6-B33B-288BA9893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0.e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3.e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8.e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5.emf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Systems of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Solutions by Addition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41161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</a:t>
            </a:r>
            <a:r>
              <a:rPr lang="en-US" dirty="0"/>
              <a:t>, is </a:t>
            </a:r>
            <a:r>
              <a:rPr lang="en-US" b="1" dirty="0"/>
              <a:t>always true</a:t>
            </a:r>
            <a:r>
              <a:rPr lang="en-US" dirty="0"/>
              <a:t>, the system has infinitely many solutions. The equations are dependent and the solution set consists of all points that satisfy the equation </a:t>
            </a:r>
            <a:r>
              <a:rPr lang="en-US" dirty="0">
                <a:solidFill>
                  <a:srgbClr val="000099"/>
                </a:solidFill>
              </a:rPr>
              <a:t>6</a:t>
            </a:r>
            <a:r>
              <a:rPr lang="en-US" i="1" dirty="0">
                <a:solidFill>
                  <a:srgbClr val="000099"/>
                </a:solidFill>
              </a:rPr>
              <a:t>x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 </a:t>
            </a:r>
            <a:r>
              <a:rPr lang="en-US" i="1" dirty="0">
                <a:solidFill>
                  <a:srgbClr val="000099"/>
                </a:solidFill>
              </a:rPr>
              <a:t>y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 12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Solving for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gives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 6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 12</a:t>
            </a:r>
            <a:r>
              <a:rPr lang="en-US" dirty="0">
                <a:solidFill>
                  <a:schemeClr val="tx1"/>
                </a:solidFill>
              </a:rPr>
              <a:t>, and we can write the solution in the </a:t>
            </a:r>
          </a:p>
          <a:p>
            <a:pPr lvl="0"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general form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6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12)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Or, solving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                    </a:t>
            </a:r>
          </a:p>
          <a:p>
            <a:pPr lvl="0">
              <a:spcBef>
                <a:spcPts val="36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and the solution can be written in the form  </a:t>
            </a:r>
          </a:p>
          <a:p>
            <a:endParaRPr lang="en-US" dirty="0"/>
          </a:p>
        </p:txBody>
      </p:sp>
      <p:graphicFrame>
        <p:nvGraphicFramePr>
          <p:cNvPr id="71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38518"/>
              </p:ext>
            </p:extLst>
          </p:nvPr>
        </p:nvGraphicFramePr>
        <p:xfrm>
          <a:off x="6705600" y="34290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5" name="Equation" r:id="rId3" imgW="1562031" imgH="837787" progId="Equation.DSMT4">
                  <p:embed/>
                </p:oleObj>
              </mc:Choice>
              <mc:Fallback>
                <p:oleObj name="Equation" r:id="rId3" imgW="1562031" imgH="837787" progId="Equation.DSMT4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429000"/>
                        <a:ext cx="1562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781389"/>
              </p:ext>
            </p:extLst>
          </p:nvPr>
        </p:nvGraphicFramePr>
        <p:xfrm>
          <a:off x="6837363" y="4211638"/>
          <a:ext cx="166687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" name="Equation" r:id="rId5" imgW="1672920" imgH="1042200" progId="Equation.DSMT4">
                  <p:embed/>
                </p:oleObj>
              </mc:Choice>
              <mc:Fallback>
                <p:oleObj name="Equation" r:id="rId5" imgW="1672920" imgH="1042200" progId="Equation.DSMT4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4211638"/>
                        <a:ext cx="1666875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method of addition to solve the following system of linear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and each term in the second equation by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. This will result in the </a:t>
            </a:r>
            <a:r>
              <a:rPr lang="en-US" i="1" dirty="0"/>
              <a:t>x</a:t>
            </a:r>
            <a:r>
              <a:rPr lang="en-US" dirty="0"/>
              <a:t>‑coefficients being opposites.</a:t>
            </a: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72936"/>
              </p:ext>
            </p:extLst>
          </p:nvPr>
        </p:nvGraphicFramePr>
        <p:xfrm>
          <a:off x="3619500" y="242570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8" name="Equation" r:id="rId3" imgW="1892520" imgH="1069560" progId="Equation.DSMT4">
                  <p:embed/>
                </p:oleObj>
              </mc:Choice>
              <mc:Fallback>
                <p:oleObj name="Equation" r:id="rId3" imgW="1892520" imgH="106956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42570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2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1082040"/>
          </a:xfrm>
        </p:spPr>
        <p:txBody>
          <a:bodyPr>
            <a:normAutofit/>
          </a:bodyPr>
          <a:lstStyle/>
          <a:p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7</a:t>
            </a:r>
            <a:r>
              <a:rPr lang="en-US" dirty="0"/>
              <a:t>, is </a:t>
            </a:r>
            <a:r>
              <a:rPr lang="en-US" b="1" dirty="0"/>
              <a:t>false</a:t>
            </a:r>
            <a:r>
              <a:rPr lang="en-US" dirty="0"/>
              <a:t>, the system is inconsistent and has no solution.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70400" y="238336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70400" y="1731434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42571"/>
              </p:ext>
            </p:extLst>
          </p:nvPr>
        </p:nvGraphicFramePr>
        <p:xfrm>
          <a:off x="6430432" y="27432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5" name="Equation" r:id="rId3" imgW="685440" imgH="264960" progId="Equation.DSMT4">
                  <p:embed/>
                </p:oleObj>
              </mc:Choice>
              <mc:Fallback>
                <p:oleObj name="Equation" r:id="rId3" imgW="685440" imgH="264960" progId="Equation.DSMT4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432" y="274320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57467"/>
              </p:ext>
            </p:extLst>
          </p:nvPr>
        </p:nvGraphicFramePr>
        <p:xfrm>
          <a:off x="5420785" y="1566332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6" name="Equation" r:id="rId5" imgW="1672920" imgH="329040" progId="Equation.DSMT4">
                  <p:embed/>
                </p:oleObj>
              </mc:Choice>
              <mc:Fallback>
                <p:oleObj name="Equation" r:id="rId5" imgW="1672920" imgH="329040" progId="Equation.DSMT4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785" y="1566332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24397"/>
              </p:ext>
            </p:extLst>
          </p:nvPr>
        </p:nvGraphicFramePr>
        <p:xfrm>
          <a:off x="5213350" y="2101851"/>
          <a:ext cx="191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7" name="Equation" r:id="rId7" imgW="1901520" imgH="511920" progId="Equation.DSMT4">
                  <p:embed/>
                </p:oleObj>
              </mc:Choice>
              <mc:Fallback>
                <p:oleObj name="Equation" r:id="rId7" imgW="1901520" imgH="511920" progId="Equation.DSMT4">
                  <p:embed/>
                  <p:pic>
                    <p:nvPicPr>
                      <p:cNvPr id="0" name="Picture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101851"/>
                        <a:ext cx="1917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72265"/>
              </p:ext>
            </p:extLst>
          </p:nvPr>
        </p:nvGraphicFramePr>
        <p:xfrm>
          <a:off x="1549400" y="1395413"/>
          <a:ext cx="2679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8" name="Equation" r:id="rId9" imgW="2669400" imgH="1279800" progId="Equation.DSMT4">
                  <p:embed/>
                </p:oleObj>
              </mc:Choice>
              <mc:Fallback>
                <p:oleObj name="Equation" r:id="rId9" imgW="2669400" imgH="1279800" progId="Equation.DSMT4">
                  <p:embed/>
                  <p:pic>
                    <p:nvPicPr>
                      <p:cNvPr id="0" name="Picture 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395413"/>
                        <a:ext cx="26797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4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the second equation by </a:t>
            </a:r>
            <a:r>
              <a:rPr lang="en-US" dirty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B050"/>
                </a:solidFill>
              </a:rPr>
              <a:t>10 </a:t>
            </a:r>
            <a:r>
              <a:rPr lang="en-US" dirty="0">
                <a:solidFill>
                  <a:schemeClr val="tx1"/>
                </a:solidFill>
              </a:rPr>
              <a:t>so that the          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-coefficients will be opposites. </a:t>
            </a:r>
            <a:endParaRPr lang="en-US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416300" y="2203450"/>
          <a:ext cx="2311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" name="Equation" r:id="rId4" imgW="2311078" imgH="1028493" progId="Equation.DSMT4">
                  <p:embed/>
                </p:oleObj>
              </mc:Choice>
              <mc:Fallback>
                <p:oleObj name="Equation" r:id="rId4" imgW="2311078" imgH="102849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2203450"/>
                        <a:ext cx="2311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84019"/>
              </p:ext>
            </p:extLst>
          </p:nvPr>
        </p:nvGraphicFramePr>
        <p:xfrm>
          <a:off x="-76200" y="1054100"/>
          <a:ext cx="434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8" name="Equation" r:id="rId3" imgW="4333680" imgH="1407960" progId="Equation.DSMT4">
                  <p:embed/>
                </p:oleObj>
              </mc:Choice>
              <mc:Fallback>
                <p:oleObj name="Equation" r:id="rId3" imgW="4333680" imgH="140796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054100"/>
                        <a:ext cx="4343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62400" y="20510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962400" y="1498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0" y="2328347"/>
            <a:ext cx="177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098800" y="3835400"/>
          <a:ext cx="212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9" name="Equation" r:id="rId5" imgW="2120372" imgH="355508" progId="Equation.DSMT4">
                  <p:embed/>
                </p:oleObj>
              </mc:Choice>
              <mc:Fallback>
                <p:oleObj name="Equation" r:id="rId5" imgW="2120372" imgH="355508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835400"/>
                        <a:ext cx="212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75134"/>
              </p:ext>
            </p:extLst>
          </p:nvPr>
        </p:nvGraphicFramePr>
        <p:xfrm>
          <a:off x="2622550" y="4259263"/>
          <a:ext cx="2590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0" name="Equation" r:id="rId7" imgW="2577960" imgH="585000" progId="Equation.DSMT4">
                  <p:embed/>
                </p:oleObj>
              </mc:Choice>
              <mc:Fallback>
                <p:oleObj name="Equation" r:id="rId7" imgW="2577960" imgH="58500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259263"/>
                        <a:ext cx="2590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22108"/>
              </p:ext>
            </p:extLst>
          </p:nvPr>
        </p:nvGraphicFramePr>
        <p:xfrm>
          <a:off x="6347885" y="2851150"/>
          <a:ext cx="96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1" name="Equation" r:id="rId9" imgW="950760" imgH="329040" progId="Equation.DSMT4">
                  <p:embed/>
                </p:oleObj>
              </mc:Choice>
              <mc:Fallback>
                <p:oleObj name="Equation" r:id="rId9" imgW="950760" imgH="329040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885" y="2851150"/>
                        <a:ext cx="965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08723"/>
              </p:ext>
            </p:extLst>
          </p:nvPr>
        </p:nvGraphicFramePr>
        <p:xfrm>
          <a:off x="5727700" y="2389236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2" name="Equation" r:id="rId11" imgW="1777541" imgH="355508" progId="Equation.DSMT4">
                  <p:embed/>
                </p:oleObj>
              </mc:Choice>
              <mc:Fallback>
                <p:oleObj name="Equation" r:id="rId11" imgW="1777541" imgH="355508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389236"/>
                        <a:ext cx="177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80778"/>
              </p:ext>
            </p:extLst>
          </p:nvPr>
        </p:nvGraphicFramePr>
        <p:xfrm>
          <a:off x="4768852" y="1314450"/>
          <a:ext cx="273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3" name="Equation" r:id="rId13" imgW="2715120" imgH="356400" progId="Equation.DSMT4">
                  <p:embed/>
                </p:oleObj>
              </mc:Choice>
              <mc:Fallback>
                <p:oleObj name="Equation" r:id="rId13" imgW="2715120" imgH="35640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2" y="1314450"/>
                        <a:ext cx="2730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31769"/>
              </p:ext>
            </p:extLst>
          </p:nvPr>
        </p:nvGraphicFramePr>
        <p:xfrm>
          <a:off x="4559300" y="1816100"/>
          <a:ext cx="297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4" name="Equation" r:id="rId15" imgW="2971387" imgH="469601" progId="Equation.DSMT4">
                  <p:embed/>
                </p:oleObj>
              </mc:Choice>
              <mc:Fallback>
                <p:oleObj name="Equation" r:id="rId15" imgW="2971387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816100"/>
                        <a:ext cx="297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5232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Substitute </a:t>
            </a:r>
            <a:r>
              <a:rPr lang="en-US" i="1" dirty="0"/>
              <a:t>y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0.2 </a:t>
            </a:r>
            <a:r>
              <a:rPr lang="en-US" dirty="0"/>
              <a:t>into one of the original equations. 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3124200" y="4923366"/>
          <a:ext cx="210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5" name="Equation" r:id="rId17" imgW="2107695" imgH="292123" progId="Equation.DSMT4">
                  <p:embed/>
                </p:oleObj>
              </mc:Choice>
              <mc:Fallback>
                <p:oleObj name="Equation" r:id="rId17" imgW="2107695" imgH="292123" progId="Equation.DSMT4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23366"/>
                        <a:ext cx="210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075113" y="53467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6" name="Equation" r:id="rId19" imgW="711016" imgH="292123" progId="Equation.DSMT4">
                  <p:embed/>
                </p:oleObj>
              </mc:Choice>
              <mc:Fallback>
                <p:oleObj name="Equation" r:id="rId19" imgW="711016" imgH="292123" progId="Equation.DSMT4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53467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57200" y="5496580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solution is </a:t>
            </a:r>
            <a:r>
              <a:rPr lang="en-US" sz="2800" dirty="0">
                <a:solidFill>
                  <a:srgbClr val="FF0000"/>
                </a:solidFill>
              </a:rPr>
              <a:t>(3, 0.2)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check, substitute </a:t>
            </a:r>
            <a:r>
              <a:rPr lang="en-US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3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0.2 </a:t>
            </a:r>
            <a:r>
              <a:rPr lang="en-US" dirty="0"/>
              <a:t>in both of the </a:t>
            </a:r>
          </a:p>
          <a:p>
            <a:r>
              <a:rPr lang="en-US" dirty="0"/>
              <a:t>original equations.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Use the method of addition to solve the following system of linear equations.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Multiply each term in the first equation by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dirty="0"/>
              <a:t> and each term in the second equation by 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  <a:r>
              <a:rPr lang="en-US" sz="2800" dirty="0"/>
              <a:t>. This will result in the </a:t>
            </a:r>
            <a:r>
              <a:rPr lang="en-US" sz="2800" i="1" dirty="0"/>
              <a:t>y</a:t>
            </a:r>
            <a:r>
              <a:rPr lang="en-US" sz="2800" dirty="0"/>
              <a:t>‑coefficients being opposites. Add the two equations by combining like terms which will eliminate </a:t>
            </a:r>
            <a:r>
              <a:rPr lang="en-US" sz="2800" i="1" dirty="0"/>
              <a:t>y</a:t>
            </a:r>
            <a:r>
              <a:rPr lang="en-US" sz="2800" dirty="0"/>
              <a:t>. Solve for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236105"/>
              </p:ext>
            </p:extLst>
          </p:nvPr>
        </p:nvGraphicFramePr>
        <p:xfrm>
          <a:off x="3675063" y="2081213"/>
          <a:ext cx="17922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Equation" r:id="rId3" imgW="2093400" imgH="1069560" progId="Equation.DSMT4">
                  <p:embed/>
                </p:oleObj>
              </mc:Choice>
              <mc:Fallback>
                <p:oleObj name="Equation" r:id="rId3" imgW="2093400" imgH="1069560" progId="Equation.DSMT4">
                  <p:embed/>
                  <p:pic>
                    <p:nvPicPr>
                      <p:cNvPr id="0" name="Picture 1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2081213"/>
                        <a:ext cx="17922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69735"/>
              </p:ext>
            </p:extLst>
          </p:nvPr>
        </p:nvGraphicFramePr>
        <p:xfrm>
          <a:off x="4911055" y="2861345"/>
          <a:ext cx="2336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8" name="Equation" r:id="rId3" imgW="2322000" imgH="466200" progId="Equation.DSMT4">
                  <p:embed/>
                </p:oleObj>
              </mc:Choice>
              <mc:Fallback>
                <p:oleObj name="Equation" r:id="rId3" imgW="2322000" imgH="466200" progId="Equation.DSMT4">
                  <p:embed/>
                  <p:pic>
                    <p:nvPicPr>
                      <p:cNvPr id="0" name="Picture 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055" y="2861345"/>
                        <a:ext cx="2336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13918"/>
              </p:ext>
            </p:extLst>
          </p:nvPr>
        </p:nvGraphicFramePr>
        <p:xfrm>
          <a:off x="4900446" y="1608959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9" name="Equation" r:id="rId5" imgW="2340360" imgH="447840" progId="Equation.DSMT4">
                  <p:embed/>
                </p:oleObj>
              </mc:Choice>
              <mc:Fallback>
                <p:oleObj name="Equation" r:id="rId5" imgW="2340360" imgH="447840" progId="Equation.DSMT4">
                  <p:embed/>
                  <p:pic>
                    <p:nvPicPr>
                      <p:cNvPr id="0" name="Picture 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446" y="1608959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191000" y="256889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191000" y="19494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41172"/>
              </p:ext>
            </p:extLst>
          </p:nvPr>
        </p:nvGraphicFramePr>
        <p:xfrm>
          <a:off x="4710113" y="2402415"/>
          <a:ext cx="2794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0" name="Equation" r:id="rId7" imgW="2779200" imgH="530280" progId="Equation.DSMT4">
                  <p:embed/>
                </p:oleObj>
              </mc:Choice>
              <mc:Fallback>
                <p:oleObj name="Equation" r:id="rId7" imgW="2779200" imgH="530280" progId="Equation.DSMT4">
                  <p:embed/>
                  <p:pic>
                    <p:nvPicPr>
                      <p:cNvPr id="0" name="Picture 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02415"/>
                        <a:ext cx="2794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06824"/>
              </p:ext>
            </p:extLst>
          </p:nvPr>
        </p:nvGraphicFramePr>
        <p:xfrm>
          <a:off x="5270445" y="3352800"/>
          <a:ext cx="1968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1" name="Equation" r:id="rId9" imgW="1956240" imgH="466200" progId="Equation.DSMT4">
                  <p:embed/>
                </p:oleObj>
              </mc:Choice>
              <mc:Fallback>
                <p:oleObj name="Equation" r:id="rId9" imgW="1956240" imgH="466200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445" y="3352800"/>
                        <a:ext cx="1968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61858"/>
              </p:ext>
            </p:extLst>
          </p:nvPr>
        </p:nvGraphicFramePr>
        <p:xfrm>
          <a:off x="1295400" y="1562100"/>
          <a:ext cx="2882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2" name="Equation" r:id="rId11" imgW="2870640" imgH="1362240" progId="Equation.DSMT4">
                  <p:embed/>
                </p:oleObj>
              </mc:Choice>
              <mc:Fallback>
                <p:oleObj name="Equation" r:id="rId11" imgW="2870640" imgH="1362240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2100"/>
                        <a:ext cx="28829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79832"/>
              </p:ext>
            </p:extLst>
          </p:nvPr>
        </p:nvGraphicFramePr>
        <p:xfrm>
          <a:off x="4902200" y="2332273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3" name="Equation" r:id="rId13" imgW="2340360" imgH="447840" progId="Equation.DSMT4">
                  <p:embed/>
                </p:oleObj>
              </mc:Choice>
              <mc:Fallback>
                <p:oleObj name="Equation" r:id="rId13" imgW="2340360" imgH="447840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332273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467600" y="2929405"/>
            <a:ext cx="17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y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476" y="156704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0438" y="15670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529" y="158857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3648" y="2288093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0438" y="2288093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8244" y="2296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35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4514" y="2836948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284456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41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1800" y="3327633"/>
            <a:ext cx="74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______ into either one of the original equations. Choosing the first equation gives the following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solution is ________.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7448"/>
              </p:ext>
            </p:extLst>
          </p:nvPr>
        </p:nvGraphicFramePr>
        <p:xfrm>
          <a:off x="2813050" y="2743200"/>
          <a:ext cx="2501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3" name="Equation" r:id="rId3" imgW="2486520" imgH="585000" progId="Equation.DSMT4">
                  <p:embed/>
                </p:oleObj>
              </mc:Choice>
              <mc:Fallback>
                <p:oleObj name="Equation" r:id="rId3" imgW="248652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743200"/>
                        <a:ext cx="2501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9247"/>
              </p:ext>
            </p:extLst>
          </p:nvPr>
        </p:nvGraphicFramePr>
        <p:xfrm>
          <a:off x="3297766" y="34290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4" name="Equation" r:id="rId5" imgW="2020320" imgH="329040" progId="Equation.DSMT4">
                  <p:embed/>
                </p:oleObj>
              </mc:Choice>
              <mc:Fallback>
                <p:oleObj name="Equation" r:id="rId5" imgW="2020320" imgH="329040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766" y="3429000"/>
                        <a:ext cx="2032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7967"/>
              </p:ext>
            </p:extLst>
          </p:nvPr>
        </p:nvGraphicFramePr>
        <p:xfrm>
          <a:off x="4415366" y="4572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5" name="Equation" r:id="rId7" imgW="1234080" imgH="264960" progId="Equation.DSMT4">
                  <p:embed/>
                </p:oleObj>
              </mc:Choice>
              <mc:Fallback>
                <p:oleObj name="Equation" r:id="rId7" imgW="1234080" imgH="264960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366" y="4572000"/>
                        <a:ext cx="1244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90955"/>
              </p:ext>
            </p:extLst>
          </p:nvPr>
        </p:nvGraphicFramePr>
        <p:xfrm>
          <a:off x="4262968" y="3962400"/>
          <a:ext cx="140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6" name="Equation" r:id="rId9" imgW="1398600" imgH="329040" progId="Equation.DSMT4">
                  <p:embed/>
                </p:oleObj>
              </mc:Choice>
              <mc:Fallback>
                <p:oleObj name="Equation" r:id="rId9" imgW="1398600" imgH="32904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8" y="3962400"/>
                        <a:ext cx="1409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248" y="12622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804" y="2721676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3966" y="327515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6914" y="3787894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6914" y="4336749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97412"/>
              </p:ext>
            </p:extLst>
          </p:nvPr>
        </p:nvGraphicFramePr>
        <p:xfrm>
          <a:off x="2917124" y="4855276"/>
          <a:ext cx="965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7" name="Equation" r:id="rId11" imgW="950760" imgH="585000" progId="Equation.DSMT4">
                  <p:embed/>
                </p:oleObj>
              </mc:Choice>
              <mc:Fallback>
                <p:oleObj name="Equation" r:id="rId11" imgW="950760" imgH="58500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124" y="4855276"/>
                        <a:ext cx="965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xmlns="" id="{89E6E944-F049-4D27-BDF4-7E0F06AA2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126305"/>
              </p:ext>
            </p:extLst>
          </p:nvPr>
        </p:nvGraphicFramePr>
        <p:xfrm>
          <a:off x="3589912" y="2404951"/>
          <a:ext cx="1754760" cy="361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8" name="Equation" r:id="rId13" imgW="1726920" imgH="355320" progId="Equation.DSMT4">
                  <p:embed/>
                </p:oleObj>
              </mc:Choice>
              <mc:Fallback>
                <p:oleObj name="Equation" r:id="rId13" imgW="1726920" imgH="355320" progId="Equation.DSMT4">
                  <p:embed/>
                  <p:pic>
                    <p:nvPicPr>
                      <p:cNvPr id="1946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912" y="2404951"/>
                        <a:ext cx="1754760" cy="3618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  <p:bldP spid="12" grpId="1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Systems of Linear Equations by Addition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64777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ts val="1700"/>
              </a:spcAft>
            </a:pPr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>
              <a:spcBef>
                <a:spcPct val="0"/>
              </a:spcBef>
              <a:spcAft>
                <a:spcPts val="1700"/>
              </a:spcAft>
            </a:pPr>
            <a:r>
              <a:rPr lang="en-US" dirty="0">
                <a:solidFill>
                  <a:srgbClr val="000000"/>
                </a:solidFill>
              </a:rPr>
              <a:t>In Example 5, we could eliminate 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instead of </a:t>
            </a:r>
            <a:r>
              <a:rPr lang="en-US" i="1" dirty="0">
                <a:solidFill>
                  <a:srgbClr val="000000"/>
                </a:solidFill>
              </a:rPr>
              <a:t>y </a:t>
            </a:r>
            <a:r>
              <a:rPr lang="en-US" dirty="0">
                <a:solidFill>
                  <a:srgbClr val="000000"/>
                </a:solidFill>
              </a:rPr>
              <a:t>by multiplying the terms in the first equation by 7 and the terms in the second equation by 3. The solution will be the same. Try this yourself to confirm this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spcBef>
                <a:spcPct val="0"/>
              </a:spcBef>
              <a:buFont typeface="Courier New" pitchFamily="49" charset="0"/>
              <a:buChar char="o"/>
            </a:pPr>
            <a:r>
              <a:rPr lang="en-US" dirty="0"/>
              <a:t>Use the method of addition to solve systems of linear equations.</a:t>
            </a:r>
            <a:endParaRPr lang="en-US" i="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/>
              <a:t>Use a system of equations to find the equation of a line through two points.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Using the formula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, find the equation of the line determined by the two points </a:t>
            </a:r>
            <a:r>
              <a:rPr lang="en-US" i="0" dirty="0">
                <a:solidFill>
                  <a:srgbClr val="0000FF"/>
                </a:solidFill>
              </a:rPr>
              <a:t>(3, 5)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6, 2)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Write two equations in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by substituting the coordinates of the points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. This gives the system,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33231"/>
              </p:ext>
            </p:extLst>
          </p:nvPr>
        </p:nvGraphicFramePr>
        <p:xfrm>
          <a:off x="3352800" y="4318000"/>
          <a:ext cx="1866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5" name="Equation" r:id="rId3" imgW="1866280" imgH="1015816" progId="Equation.DSMT4">
                  <p:embed/>
                </p:oleObj>
              </mc:Choice>
              <mc:Fallback>
                <p:oleObj name="Equation" r:id="rId3" imgW="1866280" imgH="1015816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318000"/>
                        <a:ext cx="18669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second equation by </a:t>
            </a:r>
            <a:r>
              <a:rPr lang="en-US" i="0" dirty="0">
                <a:solidFill>
                  <a:srgbClr val="00C8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C800"/>
                </a:solidFill>
              </a:rPr>
              <a:t>1</a:t>
            </a:r>
            <a:r>
              <a:rPr lang="en-US" i="0" dirty="0">
                <a:solidFill>
                  <a:schemeClr val="tx1"/>
                </a:solidFill>
              </a:rPr>
              <a:t> so that the 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­-coefficients</a:t>
            </a:r>
            <a:r>
              <a:rPr lang="en-US" i="0" dirty="0" smtClean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will be opposites.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143000" y="2514600"/>
          <a:ext cx="2870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" name="Equation" r:id="rId3" imgW="2869419" imgH="1104556" progId="Equation.DSMT4">
                  <p:embed/>
                </p:oleObj>
              </mc:Choice>
              <mc:Fallback>
                <p:oleObj name="Equation" r:id="rId3" imgW="2869419" imgH="1104556" progId="Equation.DSMT4">
                  <p:embed/>
                  <p:pic>
                    <p:nvPicPr>
                      <p:cNvPr id="0" name="Picture 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28702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118100" y="3162300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2" name="Equation" r:id="rId5" imgW="1701478" imgH="406216" progId="Equation.DSMT4">
                  <p:embed/>
                </p:oleObj>
              </mc:Choice>
              <mc:Fallback>
                <p:oleObj name="Equation" r:id="rId5" imgW="1701478" imgH="406216" progId="Equation.DSMT4">
                  <p:embed/>
                  <p:pic>
                    <p:nvPicPr>
                      <p:cNvPr id="0" name="Picture 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162300"/>
                        <a:ext cx="1701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267200" y="33655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2672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24656" y="3888660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3" name="Equation" r:id="rId7" imgW="1194014" imgH="292299" progId="Equation.DSMT4">
                  <p:embed/>
                </p:oleObj>
              </mc:Choice>
              <mc:Fallback>
                <p:oleObj name="Equation" r:id="rId7" imgW="1194014" imgH="292299" progId="Equation.DSMT4">
                  <p:embed/>
                  <p:pic>
                    <p:nvPicPr>
                      <p:cNvPr id="0" name="Picture 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656" y="3888660"/>
                        <a:ext cx="1193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23565"/>
              </p:ext>
            </p:extLst>
          </p:nvPr>
        </p:nvGraphicFramePr>
        <p:xfrm>
          <a:off x="4800600" y="4281488"/>
          <a:ext cx="1333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4" name="Equation" r:id="rId9" imgW="1325520" imgH="886680" progId="Equation.DSMT4">
                  <p:embed/>
                </p:oleObj>
              </mc:Choice>
              <mc:Fallback>
                <p:oleObj name="Equation" r:id="rId9" imgW="1325520" imgH="886680" progId="Equation.DSMT4">
                  <p:embed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81488"/>
                        <a:ext cx="1333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334000" y="26670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5" name="Equation" r:id="rId11" imgW="1485418" imgH="304800" progId="Equation.DSMT4">
                  <p:embed/>
                </p:oleObj>
              </mc:Choice>
              <mc:Fallback>
                <p:oleObj name="Equation" r:id="rId11" imgW="1485418" imgH="304800" progId="Equation.DSMT4">
                  <p:embed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48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Substitute            into one of the original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of the line is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536950" y="21336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Equation" r:id="rId3" imgW="1485418" imgH="304800" progId="Equation.DSMT4">
                  <p:embed/>
                </p:oleObj>
              </mc:Choice>
              <mc:Fallback>
                <p:oleObj name="Equation" r:id="rId3" imgW="1485418" imgH="30480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133600"/>
                        <a:ext cx="1485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45654"/>
              </p:ext>
            </p:extLst>
          </p:nvPr>
        </p:nvGraphicFramePr>
        <p:xfrm>
          <a:off x="2070100" y="1087438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Equation" r:id="rId5" imgW="822600" imgH="886680" progId="Equation.DSMT4">
                  <p:embed/>
                </p:oleObj>
              </mc:Choice>
              <mc:Fallback>
                <p:oleObj name="Equation" r:id="rId5" imgW="822600" imgH="88668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087438"/>
                        <a:ext cx="8382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387850" y="4627308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7" imgW="1549354" imgH="837787" progId="Equation.DSMT4">
                  <p:embed/>
                </p:oleObj>
              </mc:Choice>
              <mc:Fallback>
                <p:oleObj name="Equation" r:id="rId7" imgW="1549354" imgH="837787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627308"/>
                        <a:ext cx="1549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37880"/>
              </p:ext>
            </p:extLst>
          </p:nvPr>
        </p:nvGraphicFramePr>
        <p:xfrm>
          <a:off x="3556000" y="2527300"/>
          <a:ext cx="1765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Equation" r:id="rId9" imgW="1755360" imgH="1042200" progId="Equation.DSMT4">
                  <p:embed/>
                </p:oleObj>
              </mc:Choice>
              <mc:Fallback>
                <p:oleObj name="Equation" r:id="rId9" imgW="1755360" imgH="104220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527300"/>
                        <a:ext cx="1765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536950" y="360045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Equation" r:id="rId11" imgW="1180618" imgH="304800" progId="Equation.DSMT4">
                  <p:embed/>
                </p:oleObj>
              </mc:Choice>
              <mc:Fallback>
                <p:oleObj name="Equation" r:id="rId11" imgW="1180618" imgH="30480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3600450"/>
                        <a:ext cx="1181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536950" y="4144296"/>
          <a:ext cx="736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Equation" r:id="rId13" imgW="736370" imgH="304800" progId="Equation.DSMT4">
                  <p:embed/>
                </p:oleObj>
              </mc:Choice>
              <mc:Fallback>
                <p:oleObj name="Equation" r:id="rId13" imgW="736370" imgH="3048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144296"/>
                        <a:ext cx="736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Guidelines for Deciding which Method to Use when Solving a System of Linear Equations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8089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graphing method is helpful in “seeing” the geometric relationship between the lines and finding approximate solutions. A calculator can be very helpful here.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Both the substitution method and the addition method give exact solutions.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Guidelines for Deciding which Method to Use when Solving a System of Linear Equations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</a:rPr>
              <a:t>Procedure (cont.)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The substitution method may be reasonable and efficient if one of the coefficients of one of the variables is 1.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The addition method is particularly efficient if the coefficients for one of the variables are opposites.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/>
              <a:t>To Solve a System of Linear Equations by Addition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54792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0"/>
              </a:spcBef>
              <a:spcAft>
                <a:spcPts val="1700"/>
              </a:spcAft>
            </a:pPr>
            <a:r>
              <a:rPr lang="en-US" b="1" dirty="0">
                <a:solidFill>
                  <a:srgbClr val="000000"/>
                </a:solidFill>
              </a:rPr>
              <a:t>Procedure</a:t>
            </a:r>
            <a:r>
              <a:rPr lang="en-US" b="1" dirty="0"/>
              <a:t> </a:t>
            </a:r>
            <a:endParaRPr lang="en-US" b="1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Write the equations in </a:t>
            </a:r>
            <a:r>
              <a:rPr lang="en-US" b="1" dirty="0">
                <a:solidFill>
                  <a:srgbClr val="C00000"/>
                </a:solidFill>
              </a:rPr>
              <a:t>standard form</a:t>
            </a:r>
            <a:r>
              <a:rPr lang="en-US" dirty="0">
                <a:solidFill>
                  <a:srgbClr val="000000"/>
                </a:solidFill>
              </a:rPr>
              <a:t>, one under the other, so that </a:t>
            </a:r>
            <a:r>
              <a:rPr lang="en-US" b="1" dirty="0">
                <a:solidFill>
                  <a:srgbClr val="C00000"/>
                </a:solidFill>
              </a:rPr>
              <a:t>like terms are aligned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514350" indent="-514350">
              <a:spcBef>
                <a:spcPts val="6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Multiply all terms of one equation by a constant (and possibly all terms of the other equation by another constant) so that </a:t>
            </a:r>
            <a:r>
              <a:rPr lang="en-US" b="1" dirty="0">
                <a:solidFill>
                  <a:srgbClr val="C00000"/>
                </a:solidFill>
              </a:rPr>
              <a:t>two like terms have opposite coefficients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To Solve a System of Linear Equations by Addition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3937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Procedure (cont.)</a:t>
            </a:r>
            <a:r>
              <a:rPr lang="en-US" b="1" dirty="0"/>
              <a:t> </a:t>
            </a:r>
            <a:endParaRPr lang="en-US" b="1" dirty="0">
              <a:solidFill>
                <a:srgbClr val="000000"/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Add the two equations by </a:t>
            </a:r>
            <a:r>
              <a:rPr lang="en-US" b="1" dirty="0">
                <a:solidFill>
                  <a:srgbClr val="C00000"/>
                </a:solidFill>
              </a:rPr>
              <a:t>combining like terms</a:t>
            </a:r>
            <a:r>
              <a:rPr lang="en-US" dirty="0">
                <a:solidFill>
                  <a:srgbClr val="000000"/>
                </a:solidFill>
              </a:rPr>
              <a:t> and solve the resulting equation, if possible.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Back substitute into one of the original equations</a:t>
            </a:r>
            <a:r>
              <a:rPr lang="en-US" dirty="0">
                <a:solidFill>
                  <a:srgbClr val="000000"/>
                </a:solidFill>
              </a:rPr>
              <a:t> to find the value of the other variable.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</a:rPr>
              <a:t>Check the solution (if there is one) in both of the </a:t>
            </a:r>
            <a:r>
              <a:rPr lang="en-US" b="1" dirty="0">
                <a:solidFill>
                  <a:srgbClr val="C00000"/>
                </a:solidFill>
              </a:rPr>
              <a:t>original</a:t>
            </a:r>
            <a:r>
              <a:rPr lang="en-US" dirty="0">
                <a:solidFill>
                  <a:srgbClr val="000000"/>
                </a:solidFill>
              </a:rPr>
              <a:t> equations.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leave </a:t>
            </a:r>
            <a:r>
              <a:rPr lang="en-US" dirty="0">
                <a:solidFill>
                  <a:schemeClr val="tx1"/>
                </a:solidFill>
              </a:rPr>
              <a:t>each term in the second equation </a:t>
            </a:r>
            <a:r>
              <a:rPr lang="en-US" dirty="0"/>
              <a:t>as is. Now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y</a:t>
            </a:r>
            <a:r>
              <a:rPr lang="en-US" dirty="0"/>
              <a:t>‑coefficients will be opposites. Add the two equations by combining like terms. This will </a:t>
            </a:r>
            <a:br>
              <a:rPr lang="en-US" dirty="0"/>
            </a:br>
            <a:r>
              <a:rPr lang="en-US" dirty="0"/>
              <a:t>eliminate </a:t>
            </a:r>
            <a:r>
              <a:rPr lang="en-US" i="1" dirty="0"/>
              <a:t>y</a:t>
            </a:r>
            <a:r>
              <a:rPr lang="en-US" dirty="0"/>
              <a:t>. Solve for x.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63925"/>
              </p:ext>
            </p:extLst>
          </p:nvPr>
        </p:nvGraphicFramePr>
        <p:xfrm>
          <a:off x="3619500" y="217805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3" imgW="1892520" imgH="1069560" progId="Equation.DSMT4">
                  <p:embed/>
                </p:oleObj>
              </mc:Choice>
              <mc:Fallback>
                <p:oleObj name="Equation" r:id="rId3" imgW="1892520" imgH="106956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17805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42973"/>
              </p:ext>
            </p:extLst>
          </p:nvPr>
        </p:nvGraphicFramePr>
        <p:xfrm>
          <a:off x="1724625" y="1150938"/>
          <a:ext cx="225583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8" name="Equation" r:id="rId3" imgW="2313000" imgH="1170000" progId="Equation.DSMT4">
                  <p:embed/>
                </p:oleObj>
              </mc:Choice>
              <mc:Fallback>
                <p:oleObj name="Equation" r:id="rId3" imgW="2313000" imgH="11700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625" y="1150938"/>
                        <a:ext cx="2255837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471932" y="200218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4471932" y="14812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39837"/>
              </p:ext>
            </p:extLst>
          </p:nvPr>
        </p:nvGraphicFramePr>
        <p:xfrm>
          <a:off x="5415966" y="2368550"/>
          <a:ext cx="170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9" name="Equation" r:id="rId5" imgW="1691280" imgH="356400" progId="Equation.DSMT4">
                  <p:embed/>
                </p:oleObj>
              </mc:Choice>
              <mc:Fallback>
                <p:oleObj name="Equation" r:id="rId5" imgW="1691280" imgH="3564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5966" y="2368550"/>
                        <a:ext cx="1701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501106"/>
              </p:ext>
            </p:extLst>
          </p:nvPr>
        </p:nvGraphicFramePr>
        <p:xfrm>
          <a:off x="5585829" y="2743200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0" name="Equation" r:id="rId7" imgW="1334520" imgH="356400" progId="Equation.DSMT4">
                  <p:embed/>
                </p:oleObj>
              </mc:Choice>
              <mc:Fallback>
                <p:oleObj name="Equation" r:id="rId7" imgW="1334520" imgH="3564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829" y="2743200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14834"/>
              </p:ext>
            </p:extLst>
          </p:nvPr>
        </p:nvGraphicFramePr>
        <p:xfrm>
          <a:off x="5413264" y="12890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1" name="Equation" r:id="rId9" imgW="1700280" imgH="329040" progId="Equation.DSMT4">
                  <p:embed/>
                </p:oleObj>
              </mc:Choice>
              <mc:Fallback>
                <p:oleObj name="Equation" r:id="rId9" imgW="1700280" imgH="32904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4" y="12890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22382"/>
              </p:ext>
            </p:extLst>
          </p:nvPr>
        </p:nvGraphicFramePr>
        <p:xfrm>
          <a:off x="5413265" y="1765300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2" name="Equation" r:id="rId11" imgW="1672920" imgH="511920" progId="Equation.DSMT4">
                  <p:embed/>
                </p:oleObj>
              </mc:Choice>
              <mc:Fallback>
                <p:oleObj name="Equation" r:id="rId11" imgW="1672920" imgH="5119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5" y="1765300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15"/>
          <p:cNvSpPr>
            <a:spLocks noGrp="1"/>
          </p:cNvSpPr>
          <p:nvPr>
            <p:ph idx="1"/>
          </p:nvPr>
        </p:nvSpPr>
        <p:spPr>
          <a:xfrm>
            <a:off x="370416" y="3086100"/>
            <a:ext cx="8544983" cy="55456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into either one of the original equations.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70016"/>
              </p:ext>
            </p:extLst>
          </p:nvPr>
        </p:nvGraphicFramePr>
        <p:xfrm>
          <a:off x="5408613" y="3723216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3" name="Equation" r:id="rId13" imgW="1672920" imgH="329040" progId="Equation.DSMT4">
                  <p:embed/>
                </p:oleObj>
              </mc:Choice>
              <mc:Fallback>
                <p:oleObj name="Equation" r:id="rId13" imgW="1672920" imgH="32904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3723216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58248"/>
              </p:ext>
            </p:extLst>
          </p:nvPr>
        </p:nvGraphicFramePr>
        <p:xfrm>
          <a:off x="1300218" y="4142316"/>
          <a:ext cx="1612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4" name="Equation" r:id="rId15" imgW="1599840" imgH="585000" progId="Equation.DSMT4">
                  <p:embed/>
                </p:oleObj>
              </mc:Choice>
              <mc:Fallback>
                <p:oleObj name="Equation" r:id="rId15" imgW="1599840" imgH="5850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18" y="4142316"/>
                        <a:ext cx="1612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55532"/>
              </p:ext>
            </p:extLst>
          </p:nvPr>
        </p:nvGraphicFramePr>
        <p:xfrm>
          <a:off x="5152259" y="4142317"/>
          <a:ext cx="1943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5" name="Equation" r:id="rId17" imgW="1928880" imgH="585000" progId="Equation.DSMT4">
                  <p:embed/>
                </p:oleObj>
              </mc:Choice>
              <mc:Fallback>
                <p:oleObj name="Equation" r:id="rId17" imgW="1928880" imgH="5850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259" y="4142317"/>
                        <a:ext cx="1943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292360"/>
              </p:ext>
            </p:extLst>
          </p:nvPr>
        </p:nvGraphicFramePr>
        <p:xfrm>
          <a:off x="1531938" y="3723216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6" name="Equation" r:id="rId19" imgW="1362240" imgH="329040" progId="Equation.DSMT4">
                  <p:embed/>
                </p:oleObj>
              </mc:Choice>
              <mc:Fallback>
                <p:oleObj name="Equation" r:id="rId19" imgW="1362240" imgH="32904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723216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3886200" y="4596995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OR</a:t>
            </a: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50751"/>
              </p:ext>
            </p:extLst>
          </p:nvPr>
        </p:nvGraphicFramePr>
        <p:xfrm>
          <a:off x="1793764" y="4745566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7" name="Equation" r:id="rId21" imgW="1106280" imgH="329040" progId="Equation.DSMT4">
                  <p:embed/>
                </p:oleObj>
              </mc:Choice>
              <mc:Fallback>
                <p:oleObj name="Equation" r:id="rId21" imgW="1106280" imgH="32904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764" y="4745566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37827"/>
              </p:ext>
            </p:extLst>
          </p:nvPr>
        </p:nvGraphicFramePr>
        <p:xfrm>
          <a:off x="2007477" y="519641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8" name="Equation" r:id="rId23" imgW="685440" imgH="329040" progId="Equation.DSMT4">
                  <p:embed/>
                </p:oleObj>
              </mc:Choice>
              <mc:Fallback>
                <p:oleObj name="Equation" r:id="rId23" imgW="685440" imgH="32904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77" y="519641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37207"/>
              </p:ext>
            </p:extLst>
          </p:nvPr>
        </p:nvGraphicFramePr>
        <p:xfrm>
          <a:off x="5427718" y="4734983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9" name="Equation" r:id="rId25" imgW="1663920" imgH="329040" progId="Equation.DSMT4">
                  <p:embed/>
                </p:oleObj>
              </mc:Choice>
              <mc:Fallback>
                <p:oleObj name="Equation" r:id="rId25" imgW="1663920" imgH="32904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718" y="4734983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153734"/>
              </p:ext>
            </p:extLst>
          </p:nvPr>
        </p:nvGraphicFramePr>
        <p:xfrm>
          <a:off x="6053959" y="5202766"/>
          <a:ext cx="104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0" name="Equation" r:id="rId27" imgW="1032840" imgH="329040" progId="Equation.DSMT4">
                  <p:embed/>
                </p:oleObj>
              </mc:Choice>
              <mc:Fallback>
                <p:oleObj name="Equation" r:id="rId27" imgW="1032840" imgH="32904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959" y="5202766"/>
                        <a:ext cx="104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471674"/>
              </p:ext>
            </p:extLst>
          </p:nvPr>
        </p:nvGraphicFramePr>
        <p:xfrm>
          <a:off x="6225409" y="562186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1" name="Equation" r:id="rId29" imgW="685440" imgH="329040" progId="Equation.DSMT4">
                  <p:embed/>
                </p:oleObj>
              </mc:Choice>
              <mc:Fallback>
                <p:oleObj name="Equation" r:id="rId29" imgW="685440" imgH="32904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409" y="562186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>
              <a:tabLst>
                <a:tab pos="1139825" algn="l"/>
              </a:tabLst>
            </a:pPr>
            <a:r>
              <a:rPr lang="en-US" dirty="0">
                <a:solidFill>
                  <a:schemeClr val="tx1"/>
                </a:solidFill>
              </a:rPr>
              <a:t>The solution is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lvl="0">
              <a:spcBef>
                <a:spcPts val="1800"/>
              </a:spcBef>
              <a:tabLst>
                <a:tab pos="1139825" algn="l"/>
              </a:tabLst>
            </a:pPr>
            <a:r>
              <a:rPr lang="en-US" b="1" dirty="0"/>
              <a:t>Check</a:t>
            </a:r>
          </a:p>
          <a:p>
            <a:pPr lvl="0">
              <a:spcBef>
                <a:spcPts val="600"/>
              </a:spcBef>
              <a:tabLst>
                <a:tab pos="1139825" algn="l"/>
              </a:tabLst>
            </a:pPr>
            <a:r>
              <a:rPr lang="en-US" dirty="0"/>
              <a:t>Substitution shows that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 </a:t>
            </a:r>
            <a:r>
              <a:rPr lang="en-US" dirty="0"/>
              <a:t>satisfies </a:t>
            </a:r>
            <a:r>
              <a:rPr lang="en-US" b="1" dirty="0"/>
              <a:t>both </a:t>
            </a:r>
            <a:r>
              <a:rPr lang="en-US" dirty="0"/>
              <a:t>of the equations in the system.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08164"/>
              </p:ext>
            </p:extLst>
          </p:nvPr>
        </p:nvGraphicFramePr>
        <p:xfrm>
          <a:off x="2622549" y="3445934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1" name="Equation" r:id="rId3" imgW="1362240" imgH="329040" progId="Equation.DSMT4">
                  <p:embed/>
                </p:oleObj>
              </mc:Choice>
              <mc:Fallback>
                <p:oleObj name="Equation" r:id="rId3" imgW="1362240" imgH="32904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49" y="3445934"/>
                        <a:ext cx="137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552937"/>
              </p:ext>
            </p:extLst>
          </p:nvPr>
        </p:nvGraphicFramePr>
        <p:xfrm>
          <a:off x="2127250" y="3625851"/>
          <a:ext cx="1892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2" name="Equation" r:id="rId5" imgW="1883160" imgH="978120" progId="Equation.DSMT4">
                  <p:embed/>
                </p:oleObj>
              </mc:Choice>
              <mc:Fallback>
                <p:oleObj name="Equation" r:id="rId5" imgW="1883160" imgH="97812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625851"/>
                        <a:ext cx="1892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25211"/>
              </p:ext>
            </p:extLst>
          </p:nvPr>
        </p:nvGraphicFramePr>
        <p:xfrm>
          <a:off x="2895600" y="4682069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3" name="Equation" r:id="rId7" imgW="1069560" imgH="264960" progId="Equation.DSMT4">
                  <p:embed/>
                </p:oleObj>
              </mc:Choice>
              <mc:Fallback>
                <p:oleObj name="Equation" r:id="rId7" imgW="1069560" imgH="26496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82069"/>
                        <a:ext cx="1079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2395"/>
              </p:ext>
            </p:extLst>
          </p:nvPr>
        </p:nvGraphicFramePr>
        <p:xfrm>
          <a:off x="5422900" y="3445934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4" name="Equation" r:id="rId9" imgW="1672920" imgH="329040" progId="Equation.DSMT4">
                  <p:embed/>
                </p:oleObj>
              </mc:Choice>
              <mc:Fallback>
                <p:oleObj name="Equation" r:id="rId9" imgW="1672920" imgH="32904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445934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7492"/>
              </p:ext>
            </p:extLst>
          </p:nvPr>
        </p:nvGraphicFramePr>
        <p:xfrm>
          <a:off x="4910668" y="3625851"/>
          <a:ext cx="2209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5" name="Equation" r:id="rId11" imgW="2194200" imgH="978120" progId="Equation.DSMT4">
                  <p:embed/>
                </p:oleObj>
              </mc:Choice>
              <mc:Fallback>
                <p:oleObj name="Equation" r:id="rId11" imgW="2194200" imgH="97812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68" y="3625851"/>
                        <a:ext cx="2209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7059"/>
              </p:ext>
            </p:extLst>
          </p:nvPr>
        </p:nvGraphicFramePr>
        <p:xfrm>
          <a:off x="6079068" y="5613396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6" name="Equation" r:id="rId13" imgW="1032840" imgH="264960" progId="Equation.DSMT4">
                  <p:embed/>
                </p:oleObj>
              </mc:Choice>
              <mc:Fallback>
                <p:oleObj name="Equation" r:id="rId13" imgW="103284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068" y="5613396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91828"/>
              </p:ext>
            </p:extLst>
          </p:nvPr>
        </p:nvGraphicFramePr>
        <p:xfrm>
          <a:off x="5456766" y="4474634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7" name="Equation" r:id="rId15" imgW="1636560" imgH="886680" progId="Equation.DSMT4">
                  <p:embed/>
                </p:oleObj>
              </mc:Choice>
              <mc:Fallback>
                <p:oleObj name="Equation" r:id="rId15" imgW="1636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766" y="4474634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000"/>
              </a:spcBef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/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575050" y="2298700"/>
          <a:ext cx="19939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Equation" r:id="rId3" imgW="1993601" imgH="1434710" progId="Equation.DSMT4">
                  <p:embed/>
                </p:oleObj>
              </mc:Choice>
              <mc:Fallback>
                <p:oleObj name="Equation" r:id="rId3" imgW="1993601" imgH="143471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298700"/>
                        <a:ext cx="19939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295400"/>
            <a:ext cx="822960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800" b="1" dirty="0"/>
              <a:t>Solution </a:t>
            </a:r>
          </a:p>
          <a:p>
            <a:pPr lvl="0">
              <a:spcBef>
                <a:spcPts val="2000"/>
              </a:spcBef>
              <a:defRPr/>
            </a:pPr>
            <a:r>
              <a:rPr lang="en-US" sz="2800" dirty="0"/>
              <a:t>Multiply the first equation by </a:t>
            </a:r>
            <a:r>
              <a:rPr lang="en-US" sz="2800" dirty="0">
                <a:solidFill>
                  <a:srgbClr val="99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9900FF"/>
                </a:solidFill>
              </a:rPr>
              <a:t>2</a:t>
            </a:r>
            <a:r>
              <a:rPr lang="en-US" sz="2800" dirty="0"/>
              <a:t> so that the </a:t>
            </a:r>
            <a:br>
              <a:rPr lang="en-US" sz="2800" dirty="0"/>
            </a:br>
            <a:r>
              <a:rPr lang="en-US" sz="2800" i="1" dirty="0"/>
              <a:t>y</a:t>
            </a:r>
            <a:r>
              <a:rPr lang="en-US" sz="2800" dirty="0"/>
              <a:t>-coefficients will be opposites. </a:t>
            </a:r>
          </a:p>
        </p:txBody>
      </p:sp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470400" y="432117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470400" y="360362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06686"/>
              </p:ext>
            </p:extLst>
          </p:nvPr>
        </p:nvGraphicFramePr>
        <p:xfrm>
          <a:off x="5968999" y="4715934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3" name="Equation" r:id="rId3" imgW="978120" imgH="356400" progId="Equation.DSMT4">
                  <p:embed/>
                </p:oleObj>
              </mc:Choice>
              <mc:Fallback>
                <p:oleObj name="Equation" r:id="rId3" imgW="978120" imgH="356400" progId="Equation.DSMT4">
                  <p:embed/>
                  <p:pic>
                    <p:nvPicPr>
                      <p:cNvPr id="0" name="Picture 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999" y="4715934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26815"/>
              </p:ext>
            </p:extLst>
          </p:nvPr>
        </p:nvGraphicFramePr>
        <p:xfrm>
          <a:off x="5060680" y="3464036"/>
          <a:ext cx="1993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4" name="Equation" r:id="rId5" imgW="1993601" imgH="355508" progId="Equation.DSMT4">
                  <p:embed/>
                </p:oleObj>
              </mc:Choice>
              <mc:Fallback>
                <p:oleObj name="Equation" r:id="rId5" imgW="1993601" imgH="355508" progId="Equation.DSMT4">
                  <p:embed/>
                  <p:pic>
                    <p:nvPicPr>
                      <p:cNvPr id="0" name="Picture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680" y="3464036"/>
                        <a:ext cx="1993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43692"/>
              </p:ext>
            </p:extLst>
          </p:nvPr>
        </p:nvGraphicFramePr>
        <p:xfrm>
          <a:off x="5302249" y="4049949"/>
          <a:ext cx="1739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5" name="Equation" r:id="rId7" imgW="1728000" imgH="530280" progId="Equation.DSMT4">
                  <p:embed/>
                </p:oleObj>
              </mc:Choice>
              <mc:Fallback>
                <p:oleObj name="Equation" r:id="rId7" imgW="1728000" imgH="530280" progId="Equation.DSMT4">
                  <p:embed/>
                  <p:pic>
                    <p:nvPicPr>
                      <p:cNvPr id="0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49" y="4049949"/>
                        <a:ext cx="1739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56007"/>
              </p:ext>
            </p:extLst>
          </p:nvPr>
        </p:nvGraphicFramePr>
        <p:xfrm>
          <a:off x="1441450" y="3121025"/>
          <a:ext cx="2895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6" name="Equation" r:id="rId9" imgW="2894773" imgH="1460064" progId="Equation.DSMT4">
                  <p:embed/>
                </p:oleObj>
              </mc:Choice>
              <mc:Fallback>
                <p:oleObj name="Equation" r:id="rId9" imgW="2894773" imgH="1460064" progId="Equation.DSMT4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3121025"/>
                        <a:ext cx="28956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961</Words>
  <Application>Microsoft Office PowerPoint</Application>
  <PresentationFormat>On-screen Show (4:3)</PresentationFormat>
  <Paragraphs>124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Office Theme</vt:lpstr>
      <vt:lpstr>Equation</vt:lpstr>
      <vt:lpstr>Section 11.3</vt:lpstr>
      <vt:lpstr>Objectives</vt:lpstr>
      <vt:lpstr>To Solve a System of Linear Equations by Addition</vt:lpstr>
      <vt:lpstr>To Solve a System of Linear Equations by Addition</vt:lpstr>
      <vt:lpstr>Example 1: Solving Systems by Addition  (One Solution) </vt:lpstr>
      <vt:lpstr>Example 1: Solving Systems by Addition  (One Solution) (cont.)</vt:lpstr>
      <vt:lpstr>Example 1: Solving Systems by Addition  (One Solution) (cont.)</vt:lpstr>
      <vt:lpstr>Example 2: Solving Systems by Addition  (Infinite Solutions) </vt:lpstr>
      <vt:lpstr>Example 2: Solving Systems by Addition  (Infinite Solutions) (cont.)</vt:lpstr>
      <vt:lpstr>Example 2: Solving Systems by Addition  (Infinite Solutions) (cont.)</vt:lpstr>
      <vt:lpstr>Example 3: Solving Systems by Addition  (No Solution)</vt:lpstr>
      <vt:lpstr>Example 3: Solving Systems by Addition  (No Solution) (cont.)</vt:lpstr>
      <vt:lpstr>Example 4: Solving Systems by Addition (Decimal Numbers) </vt:lpstr>
      <vt:lpstr>Example 4: Solving Systems by Addition (Decimal Numbers) (cont.)</vt:lpstr>
      <vt:lpstr>Example 4: Solving Systems by Addition (Decimal Numbers) (cont.)</vt:lpstr>
      <vt:lpstr>Completion Example 5: Solving Systems by Addition (One Solution) </vt:lpstr>
      <vt:lpstr>Completion Example 5: Solving Systems by Addition (One Solution) (cont.)</vt:lpstr>
      <vt:lpstr>Completion Example 5: Solving Systems by Addition (One Solution) (cont.)</vt:lpstr>
      <vt:lpstr>Solving Systems of Linear Equations by Addition</vt:lpstr>
      <vt:lpstr>Example 6: Using a System to Find the Equation of a Line </vt:lpstr>
      <vt:lpstr>Example 6: Using a System to Find the Equation of a Line (cont.)</vt:lpstr>
      <vt:lpstr>Example 6: Using a System to Find the Equation of a Line (cont.)</vt:lpstr>
      <vt:lpstr>Guidelines for Deciding which Method to Use when Solving a System of Linear Equations </vt:lpstr>
      <vt:lpstr>Guidelines for Deciding which Method to Use when Solving a System of Linear Equations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Kara Roche</cp:lastModifiedBy>
  <cp:revision>212</cp:revision>
  <dcterms:created xsi:type="dcterms:W3CDTF">2013-04-26T14:43:13Z</dcterms:created>
  <dcterms:modified xsi:type="dcterms:W3CDTF">2018-06-11T20:37:17Z</dcterms:modified>
</cp:coreProperties>
</file>