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FF00FF"/>
    <a:srgbClr val="9900FF"/>
    <a:srgbClr val="000000"/>
    <a:srgbClr val="008080"/>
    <a:srgbClr val="1F497D"/>
    <a:srgbClr val="FFFFCC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5" autoAdjust="0"/>
    <p:restoredTop sz="94660"/>
  </p:normalViewPr>
  <p:slideViewPr>
    <p:cSldViewPr>
      <p:cViewPr varScale="1">
        <p:scale>
          <a:sx n="78" d="100"/>
          <a:sy n="78" d="100"/>
        </p:scale>
        <p:origin x="9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e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e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emf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Substitute </a:t>
            </a:r>
            <a:r>
              <a:rPr lang="en-US" i="1" dirty="0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</a:t>
            </a:r>
            <a:r>
              <a:rPr lang="en-US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4000 </a:t>
            </a:r>
            <a:r>
              <a:rPr lang="en-US" dirty="0"/>
              <a:t>into one of the original equations.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362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She should invest </a:t>
            </a:r>
            <a:r>
              <a:rPr lang="en-US" sz="2800" dirty="0">
                <a:solidFill>
                  <a:srgbClr val="FF0008"/>
                </a:solidFill>
              </a:rPr>
              <a:t>$3000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2%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at </a:t>
            </a:r>
            <a:r>
              <a:rPr lang="en-US" sz="2800" dirty="0">
                <a:solidFill>
                  <a:srgbClr val="0000FF"/>
                </a:solidFill>
              </a:rPr>
              <a:t>5%</a:t>
            </a:r>
            <a:r>
              <a:rPr lang="en-US" sz="2800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280029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2%</a:t>
            </a:r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806420"/>
              </p:ext>
            </p:extLst>
          </p:nvPr>
        </p:nvGraphicFramePr>
        <p:xfrm>
          <a:off x="2178050" y="2143986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3" imgW="2486520" imgH="585000" progId="Equation.DSMT4">
                  <p:embed/>
                </p:oleObj>
              </mc:Choice>
              <mc:Fallback>
                <p:oleObj name="Equation" r:id="rId3" imgW="2486520" imgH="5850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143986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631013"/>
              </p:ext>
            </p:extLst>
          </p:nvPr>
        </p:nvGraphicFramePr>
        <p:xfrm>
          <a:off x="3422967" y="2829786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5" name="Equation" r:id="rId5" imgW="1257300" imgH="292100" progId="Equation.DSMT4">
                  <p:embed/>
                </p:oleObj>
              </mc:Choice>
              <mc:Fallback>
                <p:oleObj name="Equation" r:id="rId5" imgW="1257300" imgH="2921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967" y="2829786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4F814AF9-C982-4C6D-BB46-07331F28A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205272"/>
              </p:ext>
            </p:extLst>
          </p:nvPr>
        </p:nvGraphicFramePr>
        <p:xfrm>
          <a:off x="2944628" y="1806872"/>
          <a:ext cx="17335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name="Equation" r:id="rId7" imgW="1726920" imgH="355320" progId="Equation.DSMT4">
                  <p:embed/>
                </p:oleObj>
              </mc:Choice>
              <mc:Fallback>
                <p:oleObj name="Equation" r:id="rId7" imgW="1726920" imgH="35532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628" y="1806872"/>
                        <a:ext cx="17335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0848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salt solution must be used to produce 50 ounces 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10% solution </a:t>
            </a:r>
          </a:p>
          <a:p>
            <a:pPr marL="0" indent="0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15%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53178" name="Group 186"/>
          <p:cNvGraphicFramePr>
            <a:graphicFrameLocks noGrp="1"/>
          </p:cNvGraphicFramePr>
          <p:nvPr>
            <p:ph idx="1"/>
          </p:nvPr>
        </p:nvGraphicFramePr>
        <p:xfrm>
          <a:off x="1143000" y="1279525"/>
          <a:ext cx="6858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47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Amount	  Percent 	Amount		                of solution      ×	   of salt         = 	  of salt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/>
          <p:cNvSpPr txBox="1">
            <a:spLocks/>
          </p:cNvSpPr>
          <p:nvPr/>
        </p:nvSpPr>
        <p:spPr>
          <a:xfrm>
            <a:off x="457200" y="3397885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the system of linear equations is as follows.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5950" y="4194175"/>
          <a:ext cx="3733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3" imgW="3733800" imgH="1054100" progId="Equation.DSMT4">
                  <p:embed/>
                </p:oleObj>
              </mc:Choice>
              <mc:Fallback>
                <p:oleObj name="Equation" r:id="rId3" imgW="3733800" imgH="10541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4175"/>
                        <a:ext cx="37338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01534" y="5302478"/>
            <a:ext cx="6332666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salt from the two solutions equals the total amount of salt in the final solution.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83955" y="4013339"/>
            <a:ext cx="3175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50 ounces.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Now, </a:t>
            </a: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7030A0"/>
                </a:solidFill>
              </a:rPr>
              <a:t>−10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459759"/>
              </p:ext>
            </p:extLst>
          </p:nvPr>
        </p:nvGraphicFramePr>
        <p:xfrm>
          <a:off x="469900" y="2444750"/>
          <a:ext cx="4545013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4" name="Equation" r:id="rId3" imgW="4534560" imgH="1243080" progId="Equation.DSMT4">
                  <p:embed/>
                </p:oleObj>
              </mc:Choice>
              <mc:Fallback>
                <p:oleObj name="Equation" r:id="rId3" imgW="453456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2444750"/>
                        <a:ext cx="4545013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166852" y="3359150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359132" y="2832100"/>
            <a:ext cx="118872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662152" y="366784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5" name="Equation" r:id="rId5" imgW="2451100" imgH="355600" progId="Equation.DSMT4">
                  <p:embed/>
                </p:oleObj>
              </mc:Choice>
              <mc:Fallback>
                <p:oleObj name="Equation" r:id="rId5" imgW="2451100" imgH="3556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152" y="366784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199508"/>
              </p:ext>
            </p:extLst>
          </p:nvPr>
        </p:nvGraphicFramePr>
        <p:xfrm>
          <a:off x="7097713" y="4179888"/>
          <a:ext cx="838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6" name="Equation" r:id="rId7" imgW="822600" imgH="329040" progId="Equation.DSMT4">
                  <p:embed/>
                </p:oleObj>
              </mc:Choice>
              <mc:Fallback>
                <p:oleObj name="Equation" r:id="rId7" imgW="822600" imgH="32904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7713" y="4179888"/>
                        <a:ext cx="838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010400" y="45720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15%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715000" y="2654300"/>
          <a:ext cx="262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7" name="Equation" r:id="rId9" imgW="2628900" imgH="355600" progId="Equation.DSMT4">
                  <p:embed/>
                </p:oleObj>
              </mc:Choice>
              <mc:Fallback>
                <p:oleObj name="Equation" r:id="rId9" imgW="26289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54300"/>
                        <a:ext cx="2628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30900" y="31242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38" name="Equation" r:id="rId11" imgW="2197100" imgH="469900" progId="Equation.DSMT4">
                  <p:embed/>
                </p:oleObj>
              </mc:Choice>
              <mc:Fallback>
                <p:oleObj name="Equation" r:id="rId11" imgW="21971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1242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solution and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ounces of the </a:t>
            </a:r>
            <a:r>
              <a:rPr lang="en-US" i="0" dirty="0">
                <a:solidFill>
                  <a:srgbClr val="0000FF"/>
                </a:solidFill>
              </a:rPr>
              <a:t>15%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933127" y="295269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10%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857462"/>
              </p:ext>
            </p:extLst>
          </p:nvPr>
        </p:nvGraphicFramePr>
        <p:xfrm>
          <a:off x="3021013" y="2343090"/>
          <a:ext cx="1765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0" name="Equation" r:id="rId3" imgW="1755360" imgH="585000" progId="Equation.DSMT4">
                  <p:embed/>
                </p:oleObj>
              </mc:Choice>
              <mc:Fallback>
                <p:oleObj name="Equation" r:id="rId3" imgW="175536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013" y="2343090"/>
                        <a:ext cx="1765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630791"/>
              </p:ext>
            </p:extLst>
          </p:nvPr>
        </p:nvGraphicFramePr>
        <p:xfrm>
          <a:off x="3889763" y="302889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1" name="Equation" r:id="rId5" imgW="901309" imgH="291973" progId="Equation.DSMT4">
                  <p:embed/>
                </p:oleObj>
              </mc:Choice>
              <mc:Fallback>
                <p:oleObj name="Equation" r:id="rId5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763" y="302889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1C26F6D-50D1-4C0A-8D50-2A7D53DC6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213595"/>
              </p:ext>
            </p:extLst>
          </p:nvPr>
        </p:nvGraphicFramePr>
        <p:xfrm>
          <a:off x="3402013" y="1898590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62" name="Equation" r:id="rId7" imgW="1384200" imgH="355320" progId="Equation.DSMT4">
                  <p:embed/>
                </p:oleObj>
              </mc:Choice>
              <mc:Fallback>
                <p:oleObj name="Equation" r:id="rId7" imgW="1384200" imgH="35532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1898590"/>
                        <a:ext cx="1384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of 20% 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6937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of 30% solution.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4960" y="2225550"/>
            <a:ext cx="3383280" cy="371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200216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60167" name="Group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8758"/>
              </p:ext>
            </p:extLst>
          </p:nvPr>
        </p:nvGraphicFramePr>
        <p:xfrm>
          <a:off x="914400" y="1279525"/>
          <a:ext cx="73152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8426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Amount	       Percent 	     Amount		   of solution       ×        </a:t>
                      </a:r>
                      <a:r>
                        <a:rPr kumimoji="0" lang="en-US" sz="20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of 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acid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=      of acid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4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>
          <a:xfrm>
            <a:off x="457200" y="33375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the system of linear equations is </a:t>
            </a:r>
            <a:r>
              <a:rPr lang="en-US" sz="2800" dirty="0"/>
              <a:t>as follows.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685800" y="4191000"/>
          <a:ext cx="3911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Equation" r:id="rId3" imgW="3911600" imgH="1092200" progId="Equation.DSMT4">
                  <p:embed/>
                </p:oleObj>
              </mc:Choice>
              <mc:Fallback>
                <p:oleObj name="Equation" r:id="rId3" imgW="3911600" imgH="10922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39116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48200" y="4200525"/>
            <a:ext cx="4038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two amounts must be 100 gallons.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5311914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sum of the amounts of acid from the two solutions equals the total amount of acid in the final solution.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i="0" dirty="0">
                <a:solidFill>
                  <a:schemeClr val="tx1"/>
                </a:solidFill>
              </a:rPr>
              <a:t>Multiply the first equation by </a:t>
            </a:r>
            <a:r>
              <a:rPr lang="en-US" i="0" dirty="0">
                <a:solidFill>
                  <a:srgbClr val="9900FF"/>
                </a:solidFill>
              </a:rPr>
              <a:t>−20 </a:t>
            </a:r>
            <a:r>
              <a:rPr lang="en-US" i="0" dirty="0">
                <a:solidFill>
                  <a:schemeClr val="tx1"/>
                </a:solidFill>
              </a:rPr>
              <a:t>and the second by </a:t>
            </a:r>
            <a:r>
              <a:rPr lang="en-US" i="0" dirty="0">
                <a:solidFill>
                  <a:srgbClr val="00B050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get opposite coefficients for </a:t>
            </a:r>
            <a:r>
              <a:rPr lang="en-US" i="1" dirty="0"/>
              <a:t>x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392488"/>
              </p:ext>
            </p:extLst>
          </p:nvPr>
        </p:nvGraphicFramePr>
        <p:xfrm>
          <a:off x="438150" y="2389188"/>
          <a:ext cx="469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6" name="Equation" r:id="rId3" imgW="4690080" imgH="1243080" progId="Equation.DSMT4">
                  <p:embed/>
                </p:oleObj>
              </mc:Choice>
              <mc:Fallback>
                <p:oleObj name="Equation" r:id="rId3" imgW="4690080" imgH="124308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389188"/>
                        <a:ext cx="46990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5181600" y="328295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5181600" y="2768600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794500" y="3608388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7" name="Equation" r:id="rId5" imgW="1383699" imgH="355446" progId="Equation.DSMT4">
                  <p:embed/>
                </p:oleObj>
              </mc:Choice>
              <mc:Fallback>
                <p:oleObj name="Equation" r:id="rId5" imgW="1383699" imgH="355446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608388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152148" y="4066048"/>
          <a:ext cx="86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8" name="Equation" r:id="rId7" imgW="863225" imgH="355446" progId="Equation.DSMT4">
                  <p:embed/>
                </p:oleObj>
              </mc:Choice>
              <mc:Fallback>
                <p:oleObj name="Equation" r:id="rId7" imgW="863225" imgH="355446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2148" y="4066048"/>
                        <a:ext cx="86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162800" y="441960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30%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702300" y="2603500"/>
          <a:ext cx="283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9" name="Equation" r:id="rId9" imgW="2832100" imgH="355600" progId="Equation.DSMT4">
                  <p:embed/>
                </p:oleObj>
              </mc:Choice>
              <mc:Fallback>
                <p:oleObj name="Equation" r:id="rId9" imgW="2832100" imgH="3556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603500"/>
                        <a:ext cx="283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956300" y="30607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0" name="Equation" r:id="rId11" imgW="2387600" imgH="469900" progId="Equation.DSMT4">
                  <p:embed/>
                </p:oleObj>
              </mc:Choice>
              <mc:Fallback>
                <p:oleObj name="Equation" r:id="rId11" imgW="2387600" imgH="4699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30607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Solving a Mixture Problem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Back 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0"/>
                </a:solidFill>
              </a:rPr>
              <a:t>30 </a:t>
            </a:r>
            <a:r>
              <a:rPr lang="en-US" i="0" dirty="0">
                <a:solidFill>
                  <a:schemeClr val="tx1"/>
                </a:solidFill>
              </a:rPr>
              <a:t>into one of the original equations.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8"/>
                </a:solidFill>
              </a:rPr>
              <a:t>70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solution should be added to </a:t>
            </a:r>
            <a:r>
              <a:rPr lang="en-US" i="0" dirty="0">
                <a:solidFill>
                  <a:srgbClr val="FF0008"/>
                </a:solidFill>
              </a:rPr>
              <a:t>30 gallons</a:t>
            </a:r>
            <a:r>
              <a:rPr lang="en-US" i="0" dirty="0">
                <a:solidFill>
                  <a:schemeClr val="tx1"/>
                </a:solidFill>
              </a:rPr>
              <a:t> of the </a:t>
            </a:r>
            <a:r>
              <a:rPr lang="en-US" i="0" dirty="0">
                <a:solidFill>
                  <a:srgbClr val="0000FF"/>
                </a:solidFill>
              </a:rPr>
              <a:t>30% </a:t>
            </a:r>
            <a:r>
              <a:rPr lang="en-US" i="0" dirty="0">
                <a:solidFill>
                  <a:schemeClr val="tx1"/>
                </a:solidFill>
              </a:rPr>
              <a:t>solution. This will produce </a:t>
            </a:r>
            <a:r>
              <a:rPr lang="en-US" i="0" dirty="0">
                <a:solidFill>
                  <a:srgbClr val="FF0008"/>
                </a:solidFill>
              </a:rPr>
              <a:t>100 gallons</a:t>
            </a:r>
            <a:r>
              <a:rPr lang="en-US" i="0" dirty="0">
                <a:solidFill>
                  <a:schemeClr val="tx1"/>
                </a:solidFill>
              </a:rPr>
              <a:t> 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3105090"/>
            <a:ext cx="18014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of 20%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772399"/>
              </p:ext>
            </p:extLst>
          </p:nvPr>
        </p:nvGraphicFramePr>
        <p:xfrm>
          <a:off x="3022600" y="2495490"/>
          <a:ext cx="1943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9" name="Equation" r:id="rId3" imgW="1928880" imgH="585000" progId="Equation.DSMT4">
                  <p:embed/>
                </p:oleObj>
              </mc:Choice>
              <mc:Fallback>
                <p:oleObj name="Equation" r:id="rId3" imgW="1928880" imgH="58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495490"/>
                        <a:ext cx="1943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599860"/>
              </p:ext>
            </p:extLst>
          </p:nvPr>
        </p:nvGraphicFramePr>
        <p:xfrm>
          <a:off x="3898900" y="318129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0" name="Equation" r:id="rId5" imgW="901309" imgH="291973" progId="Equation.DSMT4">
                  <p:embed/>
                </p:oleObj>
              </mc:Choice>
              <mc:Fallback>
                <p:oleObj name="Equation" r:id="rId5" imgW="901309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318129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4F132B49-347D-4C8E-A641-3FF887F2E6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73608"/>
              </p:ext>
            </p:extLst>
          </p:nvPr>
        </p:nvGraphicFramePr>
        <p:xfrm>
          <a:off x="3416300" y="2057400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1" name="Equation" r:id="rId7" imgW="1549080" imgH="355320" progId="Equation.DSMT4">
                  <p:embed/>
                </p:oleObj>
              </mc:Choice>
              <mc:Fallback>
                <p:oleObj name="Equation" r:id="rId7" imgW="1549080" imgH="355320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057400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linear equations to solve interest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linear equations to solve mixture 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In one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 </a:t>
            </a:r>
            <a:r>
              <a:rPr lang="en-US" i="0" dirty="0">
                <a:solidFill>
                  <a:schemeClr val="tx1"/>
                </a:solidFill>
              </a:rPr>
              <a:t>account. How much does he have in each account?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6%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10%,</a:t>
            </a: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</a:p>
          <a:p>
            <a:pPr>
              <a:spcBef>
                <a:spcPts val="600"/>
              </a:spcBef>
            </a:pPr>
            <a:r>
              <a:rPr lang="en-US" i="0" dirty="0">
                <a:solidFill>
                  <a:schemeClr val="tx1"/>
                </a:solidFill>
              </a:rPr>
              <a:t>	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 </a:t>
            </a:r>
            <a:r>
              <a:rPr lang="en-US" dirty="0"/>
              <a:t>and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</a:p>
        </p:txBody>
      </p:sp>
      <p:graphicFrame>
        <p:nvGraphicFramePr>
          <p:cNvPr id="245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815587"/>
              </p:ext>
            </p:extLst>
          </p:nvPr>
        </p:nvGraphicFramePr>
        <p:xfrm>
          <a:off x="1371600" y="4368800"/>
          <a:ext cx="3898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1" name="Equation" r:id="rId3" imgW="3898900" imgH="1016000" progId="Equation.DSMT4">
                  <p:embed/>
                </p:oleObj>
              </mc:Choice>
              <mc:Fallback>
                <p:oleObj name="Equation" r:id="rId3" imgW="3898900" imgH="1016000" progId="Equation.DSMT4">
                  <p:embed/>
                  <p:pic>
                    <p:nvPicPr>
                      <p:cNvPr id="0" name="Picture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3898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529"/>
              </p:ext>
            </p:extLst>
          </p:nvPr>
        </p:nvGraphicFramePr>
        <p:xfrm>
          <a:off x="5378450" y="4419600"/>
          <a:ext cx="284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2" name="Equation" r:id="rId5" imgW="2834280" imgH="283320" progId="Equation.DSMT4">
                  <p:embed/>
                </p:oleObj>
              </mc:Choice>
              <mc:Fallback>
                <p:oleObj name="Equation" r:id="rId5" imgW="2834280" imgH="28332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4419600"/>
                        <a:ext cx="284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092216"/>
              </p:ext>
            </p:extLst>
          </p:nvPr>
        </p:nvGraphicFramePr>
        <p:xfrm>
          <a:off x="5386811" y="4953000"/>
          <a:ext cx="309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43" name="Equation" r:id="rId7" imgW="3090240" imgH="941400" progId="Equation.DSMT4">
                  <p:embed/>
                </p:oleObj>
              </mc:Choice>
              <mc:Fallback>
                <p:oleObj name="Equation" r:id="rId7" imgW="3090240" imgH="9414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6811" y="4953000"/>
                        <a:ext cx="3098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in the second equation.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24601" y="3653444"/>
            <a:ext cx="274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100 </a:t>
            </a:r>
            <a:r>
              <a:rPr lang="en-US" sz="2000" dirty="0">
                <a:solidFill>
                  <a:srgbClr val="008080"/>
                </a:solidFill>
              </a:rPr>
              <a:t>to get integer coefficients and constants.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324600" y="523869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6%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277487"/>
              </p:ext>
            </p:extLst>
          </p:nvPr>
        </p:nvGraphicFramePr>
        <p:xfrm>
          <a:off x="1460500" y="2965390"/>
          <a:ext cx="4038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1" name="Equation" r:id="rId3" imgW="4022640" imgH="585000" progId="Equation.DSMT4">
                  <p:embed/>
                </p:oleObj>
              </mc:Choice>
              <mc:Fallback>
                <p:oleObj name="Equation" r:id="rId3" imgW="4022640" imgH="58500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2965390"/>
                        <a:ext cx="4038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657464"/>
              </p:ext>
            </p:extLst>
          </p:nvPr>
        </p:nvGraphicFramePr>
        <p:xfrm>
          <a:off x="2146300" y="363849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2" name="Equation" r:id="rId5" imgW="3860800" imgH="469900" progId="Equation.DSMT4">
                  <p:embed/>
                </p:oleObj>
              </mc:Choice>
              <mc:Fallback>
                <p:oleObj name="Equation" r:id="rId5" imgW="3860800" imgH="469900" progId="Equation.DSMT4">
                  <p:embed/>
                  <p:pic>
                    <p:nvPicPr>
                      <p:cNvPr id="0" name="Picture 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638490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215671"/>
              </p:ext>
            </p:extLst>
          </p:nvPr>
        </p:nvGraphicFramePr>
        <p:xfrm>
          <a:off x="2108200" y="4248090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3" name="Equation" r:id="rId7" imgW="3898900" imgH="330200" progId="Equation.DSMT4">
                  <p:embed/>
                </p:oleObj>
              </mc:Choice>
              <mc:Fallback>
                <p:oleObj name="Equation" r:id="rId7" imgW="3898900" imgH="33020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48090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355335"/>
              </p:ext>
            </p:extLst>
          </p:nvPr>
        </p:nvGraphicFramePr>
        <p:xfrm>
          <a:off x="4267200" y="481324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4" name="Equation" r:id="rId9" imgW="1739900" imgH="330200" progId="Equation.DSMT4">
                  <p:embed/>
                </p:oleObj>
              </mc:Choice>
              <mc:Fallback>
                <p:oleObj name="Equation" r:id="rId9" imgW="1739900" imgH="33020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1324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26208"/>
              </p:ext>
            </p:extLst>
          </p:nvPr>
        </p:nvGraphicFramePr>
        <p:xfrm>
          <a:off x="4470400" y="531489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" name="Equation" r:id="rId11" imgW="1269449" imgH="291973" progId="Equation.DSMT4">
                  <p:embed/>
                </p:oleObj>
              </mc:Choice>
              <mc:Fallback>
                <p:oleObj name="Equation" r:id="rId11" imgW="1269449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531489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52E8237B-D4B6-40B1-BA29-5825BDC842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592599"/>
              </p:ext>
            </p:extLst>
          </p:nvPr>
        </p:nvGraphicFramePr>
        <p:xfrm>
          <a:off x="2690923" y="2647890"/>
          <a:ext cx="279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" name="Equation" r:id="rId13" imgW="2793960" imgH="355320" progId="Equation.DSMT4">
                  <p:embed/>
                </p:oleObj>
              </mc:Choice>
              <mc:Fallback>
                <p:oleObj name="Equation" r:id="rId13" imgW="2793960" imgH="355320" progId="Equation.DSMT4">
                  <p:embed/>
                  <p:pic>
                    <p:nvPicPr>
                      <p:cNvPr id="2457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923" y="2647890"/>
                        <a:ext cx="279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Balances </a:t>
            </a:r>
            <a:r>
              <a:rPr lang="en-US" dirty="0">
                <a:solidFill>
                  <a:schemeClr val="tx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rgbClr val="002060"/>
                </a:solidFill>
              </a:rPr>
              <a:t>x</a:t>
            </a:r>
            <a:r>
              <a:rPr lang="en-US" i="0" dirty="0">
                <a:solidFill>
                  <a:srgbClr val="002060"/>
                </a:solidFill>
              </a:rPr>
              <a:t> =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902290"/>
              </p:ext>
            </p:extLst>
          </p:nvPr>
        </p:nvGraphicFramePr>
        <p:xfrm>
          <a:off x="1143000" y="2397125"/>
          <a:ext cx="4991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3" imgW="4982760" imgH="585000" progId="Equation.DSMT4">
                  <p:embed/>
                </p:oleObj>
              </mc:Choice>
              <mc:Fallback>
                <p:oleObj name="Equation" r:id="rId3" imgW="4982760" imgH="5850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97125"/>
                        <a:ext cx="4991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187005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James has </a:t>
            </a:r>
            <a:r>
              <a:rPr lang="en-US" sz="2800" dirty="0">
                <a:solidFill>
                  <a:srgbClr val="FF0008"/>
                </a:solidFill>
              </a:rPr>
              <a:t>$4000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6%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8"/>
                </a:solidFill>
              </a:rPr>
              <a:t>$5000</a:t>
            </a:r>
            <a:r>
              <a:rPr lang="en-US" sz="2800" dirty="0"/>
              <a:t> invested at </a:t>
            </a:r>
            <a:r>
              <a:rPr lang="en-US" sz="2800" dirty="0">
                <a:solidFill>
                  <a:srgbClr val="0000FF"/>
                </a:solidFill>
              </a:rPr>
              <a:t>10%</a:t>
            </a:r>
            <a:r>
              <a:rPr lang="en-US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32756" y="2495490"/>
            <a:ext cx="1796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at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81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2% </a:t>
            </a:r>
            <a:r>
              <a:rPr lang="en-US" i="0" dirty="0">
                <a:solidFill>
                  <a:schemeClr val="tx1"/>
                </a:solidFill>
              </a:rPr>
              <a:t>and the other at </a:t>
            </a:r>
            <a:r>
              <a:rPr lang="en-US" i="0" dirty="0">
                <a:solidFill>
                  <a:srgbClr val="0000FF"/>
                </a:solidFill>
              </a:rPr>
              <a:t>5%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/>
              <a:t>(The higher interest account is considered more risky. Otherwise, she would put the entire $7000 into that account.) </a:t>
            </a:r>
            <a:r>
              <a:rPr lang="en-US" i="0" dirty="0">
                <a:solidFill>
                  <a:schemeClr val="tx1"/>
                </a:solidFill>
              </a:rPr>
              <a:t>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$260</a:t>
            </a:r>
            <a:r>
              <a:rPr lang="en-US" i="0" dirty="0">
                <a:solidFill>
                  <a:schemeClr val="tx1"/>
                </a:solidFill>
              </a:rPr>
              <a:t>, how should she split the money? </a:t>
            </a:r>
          </a:p>
          <a:p>
            <a:pPr marL="0" indent="0">
              <a:spcBef>
                <a:spcPct val="3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0873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1.</a:t>
            </a:r>
            <a:r>
              <a:rPr lang="en-US" dirty="0">
                <a:solidFill>
                  <a:schemeClr val="tx1"/>
                </a:solidFill>
              </a:rPr>
              <a:t>  She has two accounts.</a:t>
            </a:r>
          </a:p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</a:rPr>
              <a:t>2.</a:t>
            </a:r>
            <a:r>
              <a:rPr lang="en-US" dirty="0">
                <a:solidFill>
                  <a:schemeClr val="tx1"/>
                </a:solidFill>
              </a:rPr>
              <a:t>  She earns two amounts of interest.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amount (principal) invested at 2%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amount (principal) invested at 5%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 </a:t>
            </a:r>
          </a:p>
          <a:p>
            <a:pPr marL="0" indent="0">
              <a:lnSpc>
                <a:spcPts val="2500"/>
              </a:lnSpc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interest earned on first account</a:t>
            </a:r>
          </a:p>
          <a:p>
            <a:pPr marL="0" indent="0">
              <a:spcBef>
                <a:spcPts val="3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0.05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= interest earned on second account.</a:t>
            </a:r>
          </a:p>
          <a:p>
            <a:pPr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set up two equations.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149137"/>
              </p:ext>
            </p:extLst>
          </p:nvPr>
        </p:nvGraphicFramePr>
        <p:xfrm>
          <a:off x="742950" y="4927600"/>
          <a:ext cx="3213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Equation" r:id="rId3" imgW="3199680" imgH="1069560" progId="Equation.DSMT4">
                  <p:embed/>
                </p:oleObj>
              </mc:Choice>
              <mc:Fallback>
                <p:oleObj name="Equation" r:id="rId3" imgW="3199680" imgH="10695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4927600"/>
                        <a:ext cx="3213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038600" y="4972462"/>
            <a:ext cx="3912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amount invested is $7000.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8600" y="5532898"/>
            <a:ext cx="50802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total interest from both accounts is $260.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Calculating Interest </a:t>
            </a:r>
            <a:br>
              <a:rPr lang="en-US" dirty="0"/>
            </a:br>
            <a:r>
              <a:rPr lang="en-US" dirty="0"/>
              <a:t>and Investments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dirty="0"/>
              <a:t>Both equations are in standard form. Solve by addition.  Multiply the first equation by </a:t>
            </a:r>
            <a:r>
              <a:rPr lang="en-US" dirty="0">
                <a:solidFill>
                  <a:srgbClr val="9900FF"/>
                </a:solidFill>
              </a:rPr>
              <a:t>−2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and the second by </a:t>
            </a:r>
            <a:r>
              <a:rPr lang="en-US" dirty="0">
                <a:solidFill>
                  <a:srgbClr val="00B050"/>
                </a:solidFill>
              </a:rPr>
              <a:t>100</a:t>
            </a:r>
            <a:r>
              <a:rPr lang="en-US" dirty="0"/>
              <a:t> to get opposite coefficients for </a:t>
            </a:r>
            <a:r>
              <a:rPr lang="en-US" i="1" dirty="0"/>
              <a:t>x</a:t>
            </a:r>
            <a:r>
              <a:rPr lang="en-US" dirty="0"/>
              <a:t> as follows.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553722"/>
              </p:ext>
            </p:extLst>
          </p:nvPr>
        </p:nvGraphicFramePr>
        <p:xfrm>
          <a:off x="520700" y="2887663"/>
          <a:ext cx="3911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4" name="Equation" r:id="rId3" imgW="3903840" imgH="1243080" progId="Equation.DSMT4">
                  <p:embed/>
                </p:oleObj>
              </mc:Choice>
              <mc:Fallback>
                <p:oleObj name="Equation" r:id="rId3" imgW="3903840" imgH="1243080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887663"/>
                        <a:ext cx="3911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572000" y="32491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4572000" y="3795252"/>
            <a:ext cx="4572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612043"/>
              </p:ext>
            </p:extLst>
          </p:nvPr>
        </p:nvGraphicFramePr>
        <p:xfrm>
          <a:off x="4997450" y="4135438"/>
          <a:ext cx="2578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5" name="Equation" r:id="rId5" imgW="2568960" imgH="329040" progId="Equation.DSMT4">
                  <p:embed/>
                </p:oleObj>
              </mc:Choice>
              <mc:Fallback>
                <p:oleObj name="Equation" r:id="rId5" imgW="2568960" imgH="32904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4135438"/>
                        <a:ext cx="2578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5006260" y="457200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6" name="Equation" r:id="rId7" imgW="2324100" imgH="381000" progId="Equation.DSMT4">
                  <p:embed/>
                </p:oleObj>
              </mc:Choice>
              <mc:Fallback>
                <p:oleObj name="Equation" r:id="rId7" imgW="2324100" imgH="3810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260" y="4572000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7351252" y="4498260"/>
            <a:ext cx="1666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Amount </a:t>
            </a:r>
            <a:r>
              <a:rPr lang="en-US" sz="2000">
                <a:solidFill>
                  <a:srgbClr val="008080"/>
                </a:solidFill>
              </a:rPr>
              <a:t>at 5%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26003"/>
              </p:ext>
            </p:extLst>
          </p:nvPr>
        </p:nvGraphicFramePr>
        <p:xfrm>
          <a:off x="5111750" y="3103563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7" name="Equation" r:id="rId9" imgW="2669400" imgH="329040" progId="Equation.DSMT4">
                  <p:embed/>
                </p:oleObj>
              </mc:Choice>
              <mc:Fallback>
                <p:oleObj name="Equation" r:id="rId9" imgW="2669400" imgH="32904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03563"/>
                        <a:ext cx="267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405846"/>
              </p:ext>
            </p:extLst>
          </p:nvPr>
        </p:nvGraphicFramePr>
        <p:xfrm>
          <a:off x="5226050" y="3592513"/>
          <a:ext cx="2273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8" name="Equation" r:id="rId11" imgW="2258280" imgH="511920" progId="Equation.DSMT4">
                  <p:embed/>
                </p:oleObj>
              </mc:Choice>
              <mc:Fallback>
                <p:oleObj name="Equation" r:id="rId11" imgW="2258280" imgH="51192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0" y="3592513"/>
                        <a:ext cx="2273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912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Office Theme</vt:lpstr>
      <vt:lpstr>MathType 6.0 Equation</vt:lpstr>
      <vt:lpstr>Equation</vt:lpstr>
      <vt:lpstr>Section 11.5</vt:lpstr>
      <vt:lpstr>Objectives</vt:lpstr>
      <vt:lpstr>Example 1: Application: Calculating Interest  and Balances</vt:lpstr>
      <vt:lpstr>Example 1: Application: Calculating Interest  and Balances (cont.)</vt:lpstr>
      <vt:lpstr>Example 1: Application: Calculating Interest  and Balances (cont.)</vt:lpstr>
      <vt:lpstr>Example 1: Application: Calculating Interest  and Balances (cont.)</vt:lpstr>
      <vt:lpstr>Example 2: Application: Calculating Interest  and Investments</vt:lpstr>
      <vt:lpstr>Example 2: Application: Calculating Interest  and Investments (cont.)</vt:lpstr>
      <vt:lpstr>Example 2: Application: Calculating Interest  and Investments (cont.)</vt:lpstr>
      <vt:lpstr>Example 2: Application: Calculating Interest  and Investments (cont.)</vt:lpstr>
      <vt:lpstr>Example 3: Application: Solving a Mixture Problem</vt:lpstr>
      <vt:lpstr>Example 3: Application: Solving a Mixture Problem (cont.)</vt:lpstr>
      <vt:lpstr>Example 3: Application: Solving a Mixture Problem (cont.)</vt:lpstr>
      <vt:lpstr>Example 3: Application: Solving a Mixture Problem (cont.)</vt:lpstr>
      <vt:lpstr>Example 4: Application: Solving a Mixture Problem</vt:lpstr>
      <vt:lpstr>Example 4: Application: Solving a Mixture Problem (cont.)</vt:lpstr>
      <vt:lpstr>Example 4: Application: Solving a Mixture Problem (cont.)</vt:lpstr>
      <vt:lpstr>Example 4: Application: Solving a Mixture Problem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102</cp:revision>
  <dcterms:created xsi:type="dcterms:W3CDTF">2013-04-26T14:43:13Z</dcterms:created>
  <dcterms:modified xsi:type="dcterms:W3CDTF">2018-06-05T15:13:13Z</dcterms:modified>
</cp:coreProperties>
</file>