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90" r:id="rId4"/>
    <p:sldId id="291" r:id="rId5"/>
    <p:sldId id="283" r:id="rId6"/>
    <p:sldId id="293" r:id="rId7"/>
    <p:sldId id="281" r:id="rId8"/>
    <p:sldId id="295" r:id="rId9"/>
    <p:sldId id="262" r:id="rId10"/>
    <p:sldId id="292" r:id="rId11"/>
    <p:sldId id="282" r:id="rId12"/>
    <p:sldId id="296" r:id="rId13"/>
    <p:sldId id="264" r:id="rId14"/>
    <p:sldId id="297" r:id="rId15"/>
    <p:sldId id="298" r:id="rId16"/>
    <p:sldId id="299" r:id="rId17"/>
    <p:sldId id="30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4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99"/>
    <a:srgbClr val="1F497C"/>
    <a:srgbClr val="2D7D9F"/>
    <a:srgbClr val="0000FF"/>
    <a:srgbClr val="000000"/>
    <a:srgbClr val="FFFFCC"/>
    <a:srgbClr val="1F497D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>
      <p:cViewPr varScale="1">
        <p:scale>
          <a:sx n="105" d="100"/>
          <a:sy n="105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35.w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Relationship Id="rId9" Type="http://schemas.openxmlformats.org/officeDocument/2006/relationships/image" Target="../media/image60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emf"/><Relationship Id="rId7" Type="http://schemas.openxmlformats.org/officeDocument/2006/relationships/image" Target="../media/image19.w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wmf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image" Target="../media/image42.emf"/><Relationship Id="rId7" Type="http://schemas.openxmlformats.org/officeDocument/2006/relationships/image" Target="../media/image45.emf"/><Relationship Id="rId2" Type="http://schemas.openxmlformats.org/officeDocument/2006/relationships/image" Target="../media/image41.emf"/><Relationship Id="rId1" Type="http://schemas.openxmlformats.org/officeDocument/2006/relationships/image" Target="../media/image35.wmf"/><Relationship Id="rId6" Type="http://schemas.openxmlformats.org/officeDocument/2006/relationships/image" Target="../media/image44.emf"/><Relationship Id="rId5" Type="http://schemas.openxmlformats.org/officeDocument/2006/relationships/image" Target="../media/image40.emf"/><Relationship Id="rId4" Type="http://schemas.openxmlformats.org/officeDocument/2006/relationships/image" Target="../media/image43.emf"/><Relationship Id="rId9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2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B45B-0BFE-48B3-B743-0A229954AB6A}" type="datetimeFigureOut">
              <a:rPr lang="en-US" smtClean="0"/>
              <a:pPr/>
              <a:t>6/11/2018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A0B2-A3E4-49A5-A4D2-D778FCB4F2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6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6661" tIns="48331" rIns="96661" bIns="48331"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 txBox="1">
            <a:spLocks noGrp="1"/>
          </p:cNvSpPr>
          <p:nvPr/>
        </p:nvSpPr>
        <p:spPr bwMode="auto">
          <a:xfrm>
            <a:off x="3884839" y="8685611"/>
            <a:ext cx="2972027" cy="456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B3FB5A5A-2503-41B8-9A63-20E093D8742C}" type="slidenum">
              <a:rPr lang="en-US" sz="1300">
                <a:latin typeface="Calibri" pitchFamily="34" charset="0"/>
              </a:rPr>
              <a:pPr algn="r" defTabSz="966788"/>
              <a:t>2</a:t>
            </a:fld>
            <a:endParaRPr lang="en-US" sz="13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56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9.w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e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8.e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6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0.e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emf"/><Relationship Id="rId20" Type="http://schemas.openxmlformats.org/officeDocument/2006/relationships/image" Target="../media/image47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43.e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emf"/><Relationship Id="rId11" Type="http://schemas.openxmlformats.org/officeDocument/2006/relationships/oleObject" Target="../embeddings/oleObject53.bin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0.e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5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13" Type="http://schemas.openxmlformats.org/officeDocument/2006/relationships/oleObject" Target="../embeddings/oleObject59.bin"/><Relationship Id="rId18" Type="http://schemas.openxmlformats.org/officeDocument/2006/relationships/image" Target="../media/image59.e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image" Target="../media/image56.emf"/><Relationship Id="rId1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8.emf"/><Relationship Id="rId20" Type="http://schemas.openxmlformats.org/officeDocument/2006/relationships/image" Target="../media/image60.e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emf"/><Relationship Id="rId11" Type="http://schemas.openxmlformats.org/officeDocument/2006/relationships/oleObject" Target="../embeddings/oleObject58.bin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10" Type="http://schemas.openxmlformats.org/officeDocument/2006/relationships/image" Target="../media/image55.emf"/><Relationship Id="rId19" Type="http://schemas.openxmlformats.org/officeDocument/2006/relationships/oleObject" Target="../embeddings/oleObject62.bin"/><Relationship Id="rId4" Type="http://schemas.openxmlformats.org/officeDocument/2006/relationships/image" Target="../media/image52.e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57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68.bin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2.e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10" Type="http://schemas.openxmlformats.org/officeDocument/2006/relationships/image" Target="../media/image64.w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6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7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4.w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11.6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1F497D"/>
                </a:solidFill>
              </a:rPr>
              <a:t>Systems of Linear Equations:</a:t>
            </a:r>
            <a:br>
              <a:rPr lang="en-US" b="1" i="1" dirty="0">
                <a:solidFill>
                  <a:srgbClr val="1F497D"/>
                </a:solidFill>
              </a:rPr>
            </a:br>
            <a:r>
              <a:rPr lang="en-US" b="1" i="1" dirty="0">
                <a:solidFill>
                  <a:srgbClr val="1F497D"/>
                </a:solidFill>
              </a:rPr>
              <a:t>Three Variables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457200" y="1280160"/>
            <a:ext cx="8229600" cy="31947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533400" indent="-533400" algn="ctr" eaLnBrk="0" hangingPunct="0">
              <a:spcBef>
                <a:spcPct val="20000"/>
              </a:spcBef>
              <a:buFont typeface="Courier New" pitchFamily="49" charset="0"/>
              <a:buNone/>
              <a:tabLst>
                <a:tab pos="4572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sz="2800" i="1" dirty="0">
              <a:solidFill>
                <a:srgbClr val="000000"/>
              </a:solidFill>
              <a:latin typeface="Calibri" pitchFamily="34" charset="0"/>
            </a:endParaRPr>
          </a:p>
          <a:p>
            <a:pPr eaLnBrk="0" hangingPunct="0">
              <a:spcBef>
                <a:spcPct val="20000"/>
              </a:spcBef>
              <a:buFont typeface="Courier New" pitchFamily="49" charset="0"/>
              <a:buNone/>
              <a:tabLst>
                <a:tab pos="0" algn="l"/>
              </a:tabLst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In Step 1, we could just as easily have chosen to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eliminate a different variable.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To be sure that you understand the process, you might want to solve the system by first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eliminating one variable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and then again by </a:t>
            </a:r>
            <a:r>
              <a:rPr lang="en-US" sz="2800" dirty="0" smtClean="0">
                <a:solidFill>
                  <a:srgbClr val="000000"/>
                </a:solidFill>
                <a:latin typeface="Calibri" pitchFamily="34" charset="0"/>
              </a:rPr>
              <a:t>eliminating another.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In all cases, the answer will be the same.</a:t>
            </a:r>
            <a:endParaRPr lang="en-US" sz="28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Solving Systems in Three Variables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67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>
                <a:solidFill>
                  <a:schemeClr val="accent1"/>
                </a:solidFill>
              </a:rPr>
              <a:t>Solving a System with Three Variables (No Solution)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Solve the system of equations.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59003"/>
              </p:ext>
            </p:extLst>
          </p:nvPr>
        </p:nvGraphicFramePr>
        <p:xfrm>
          <a:off x="2393950" y="1828800"/>
          <a:ext cx="3568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86" name="Equation" r:id="rId3" imgW="3556440" imgH="1563120" progId="Equation.DSMT4">
                  <p:embed/>
                </p:oleObj>
              </mc:Choice>
              <mc:Fallback>
                <p:oleObj name="Equation" r:id="rId3" imgW="3556440" imgH="1563120" progId="Equation.DSMT4">
                  <p:embed/>
                  <p:pic>
                    <p:nvPicPr>
                      <p:cNvPr id="0" name="Picture 30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828800"/>
                        <a:ext cx="3568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236893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82920"/>
              </p:ext>
            </p:extLst>
          </p:nvPr>
        </p:nvGraphicFramePr>
        <p:xfrm>
          <a:off x="901700" y="4343400"/>
          <a:ext cx="3594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87" name="Equation" r:id="rId5" imgW="3583800" imgH="1005480" progId="Equation.DSMT4">
                  <p:embed/>
                </p:oleObj>
              </mc:Choice>
              <mc:Fallback>
                <p:oleObj name="Equation" r:id="rId5" imgW="3583800" imgH="1005480" progId="Equation.DSMT4">
                  <p:embed/>
                  <p:pic>
                    <p:nvPicPr>
                      <p:cNvPr id="0" name="Picture 3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4343400"/>
                        <a:ext cx="3594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707" y="4343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887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495800" y="5116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4958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509177"/>
              </p:ext>
            </p:extLst>
          </p:nvPr>
        </p:nvGraphicFramePr>
        <p:xfrm>
          <a:off x="5162819" y="4381500"/>
          <a:ext cx="313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88" name="Equation" r:id="rId7" imgW="3126600" imgH="329040" progId="Equation.DSMT4">
                  <p:embed/>
                </p:oleObj>
              </mc:Choice>
              <mc:Fallback>
                <p:oleObj name="Equation" r:id="rId7" imgW="3126600" imgH="329040" progId="Equation.DSMT4">
                  <p:embed/>
                  <p:pic>
                    <p:nvPicPr>
                      <p:cNvPr id="0" name="Picture 3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819" y="4381500"/>
                        <a:ext cx="3136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96053"/>
              </p:ext>
            </p:extLst>
          </p:nvPr>
        </p:nvGraphicFramePr>
        <p:xfrm>
          <a:off x="5264936" y="4737793"/>
          <a:ext cx="31194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89" name="Equation" r:id="rId9" imgW="3111480" imgH="495000" progId="Equation.DSMT4">
                  <p:embed/>
                </p:oleObj>
              </mc:Choice>
              <mc:Fallback>
                <p:oleObj name="Equation" r:id="rId9" imgW="3111480" imgH="495000" progId="Equation.DSMT4">
                  <p:embed/>
                  <p:pic>
                    <p:nvPicPr>
                      <p:cNvPr id="0" name="Picture 3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936" y="4737793"/>
                        <a:ext cx="31194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67452"/>
              </p:ext>
            </p:extLst>
          </p:nvPr>
        </p:nvGraphicFramePr>
        <p:xfrm>
          <a:off x="5113606" y="5301543"/>
          <a:ext cx="32353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290" name="Equation" r:id="rId11" imgW="3225600" imgH="380880" progId="Equation.DSMT4">
                  <p:embed/>
                </p:oleObj>
              </mc:Choice>
              <mc:Fallback>
                <p:oleObj name="Equation" r:id="rId11" imgW="3225600" imgH="380880" progId="Equation.DSMT4">
                  <p:embed/>
                  <p:pic>
                    <p:nvPicPr>
                      <p:cNvPr id="0" name="Picture 3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606" y="5301543"/>
                        <a:ext cx="32353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395006" y="5274461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 </a:t>
            </a:r>
            <a:r>
              <a:rPr lang="en-US" dirty="0">
                <a:solidFill>
                  <a:schemeClr val="accent1"/>
                </a:solidFill>
              </a:rPr>
              <a:t>Solving a System with Three Variables (No Solution)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179493"/>
            <a:ext cx="6060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(II) and (III),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99401"/>
              </p:ext>
            </p:extLst>
          </p:nvPr>
        </p:nvGraphicFramePr>
        <p:xfrm>
          <a:off x="1092200" y="1981200"/>
          <a:ext cx="3403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36" name="Equation" r:id="rId3" imgW="3391920" imgH="1005480" progId="Equation.DSMT4">
                  <p:embed/>
                </p:oleObj>
              </mc:Choice>
              <mc:Fallback>
                <p:oleObj name="Equation" r:id="rId3" imgW="3391920" imgH="1005480" progId="Equation.DSMT4">
                  <p:embed/>
                  <p:pic>
                    <p:nvPicPr>
                      <p:cNvPr id="0" name="Picture 1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981200"/>
                        <a:ext cx="3403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707" y="1981200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525524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648200" y="27538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648200" y="22098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57135"/>
              </p:ext>
            </p:extLst>
          </p:nvPr>
        </p:nvGraphicFramePr>
        <p:xfrm>
          <a:off x="5410200" y="2019300"/>
          <a:ext cx="2540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37" name="Equation" r:id="rId5" imgW="2532240" imgH="329040" progId="Equation.DSMT4">
                  <p:embed/>
                </p:oleObj>
              </mc:Choice>
              <mc:Fallback>
                <p:oleObj name="Equation" r:id="rId5" imgW="2532240" imgH="329040" progId="Equation.DSMT4">
                  <p:embed/>
                  <p:pic>
                    <p:nvPicPr>
                      <p:cNvPr id="0" name="Picture 1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19300"/>
                        <a:ext cx="2540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59071"/>
              </p:ext>
            </p:extLst>
          </p:nvPr>
        </p:nvGraphicFramePr>
        <p:xfrm>
          <a:off x="5676900" y="2374900"/>
          <a:ext cx="2273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38" name="Equation" r:id="rId7" imgW="2258280" imgH="511920" progId="Equation.DSMT4">
                  <p:embed/>
                </p:oleObj>
              </mc:Choice>
              <mc:Fallback>
                <p:oleObj name="Equation" r:id="rId7" imgW="2258280" imgH="511920" progId="Equation.DSMT4">
                  <p:embed/>
                  <p:pic>
                    <p:nvPicPr>
                      <p:cNvPr id="0" name="Picture 1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374900"/>
                        <a:ext cx="2273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33694"/>
              </p:ext>
            </p:extLst>
          </p:nvPr>
        </p:nvGraphicFramePr>
        <p:xfrm>
          <a:off x="7200900" y="2921000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39" name="Equation" r:id="rId9" imgW="740520" imgH="264960" progId="Equation.DSMT4">
                  <p:embed/>
                </p:oleObj>
              </mc:Choice>
              <mc:Fallback>
                <p:oleObj name="Equation" r:id="rId9" imgW="740520" imgH="2649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2921000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229600" y="2808728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465493"/>
            <a:ext cx="74080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This last equation is </a:t>
            </a:r>
            <a:r>
              <a:rPr lang="en-US" sz="2800" b="1" dirty="0"/>
              <a:t>false</a:t>
            </a:r>
            <a:r>
              <a:rPr lang="en-US" sz="2800" dirty="0"/>
              <a:t>. Thus the system has </a:t>
            </a:r>
            <a:r>
              <a:rPr lang="en-US" sz="2800" b="1" dirty="0"/>
              <a:t>no </a:t>
            </a:r>
            <a:br>
              <a:rPr lang="en-US" sz="2800" b="1" dirty="0"/>
            </a:br>
            <a:r>
              <a:rPr lang="en-US" sz="2800" b="1" dirty="0"/>
              <a:t>solution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79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Picture 3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>
                <a:solidFill>
                  <a:schemeClr val="accent1"/>
                </a:solidFill>
              </a:rPr>
              <a:t>Three Variables (A System with Infinitely Many </a:t>
            </a:r>
            <a:r>
              <a:rPr lang="en-US" dirty="0" smtClean="0">
                <a:solidFill>
                  <a:schemeClr val="accent1"/>
                </a:solidFill>
              </a:rPr>
              <a:t>Solutions)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Solve the system of equations.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456625"/>
              </p:ext>
            </p:extLst>
          </p:nvPr>
        </p:nvGraphicFramePr>
        <p:xfrm>
          <a:off x="2381250" y="1828800"/>
          <a:ext cx="35941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0" name="Equation" r:id="rId5" imgW="3583800" imgH="1563120" progId="Equation.DSMT4">
                  <p:embed/>
                </p:oleObj>
              </mc:Choice>
              <mc:Fallback>
                <p:oleObj name="Equation" r:id="rId5" imgW="3583800" imgH="1563120" progId="Equation.DSMT4">
                  <p:embed/>
                  <p:pic>
                    <p:nvPicPr>
                      <p:cNvPr id="0" name="Picture 3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1828800"/>
                        <a:ext cx="35941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3236893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73447"/>
              </p:ext>
            </p:extLst>
          </p:nvPr>
        </p:nvGraphicFramePr>
        <p:xfrm>
          <a:off x="882650" y="4343400"/>
          <a:ext cx="363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1" name="Equation" r:id="rId7" imgW="3620520" imgH="1005480" progId="Equation.DSMT4">
                  <p:embed/>
                </p:oleObj>
              </mc:Choice>
              <mc:Fallback>
                <p:oleObj name="Equation" r:id="rId7" imgW="3620520" imgH="1005480" progId="Equation.DSMT4">
                  <p:embed/>
                  <p:pic>
                    <p:nvPicPr>
                      <p:cNvPr id="0" name="Picture 3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4343400"/>
                        <a:ext cx="3632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7707" y="4343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887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495800" y="5116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4958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8160"/>
              </p:ext>
            </p:extLst>
          </p:nvPr>
        </p:nvGraphicFramePr>
        <p:xfrm>
          <a:off x="5543550" y="4419600"/>
          <a:ext cx="227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2" name="Equation" r:id="rId9" imgW="2258280" imgH="329040" progId="Equation.DSMT4">
                  <p:embed/>
                </p:oleObj>
              </mc:Choice>
              <mc:Fallback>
                <p:oleObj name="Equation" r:id="rId9" imgW="2258280" imgH="329040" progId="Equation.DSMT4">
                  <p:embed/>
                  <p:pic>
                    <p:nvPicPr>
                      <p:cNvPr id="0" name="Picture 3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419600"/>
                        <a:ext cx="227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12251"/>
              </p:ext>
            </p:extLst>
          </p:nvPr>
        </p:nvGraphicFramePr>
        <p:xfrm>
          <a:off x="5289819" y="4762500"/>
          <a:ext cx="257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3" name="Equation" r:id="rId11" imgW="2568960" imgH="530280" progId="Equation.DSMT4">
                  <p:embed/>
                </p:oleObj>
              </mc:Choice>
              <mc:Fallback>
                <p:oleObj name="Equation" r:id="rId11" imgW="2568960" imgH="530280" progId="Equation.DSMT4">
                  <p:embed/>
                  <p:pic>
                    <p:nvPicPr>
                      <p:cNvPr id="0" name="Picture 3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819" y="4762500"/>
                        <a:ext cx="257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56283"/>
              </p:ext>
            </p:extLst>
          </p:nvPr>
        </p:nvGraphicFramePr>
        <p:xfrm>
          <a:off x="6248400" y="528955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4" name="Equation" r:id="rId13" imgW="1627200" imgH="329040" progId="Equation.DSMT4">
                  <p:embed/>
                </p:oleObj>
              </mc:Choice>
              <mc:Fallback>
                <p:oleObj name="Equation" r:id="rId13" imgW="1627200" imgH="329040" progId="Equation.DSMT4">
                  <p:embed/>
                  <p:pic>
                    <p:nvPicPr>
                      <p:cNvPr id="0" name="Picture 3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28955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157796" y="5209028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8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Picture 2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 </a:t>
            </a:r>
            <a:r>
              <a:rPr lang="en-US" dirty="0">
                <a:solidFill>
                  <a:schemeClr val="accent1"/>
                </a:solidFill>
              </a:rPr>
              <a:t>Three Variables (A System with Infinitely Many </a:t>
            </a:r>
            <a:r>
              <a:rPr lang="en-US" dirty="0" smtClean="0">
                <a:solidFill>
                  <a:schemeClr val="accent1"/>
                </a:solidFill>
              </a:rPr>
              <a:t>Solutions)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53180"/>
            <a:ext cx="5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02470"/>
              </p:ext>
            </p:extLst>
          </p:nvPr>
        </p:nvGraphicFramePr>
        <p:xfrm>
          <a:off x="1111250" y="1905000"/>
          <a:ext cx="3365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9" name="Equation" r:id="rId5" imgW="3355200" imgH="1005480" progId="Equation.DSMT4">
                  <p:embed/>
                </p:oleObj>
              </mc:Choice>
              <mc:Fallback>
                <p:oleObj name="Equation" r:id="rId5" imgW="3355200" imgH="1005480" progId="Equation.DSMT4">
                  <p:embed/>
                  <p:pic>
                    <p:nvPicPr>
                      <p:cNvPr id="0" name="Picture 2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905000"/>
                        <a:ext cx="3365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7707" y="19050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2449324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648200" y="26776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4648200" y="2133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12885"/>
              </p:ext>
            </p:extLst>
          </p:nvPr>
        </p:nvGraphicFramePr>
        <p:xfrm>
          <a:off x="5386827" y="1943100"/>
          <a:ext cx="2832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0" name="Equation" r:id="rId7" imgW="2815920" imgH="329040" progId="Equation.DSMT4">
                  <p:embed/>
                </p:oleObj>
              </mc:Choice>
              <mc:Fallback>
                <p:oleObj name="Equation" r:id="rId7" imgW="2815920" imgH="329040" progId="Equation.DSMT4">
                  <p:embed/>
                  <p:pic>
                    <p:nvPicPr>
                      <p:cNvPr id="0" name="Picture 2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827" y="1943100"/>
                        <a:ext cx="2832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83561"/>
              </p:ext>
            </p:extLst>
          </p:nvPr>
        </p:nvGraphicFramePr>
        <p:xfrm>
          <a:off x="5670550" y="2298700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1" name="Equation" r:id="rId9" imgW="2276280" imgH="511920" progId="Equation.DSMT4">
                  <p:embed/>
                </p:oleObj>
              </mc:Choice>
              <mc:Fallback>
                <p:oleObj name="Equation" r:id="rId9" imgW="2276280" imgH="511920" progId="Equation.DSMT4">
                  <p:embed/>
                  <p:pic>
                    <p:nvPicPr>
                      <p:cNvPr id="0" name="Picture 2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298700"/>
                        <a:ext cx="2286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8176235" y="2711184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777"/>
              </p:ext>
            </p:extLst>
          </p:nvPr>
        </p:nvGraphicFramePr>
        <p:xfrm>
          <a:off x="6307846" y="281940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2" name="Equation" r:id="rId11" imgW="1627200" imgH="329040" progId="Equation.DSMT4">
                  <p:embed/>
                </p:oleObj>
              </mc:Choice>
              <mc:Fallback>
                <p:oleObj name="Equation" r:id="rId11" imgW="1627200" imgH="329040" progId="Equation.DSMT4">
                  <p:embed/>
                  <p:pic>
                    <p:nvPicPr>
                      <p:cNvPr id="0" name="Picture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846" y="281940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81000" y="3200400"/>
            <a:ext cx="609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(IV) and (V), eliminate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57322"/>
              </p:ext>
            </p:extLst>
          </p:nvPr>
        </p:nvGraphicFramePr>
        <p:xfrm>
          <a:off x="1555750" y="3849707"/>
          <a:ext cx="274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3" name="Equation" r:id="rId13" imgW="2733480" imgH="1005480" progId="Equation.DSMT4">
                  <p:embed/>
                </p:oleObj>
              </mc:Choice>
              <mc:Fallback>
                <p:oleObj name="Equation" r:id="rId13" imgW="2733480" imgH="1005480" progId="Equation.DSMT4">
                  <p:embed/>
                  <p:pic>
                    <p:nvPicPr>
                      <p:cNvPr id="0" name="Picture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849707"/>
                        <a:ext cx="274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61596" y="3849707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4564" y="4394031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4419600" y="4622379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4419600" y="40783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07451"/>
              </p:ext>
            </p:extLst>
          </p:nvPr>
        </p:nvGraphicFramePr>
        <p:xfrm>
          <a:off x="5827713" y="3913207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4" name="Equation" r:id="rId15" imgW="1892520" imgH="356400" progId="Equation.DSMT4">
                  <p:embed/>
                </p:oleObj>
              </mc:Choice>
              <mc:Fallback>
                <p:oleObj name="Equation" r:id="rId15" imgW="1892520" imgH="356400" progId="Equation.DSMT4">
                  <p:embed/>
                  <p:pic>
                    <p:nvPicPr>
                      <p:cNvPr id="0" name="Picture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913207"/>
                        <a:ext cx="1905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714248"/>
              </p:ext>
            </p:extLst>
          </p:nvPr>
        </p:nvGraphicFramePr>
        <p:xfrm>
          <a:off x="6083300" y="4281507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5" name="Equation" r:id="rId17" imgW="1672920" imgH="511920" progId="Equation.DSMT4">
                  <p:embed/>
                </p:oleObj>
              </mc:Choice>
              <mc:Fallback>
                <p:oleObj name="Equation" r:id="rId17" imgW="1672920" imgH="511920" progId="Equation.DSMT4">
                  <p:embed/>
                  <p:pic>
                    <p:nvPicPr>
                      <p:cNvPr id="0" name="Picture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4281507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815993"/>
              </p:ext>
            </p:extLst>
          </p:nvPr>
        </p:nvGraphicFramePr>
        <p:xfrm>
          <a:off x="6752346" y="4825845"/>
          <a:ext cx="96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56" name="Equation" r:id="rId19" imgW="950760" imgH="356400" progId="Equation.DSMT4">
                  <p:embed/>
                </p:oleObj>
              </mc:Choice>
              <mc:Fallback>
                <p:oleObj name="Equation" r:id="rId19" imgW="950760" imgH="356400" progId="Equation.DSMT4">
                  <p:embed/>
                  <p:pic>
                    <p:nvPicPr>
                      <p:cNvPr id="0" name="Picture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346" y="4825845"/>
                        <a:ext cx="96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81000" y="5115580"/>
            <a:ext cx="7675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Because this last equation, 0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0, is </a:t>
            </a:r>
            <a:r>
              <a:rPr lang="en-US" sz="2800" b="1" dirty="0"/>
              <a:t>always true</a:t>
            </a:r>
            <a:r>
              <a:rPr lang="en-US" sz="2800" dirty="0"/>
              <a:t>, the </a:t>
            </a:r>
            <a:br>
              <a:rPr lang="en-US" sz="2800" dirty="0"/>
            </a:br>
            <a:r>
              <a:rPr lang="en-US" sz="2800" dirty="0"/>
              <a:t>system has an </a:t>
            </a:r>
            <a:r>
              <a:rPr lang="en-US" sz="2800" b="1" dirty="0"/>
              <a:t>infinite number of solutions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9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9" grpId="0" animBg="1"/>
      <p:bldP spid="33" grpId="0"/>
      <p:bldP spid="37" grpId="0"/>
      <p:bldP spid="38" grpId="0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92" name="Equation" r:id="rId3" imgW="457677" imgH="793306" progId="Equation.DSMT4">
                  <p:embed/>
                </p:oleObj>
              </mc:Choice>
              <mc:Fallback>
                <p:oleObj name="Equation" r:id="rId3" imgW="457677" imgH="793306" progId="Equation.DSMT4">
                  <p:embed/>
                  <p:pic>
                    <p:nvPicPr>
                      <p:cNvPr id="0" name="Picture 7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53180"/>
            <a:ext cx="8439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 cash register contains $341 in $20, $5, and $2 bills. </a:t>
            </a:r>
            <a:br>
              <a:rPr lang="en-US" sz="2800" dirty="0"/>
            </a:br>
            <a:r>
              <a:rPr lang="en-US" sz="2800" dirty="0"/>
              <a:t>There are twenty-eight bills in all and three more $2 bills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than $5 bills. How many bills of each kind are there?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2590800"/>
            <a:ext cx="45672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 </a:t>
            </a:r>
            <a:r>
              <a:rPr lang="en-US" sz="2800" i="1" dirty="0"/>
              <a:t>x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$20 bills,</a:t>
            </a:r>
          </a:p>
          <a:p>
            <a:pPr>
              <a:buFont typeface="Courier New" pitchFamily="49" charset="0"/>
              <a:buNone/>
            </a:pPr>
            <a:r>
              <a:rPr lang="en-US" sz="2800" i="1" dirty="0"/>
              <a:t>      y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$5 bills, and</a:t>
            </a:r>
          </a:p>
          <a:p>
            <a:pPr>
              <a:buFont typeface="Courier New" pitchFamily="49" charset="0"/>
              <a:buNone/>
            </a:pPr>
            <a:r>
              <a:rPr lang="en-US" sz="2800" i="1" dirty="0"/>
              <a:t>      z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$2 bills.</a:t>
            </a: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06547"/>
              </p:ext>
            </p:extLst>
          </p:nvPr>
        </p:nvGraphicFramePr>
        <p:xfrm>
          <a:off x="457200" y="4445000"/>
          <a:ext cx="3949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93" name="Equation" r:id="rId5" imgW="3940560" imgH="1563120" progId="Equation.DSMT4">
                  <p:embed/>
                </p:oleObj>
              </mc:Choice>
              <mc:Fallback>
                <p:oleObj name="Equation" r:id="rId5" imgW="3940560" imgH="1563120" progId="Equation.DSMT4">
                  <p:embed/>
                  <p:pic>
                    <p:nvPicPr>
                      <p:cNvPr id="0" name="Picture 7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45000"/>
                        <a:ext cx="3949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602637"/>
              </p:ext>
            </p:extLst>
          </p:nvPr>
        </p:nvGraphicFramePr>
        <p:xfrm>
          <a:off x="4635500" y="4552950"/>
          <a:ext cx="344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94" name="Equation" r:id="rId7" imgW="3428280" imgH="264960" progId="Equation.DSMT4">
                  <p:embed/>
                </p:oleObj>
              </mc:Choice>
              <mc:Fallback>
                <p:oleObj name="Equation" r:id="rId7" imgW="3428280" imgH="264960" progId="Equation.DSMT4">
                  <p:embed/>
                  <p:pic>
                    <p:nvPicPr>
                      <p:cNvPr id="0" name="Picture 7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552950"/>
                        <a:ext cx="344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53352"/>
              </p:ext>
            </p:extLst>
          </p:nvPr>
        </p:nvGraphicFramePr>
        <p:xfrm>
          <a:off x="4635500" y="5029200"/>
          <a:ext cx="227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95" name="Equation" r:id="rId9" imgW="2258280" imgH="264960" progId="Equation.DSMT4">
                  <p:embed/>
                </p:oleObj>
              </mc:Choice>
              <mc:Fallback>
                <p:oleObj name="Equation" r:id="rId9" imgW="2258280" imgH="264960" progId="Equation.DSMT4">
                  <p:embed/>
                  <p:pic>
                    <p:nvPicPr>
                      <p:cNvPr id="0" name="Picture 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029200"/>
                        <a:ext cx="227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898763"/>
              </p:ext>
            </p:extLst>
          </p:nvPr>
        </p:nvGraphicFramePr>
        <p:xfrm>
          <a:off x="4635500" y="5588000"/>
          <a:ext cx="408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196" name="Equation" r:id="rId11" imgW="4077360" imgH="264960" progId="Equation.DSMT4">
                  <p:embed/>
                </p:oleObj>
              </mc:Choice>
              <mc:Fallback>
                <p:oleObj name="Equation" r:id="rId11" imgW="4077360" imgH="264960" progId="Equation.DSMT4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588000"/>
                        <a:ext cx="408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3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 Application: Using a System with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53180"/>
            <a:ext cx="5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251204"/>
              </p:ext>
            </p:extLst>
          </p:nvPr>
        </p:nvGraphicFramePr>
        <p:xfrm>
          <a:off x="914400" y="1676400"/>
          <a:ext cx="373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2" name="Equation" r:id="rId3" imgW="3720960" imgH="1005480" progId="Equation.DSMT4">
                  <p:embed/>
                </p:oleObj>
              </mc:Choice>
              <mc:Fallback>
                <p:oleObj name="Equation" r:id="rId3" imgW="3720960" imgH="100548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3733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97707" y="1676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220724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539981" y="2449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539981" y="1905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212303"/>
              </p:ext>
            </p:extLst>
          </p:nvPr>
        </p:nvGraphicFramePr>
        <p:xfrm>
          <a:off x="5029200" y="1714500"/>
          <a:ext cx="365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3" name="Equation" r:id="rId5" imgW="3647880" imgH="329040" progId="Equation.DSMT4">
                  <p:embed/>
                </p:oleObj>
              </mc:Choice>
              <mc:Fallback>
                <p:oleObj name="Equation" r:id="rId5" imgW="3647880" imgH="32904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714500"/>
                        <a:ext cx="365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8133614"/>
              </p:ext>
            </p:extLst>
          </p:nvPr>
        </p:nvGraphicFramePr>
        <p:xfrm>
          <a:off x="5338054" y="2057400"/>
          <a:ext cx="3403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4" name="Equation" r:id="rId7" imgW="3391920" imgH="530280" progId="Equation.DSMT4">
                  <p:embed/>
                </p:oleObj>
              </mc:Choice>
              <mc:Fallback>
                <p:oleObj name="Equation" r:id="rId7" imgW="3391920" imgH="53028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054" y="2057400"/>
                        <a:ext cx="3403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613110" y="2525524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184486"/>
              </p:ext>
            </p:extLst>
          </p:nvPr>
        </p:nvGraphicFramePr>
        <p:xfrm>
          <a:off x="5899419" y="2628900"/>
          <a:ext cx="279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5" name="Equation" r:id="rId9" imgW="2779200" imgH="329040" progId="Equation.DSMT4">
                  <p:embed/>
                </p:oleObj>
              </mc:Choice>
              <mc:Fallback>
                <p:oleObj name="Equation" r:id="rId9" imgW="2779200" imgH="329040" progId="Equation.DSMT4">
                  <p:embed/>
                  <p:pic>
                    <p:nvPicPr>
                      <p:cNvPr id="0" name="Picture 1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419" y="2628900"/>
                        <a:ext cx="2794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2913955"/>
            <a:ext cx="83096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As equation (III) already has no </a:t>
            </a:r>
            <a:r>
              <a:rPr lang="en-US" sz="2800" i="1" dirty="0"/>
              <a:t>x</a:t>
            </a:r>
            <a:r>
              <a:rPr lang="en-US" sz="2800" dirty="0"/>
              <a:t> term, we rewrite it in </a:t>
            </a:r>
            <a:br>
              <a:rPr lang="en-US" sz="2800" dirty="0"/>
            </a:br>
            <a:r>
              <a:rPr lang="en-US" sz="2800" dirty="0"/>
              <a:t>the form </a:t>
            </a:r>
            <a:r>
              <a:rPr lang="en-US" sz="2800" i="1" dirty="0"/>
              <a:t>y</a:t>
            </a:r>
            <a:r>
              <a:rPr lang="en-US" sz="2800" dirty="0"/>
              <a:t> −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−3 and use this equation along with the </a:t>
            </a:r>
            <a:br>
              <a:rPr lang="en-US" sz="2800" dirty="0"/>
            </a:br>
            <a:r>
              <a:rPr lang="en-US" sz="2800" dirty="0"/>
              <a:t>equation just found.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596" y="4343400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564" y="4887724"/>
            <a:ext cx="6046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419600" y="531292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4196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97775"/>
              </p:ext>
            </p:extLst>
          </p:nvPr>
        </p:nvGraphicFramePr>
        <p:xfrm>
          <a:off x="1111250" y="4354338"/>
          <a:ext cx="3340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6" name="Equation" r:id="rId11" imgW="3327840" imgH="1032840" progId="Equation.DSMT4">
                  <p:embed/>
                </p:oleObj>
              </mc:Choice>
              <mc:Fallback>
                <p:oleObj name="Equation" r:id="rId11" imgW="3327840" imgH="1032840" progId="Equation.DSMT4">
                  <p:embed/>
                  <p:pic>
                    <p:nvPicPr>
                      <p:cNvPr id="0" name="Picture 1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354338"/>
                        <a:ext cx="3340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275184"/>
              </p:ext>
            </p:extLst>
          </p:nvPr>
        </p:nvGraphicFramePr>
        <p:xfrm>
          <a:off x="5340350" y="4418013"/>
          <a:ext cx="2857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7" name="Equation" r:id="rId13" imgW="2843280" imgH="356400" progId="Equation.DSMT4">
                  <p:embed/>
                </p:oleObj>
              </mc:Choice>
              <mc:Fallback>
                <p:oleObj name="Equation" r:id="rId13" imgW="2843280" imgH="356400" progId="Equation.DSMT4">
                  <p:embed/>
                  <p:pic>
                    <p:nvPicPr>
                      <p:cNvPr id="0" name="Picture 1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350" y="4418013"/>
                        <a:ext cx="2857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1841"/>
              </p:ext>
            </p:extLst>
          </p:nvPr>
        </p:nvGraphicFramePr>
        <p:xfrm>
          <a:off x="5334000" y="4786138"/>
          <a:ext cx="279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8" name="Equation" r:id="rId15" imgW="2779200" imgH="511920" progId="Equation.DSMT4">
                  <p:embed/>
                </p:oleObj>
              </mc:Choice>
              <mc:Fallback>
                <p:oleObj name="Equation" r:id="rId15" imgW="2779200" imgH="511920" progId="Equation.DSMT4">
                  <p:embed/>
                  <p:pic>
                    <p:nvPicPr>
                      <p:cNvPr id="0" name="Picture 1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786138"/>
                        <a:ext cx="2794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846722"/>
              </p:ext>
            </p:extLst>
          </p:nvPr>
        </p:nvGraphicFramePr>
        <p:xfrm>
          <a:off x="6203950" y="5334000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49" name="Equation" r:id="rId17" imgW="1947240" imgH="264960" progId="Equation.DSMT4">
                  <p:embed/>
                </p:oleObj>
              </mc:Choice>
              <mc:Fallback>
                <p:oleObj name="Equation" r:id="rId17" imgW="1947240" imgH="264960" progId="Equation.DSMT4">
                  <p:embed/>
                  <p:pic>
                    <p:nvPicPr>
                      <p:cNvPr id="0" name="Picture 1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34000"/>
                        <a:ext cx="195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88615"/>
              </p:ext>
            </p:extLst>
          </p:nvPr>
        </p:nvGraphicFramePr>
        <p:xfrm>
          <a:off x="6798823" y="565150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50" name="Equation" r:id="rId19" imgW="1307160" imgH="356400" progId="Equation.DSMT4">
                  <p:embed/>
                </p:oleObj>
              </mc:Choice>
              <mc:Fallback>
                <p:oleObj name="Equation" r:id="rId19" imgW="1307160" imgH="356400" progId="Equation.DSMT4">
                  <p:embed/>
                  <p:pic>
                    <p:nvPicPr>
                      <p:cNvPr id="0" name="Picture 1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8823" y="565150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1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3" grpId="0"/>
      <p:bldP spid="17" grpId="0"/>
      <p:bldP spid="18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 Application: Using a System with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26867"/>
            <a:ext cx="8080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substituting into equation (III) to solve for </a:t>
            </a:r>
            <a:r>
              <a:rPr lang="en-US" sz="2800" i="1" dirty="0"/>
              <a:t>y</a:t>
            </a:r>
            <a:r>
              <a:rPr lang="en-US" sz="2800" dirty="0"/>
              <a:t> gives </a:t>
            </a:r>
            <a:br>
              <a:rPr lang="en-US" sz="2800" dirty="0"/>
            </a:br>
            <a:r>
              <a:rPr lang="en-US" sz="2800" dirty="0"/>
              <a:t>the following.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765421"/>
              </p:ext>
            </p:extLst>
          </p:nvPr>
        </p:nvGraphicFramePr>
        <p:xfrm>
          <a:off x="2489200" y="2216150"/>
          <a:ext cx="147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" name="Equation" r:id="rId3" imgW="1462680" imgH="411120" progId="Equation.DSMT4">
                  <p:embed/>
                </p:oleObj>
              </mc:Choice>
              <mc:Fallback>
                <p:oleObj name="Equation" r:id="rId3" imgW="1462680" imgH="411120" progId="Equation.DSMT4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2216150"/>
                        <a:ext cx="1473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98983"/>
              </p:ext>
            </p:extLst>
          </p:nvPr>
        </p:nvGraphicFramePr>
        <p:xfrm>
          <a:off x="2743200" y="2705100"/>
          <a:ext cx="73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Equation" r:id="rId5" imgW="722160" imgH="329040" progId="Equation.DSMT4">
                  <p:embed/>
                </p:oleObj>
              </mc:Choice>
              <mc:Fallback>
                <p:oleObj name="Equation" r:id="rId5" imgW="722160" imgH="32904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705100"/>
                        <a:ext cx="736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981980"/>
            <a:ext cx="7997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Now we can substitute the values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8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99"/>
                </a:solidFill>
              </a:rPr>
              <a:t>5</a:t>
            </a:r>
            <a:r>
              <a:rPr lang="en-US" sz="2800" dirty="0"/>
              <a:t> into </a:t>
            </a:r>
            <a:br>
              <a:rPr lang="en-US" sz="2800" dirty="0"/>
            </a:br>
            <a:r>
              <a:rPr lang="en-US" sz="2800" dirty="0"/>
              <a:t>equation (I).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496580"/>
            <a:ext cx="844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There are fifteen $20 bills, five $5 bills, and eight $2 bills.</a:t>
            </a:r>
          </a:p>
        </p:txBody>
      </p:sp>
      <p:graphicFrame>
        <p:nvGraphicFramePr>
          <p:cNvPr id="1251" name="Object 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176699"/>
              </p:ext>
            </p:extLst>
          </p:nvPr>
        </p:nvGraphicFramePr>
        <p:xfrm>
          <a:off x="2023844" y="4203700"/>
          <a:ext cx="2425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Equation" r:id="rId7" imgW="2425680" imgH="444240" progId="Equation.DSMT4">
                  <p:embed/>
                </p:oleObj>
              </mc:Choice>
              <mc:Fallback>
                <p:oleObj name="Equation" r:id="rId7" imgW="2425680" imgH="44424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3844" y="4203700"/>
                        <a:ext cx="2425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2" name="Objec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385665"/>
              </p:ext>
            </p:extLst>
          </p:nvPr>
        </p:nvGraphicFramePr>
        <p:xfrm>
          <a:off x="2792932" y="4730750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" name="Equation" r:id="rId9" imgW="1663560" imgH="368280" progId="Equation.DSMT4">
                  <p:embed/>
                </p:oleObj>
              </mc:Choice>
              <mc:Fallback>
                <p:oleObj name="Equation" r:id="rId9" imgW="1663560" imgH="36828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932" y="4730750"/>
                        <a:ext cx="1663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" name="Object 2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970034"/>
              </p:ext>
            </p:extLst>
          </p:nvPr>
        </p:nvGraphicFramePr>
        <p:xfrm>
          <a:off x="3561430" y="5151021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3" name="Equation" r:id="rId11" imgW="927000" imgH="291960" progId="Equation.DSMT4">
                  <p:embed/>
                </p:oleObj>
              </mc:Choice>
              <mc:Fallback>
                <p:oleObj name="Equation" r:id="rId11" imgW="927000" imgH="29196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430" y="5151021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>
            <a:extLst>
              <a:ext uri="{FF2B5EF4-FFF2-40B4-BE49-F238E27FC236}">
                <a16:creationId xmlns="" xmlns:a16="http://schemas.microsoft.com/office/drawing/2014/main" id="{823CD9B6-58C7-4D6E-97D4-187AC3B24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801791"/>
              </p:ext>
            </p:extLst>
          </p:nvPr>
        </p:nvGraphicFramePr>
        <p:xfrm>
          <a:off x="2775780" y="1872143"/>
          <a:ext cx="12223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Equation" r:id="rId13" imgW="1218960" imgH="355320" progId="Equation.DSMT4">
                  <p:embed/>
                </p:oleObj>
              </mc:Choice>
              <mc:Fallback>
                <p:oleObj name="Equation" r:id="rId13" imgW="1218960" imgH="35532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5780" y="1872143"/>
                        <a:ext cx="1222375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>
            <a:extLst>
              <a:ext uri="{FF2B5EF4-FFF2-40B4-BE49-F238E27FC236}">
                <a16:creationId xmlns="" xmlns:a16="http://schemas.microsoft.com/office/drawing/2014/main" id="{D54485DD-1C4E-4C03-84E8-E36C23007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698231"/>
              </p:ext>
            </p:extLst>
          </p:nvPr>
        </p:nvGraphicFramePr>
        <p:xfrm>
          <a:off x="2177868" y="3880763"/>
          <a:ext cx="22415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" name="Equation" r:id="rId15" imgW="2234880" imgH="368280" progId="Equation.DSMT4">
                  <p:embed/>
                </p:oleObj>
              </mc:Choice>
              <mc:Fallback>
                <p:oleObj name="Equation" r:id="rId15" imgW="2234880" imgH="36828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7868" y="3880763"/>
                        <a:ext cx="22415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Solve systems of linear equations in three variables.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Use systems of linear equations in three variables to solve applications.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marL="533400" indent="-5334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1F497C"/>
                </a:solidFill>
                <a:latin typeface="Calibri" pitchFamily="34" charset="0"/>
              </a:rPr>
              <a:t>To Solve a System of Three Linear Equations in Three Variables</a:t>
            </a:r>
            <a:r>
              <a:rPr lang="en-US" i="1" dirty="0">
                <a:solidFill>
                  <a:srgbClr val="1F497C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22885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514350" indent="-514350" algn="just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two equations and eliminate one variable by    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using the addition method. </a:t>
            </a:r>
          </a:p>
          <a:p>
            <a:pPr marL="514350" indent="-514350" algn="just" eaLnBrk="0" hangingPunct="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a different pair of equations and eliminate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same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variable. </a:t>
            </a:r>
          </a:p>
          <a:p>
            <a:pPr marL="514350" indent="-514350" algn="just" eaLnBrk="0" hangingPunct="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Steps 1 and 2 give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linear equations in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variables. Solve these equations by either addition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 substitution as discussed in Sections 11.2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11.3.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56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F497C"/>
                </a:solidFill>
                <a:latin typeface="Calibri" pitchFamily="34" charset="0"/>
              </a:rPr>
              <a:t>To Solve a System of Three Linear Equations in Three Variables</a:t>
            </a:r>
            <a:r>
              <a:rPr lang="en-US" i="1" dirty="0">
                <a:solidFill>
                  <a:srgbClr val="1F497C"/>
                </a:solidFill>
                <a:latin typeface="Calibri" pitchFamily="34" charset="0"/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850011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 (cont.)</a:t>
            </a:r>
            <a:r>
              <a:rPr lang="en-US" i="1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514350" indent="-514350" algn="just" eaLnBrk="0" hangingPunct="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Back substitute the values found in Step 3 into any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one of the original equations to find the value of the third variable.</a:t>
            </a:r>
          </a:p>
          <a:p>
            <a:pPr marL="514350" indent="-514350" algn="just" eaLnBrk="0" hangingPunct="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the solution (if one exists) in all three of the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original equations. </a:t>
            </a:r>
          </a:p>
        </p:txBody>
      </p:sp>
    </p:spTree>
    <p:extLst>
      <p:ext uri="{BB962C8B-B14F-4D97-AF65-F5344CB8AC3E}">
        <p14:creationId xmlns:p14="http://schemas.microsoft.com/office/powerpoint/2010/main" val="180565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2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Solve the system of equations.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22644"/>
              </p:ext>
            </p:extLst>
          </p:nvPr>
        </p:nvGraphicFramePr>
        <p:xfrm>
          <a:off x="2222500" y="1782763"/>
          <a:ext cx="317658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0" name="Equation" r:id="rId3" imgW="3162240" imgH="2031840" progId="Equation.DSMT4">
                  <p:embed/>
                </p:oleObj>
              </mc:Choice>
              <mc:Fallback>
                <p:oleObj name="Equation" r:id="rId3" imgW="3162240" imgH="2031840" progId="Equation.DSMT4">
                  <p:embed/>
                  <p:pic>
                    <p:nvPicPr>
                      <p:cNvPr id="0" name="Picture 1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782763"/>
                        <a:ext cx="3176588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1670950"/>
              </p:ext>
            </p:extLst>
          </p:nvPr>
        </p:nvGraphicFramePr>
        <p:xfrm>
          <a:off x="2590800" y="4572000"/>
          <a:ext cx="20955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1" name="Equation" r:id="rId5" imgW="2084400" imgH="1398600" progId="Equation.DSMT4">
                  <p:embed/>
                </p:oleObj>
              </mc:Choice>
              <mc:Fallback>
                <p:oleObj name="Equation" r:id="rId5" imgW="2084400" imgH="1398600" progId="Equation.DSMT4">
                  <p:embed/>
                  <p:pic>
                    <p:nvPicPr>
                      <p:cNvPr id="0" name="Picture 1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572000"/>
                        <a:ext cx="20955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97907" y="44958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5029452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5573524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  <p:extLst>
      <p:ext uri="{BB962C8B-B14F-4D97-AF65-F5344CB8AC3E}">
        <p14:creationId xmlns:p14="http://schemas.microsoft.com/office/powerpoint/2010/main" val="27596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229600" cy="472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equations (I) and (II), eliminate </a:t>
            </a:r>
            <a:r>
              <a:rPr lang="en-US" i="1" dirty="0"/>
              <a:t>z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67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Eliminate the variable </a:t>
            </a:r>
            <a:r>
              <a:rPr lang="en-US" sz="2800" i="1" dirty="0"/>
              <a:t>x</a:t>
            </a:r>
            <a:r>
              <a:rPr lang="en-US" sz="2800" dirty="0"/>
              <a:t> using the two equations in </a:t>
            </a:r>
            <a:r>
              <a:rPr lang="en-US" sz="2800" i="1" dirty="0"/>
              <a:t>x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253" y="4267200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(IV)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410" y="4811524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(V)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43444"/>
              </p:ext>
            </p:extLst>
          </p:nvPr>
        </p:nvGraphicFramePr>
        <p:xfrm>
          <a:off x="914400" y="1828800"/>
          <a:ext cx="33909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6" name="Equation" r:id="rId3" imgW="3382560" imgH="1435320" progId="Equation.DSMT4">
                  <p:embed/>
                </p:oleObj>
              </mc:Choice>
              <mc:Fallback>
                <p:oleObj name="Equation" r:id="rId3" imgW="3382560" imgH="1435320" progId="Equation.DSMT4">
                  <p:embed/>
                  <p:pic>
                    <p:nvPicPr>
                      <p:cNvPr id="0" name="Picture 4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909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7707" y="17907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601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4196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419600" y="2057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36368"/>
              </p:ext>
            </p:extLst>
          </p:nvPr>
        </p:nvGraphicFramePr>
        <p:xfrm>
          <a:off x="5544302" y="1905000"/>
          <a:ext cx="227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7" name="Equation" r:id="rId5" imgW="2258280" imgH="329040" progId="Equation.DSMT4">
                  <p:embed/>
                </p:oleObj>
              </mc:Choice>
              <mc:Fallback>
                <p:oleObj name="Equation" r:id="rId5" imgW="2258280" imgH="329040" progId="Equation.DSMT4">
                  <p:embed/>
                  <p:pic>
                    <p:nvPicPr>
                      <p:cNvPr id="0" name="Picture 4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302" y="1905000"/>
                        <a:ext cx="227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3129"/>
              </p:ext>
            </p:extLst>
          </p:nvPr>
        </p:nvGraphicFramePr>
        <p:xfrm>
          <a:off x="5061164" y="2533650"/>
          <a:ext cx="276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8" name="Equation" r:id="rId7" imgW="2760840" imgH="511920" progId="Equation.DSMT4">
                  <p:embed/>
                </p:oleObj>
              </mc:Choice>
              <mc:Fallback>
                <p:oleObj name="Equation" r:id="rId7" imgW="2760840" imgH="511920" progId="Equation.DSMT4">
                  <p:embed/>
                  <p:pic>
                    <p:nvPicPr>
                      <p:cNvPr id="0" name="Picture 4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164" y="2533650"/>
                        <a:ext cx="276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339332"/>
              </p:ext>
            </p:extLst>
          </p:nvPr>
        </p:nvGraphicFramePr>
        <p:xfrm>
          <a:off x="5105400" y="3073400"/>
          <a:ext cx="271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29" name="Equation" r:id="rId9" imgW="2706120" imgH="356400" progId="Equation.DSMT4">
                  <p:embed/>
                </p:oleObj>
              </mc:Choice>
              <mc:Fallback>
                <p:oleObj name="Equation" r:id="rId9" imgW="2706120" imgH="356400" progId="Equation.DSMT4">
                  <p:embed/>
                  <p:pic>
                    <p:nvPicPr>
                      <p:cNvPr id="0" name="Picture 4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73400"/>
                        <a:ext cx="271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079710" y="2971800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485459"/>
              </p:ext>
            </p:extLst>
          </p:nvPr>
        </p:nvGraphicFramePr>
        <p:xfrm>
          <a:off x="1098550" y="4241800"/>
          <a:ext cx="2933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0" name="Equation" r:id="rId11" imgW="2925360" imgH="1032840" progId="Equation.DSMT4">
                  <p:embed/>
                </p:oleObj>
              </mc:Choice>
              <mc:Fallback>
                <p:oleObj name="Equation" r:id="rId11" imgW="2925360" imgH="1032840" progId="Equation.DSMT4">
                  <p:embed/>
                  <p:pic>
                    <p:nvPicPr>
                      <p:cNvPr id="0" name="Picture 4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241800"/>
                        <a:ext cx="29337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4191000" y="50292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191000" y="445161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988366"/>
              </p:ext>
            </p:extLst>
          </p:nvPr>
        </p:nvGraphicFramePr>
        <p:xfrm>
          <a:off x="5270500" y="4279900"/>
          <a:ext cx="227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1" name="Equation" r:id="rId13" imgW="2258280" imgH="356400" progId="Equation.DSMT4">
                  <p:embed/>
                </p:oleObj>
              </mc:Choice>
              <mc:Fallback>
                <p:oleObj name="Equation" r:id="rId13" imgW="2258280" imgH="356400" progId="Equation.DSMT4">
                  <p:embed/>
                  <p:pic>
                    <p:nvPicPr>
                      <p:cNvPr id="0" name="Picture 4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279900"/>
                        <a:ext cx="227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482492"/>
              </p:ext>
            </p:extLst>
          </p:nvPr>
        </p:nvGraphicFramePr>
        <p:xfrm>
          <a:off x="6018311" y="5295900"/>
          <a:ext cx="162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2" name="Equation" r:id="rId15" imgW="1618200" imgH="329040" progId="Equation.DSMT4">
                  <p:embed/>
                </p:oleObj>
              </mc:Choice>
              <mc:Fallback>
                <p:oleObj name="Equation" r:id="rId15" imgW="1618200" imgH="329040" progId="Equation.DSMT4">
                  <p:embed/>
                  <p:pic>
                    <p:nvPicPr>
                      <p:cNvPr id="0" name="Picture 4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11" y="5295900"/>
                        <a:ext cx="1625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96662"/>
              </p:ext>
            </p:extLst>
          </p:nvPr>
        </p:nvGraphicFramePr>
        <p:xfrm>
          <a:off x="5084763" y="4724400"/>
          <a:ext cx="2552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3" name="Equation" r:id="rId17" imgW="2541600" imgH="530280" progId="Equation.DSMT4">
                  <p:embed/>
                </p:oleObj>
              </mc:Choice>
              <mc:Fallback>
                <p:oleObj name="Equation" r:id="rId17" imgW="2541600" imgH="530280" progId="Equation.DSMT4">
                  <p:embed/>
                  <p:pic>
                    <p:nvPicPr>
                      <p:cNvPr id="0" name="Picture 4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4724400"/>
                        <a:ext cx="2552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83286"/>
              </p:ext>
            </p:extLst>
          </p:nvPr>
        </p:nvGraphicFramePr>
        <p:xfrm>
          <a:off x="6224588" y="5664200"/>
          <a:ext cx="1333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34" name="Equation" r:id="rId19" imgW="1325520" imgH="356400" progId="Equation.DSMT4">
                  <p:embed/>
                </p:oleObj>
              </mc:Choice>
              <mc:Fallback>
                <p:oleObj name="Equation" r:id="rId19" imgW="1325520" imgH="356400" progId="Equation.DSMT4">
                  <p:embed/>
                  <p:pic>
                    <p:nvPicPr>
                      <p:cNvPr id="0" name="Picture 4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5664200"/>
                        <a:ext cx="1333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 animBg="1"/>
      <p:bldP spid="18" grpId="0" animBg="1"/>
      <p:bldP spid="24" grpId="0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 Solving a System with Three Variables (One Solution) (cont.)</a:t>
            </a:r>
            <a:endParaRPr lang="en-US" dirty="0"/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229600" cy="472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/>
              <a:t>Back substituting into equation (IV) to find </a:t>
            </a:r>
            <a:r>
              <a:rPr lang="en-US" sz="2600" i="1" dirty="0"/>
              <a:t>x</a:t>
            </a:r>
            <a:r>
              <a:rPr lang="en-US" sz="2600" dirty="0"/>
              <a:t> yields the following.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131210"/>
              </p:ext>
            </p:extLst>
          </p:nvPr>
        </p:nvGraphicFramePr>
        <p:xfrm>
          <a:off x="2152650" y="2432050"/>
          <a:ext cx="179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3" name="Equation" r:id="rId3" imgW="1782720" imgH="356400" progId="Equation.DSMT4">
                  <p:embed/>
                </p:oleObj>
              </mc:Choice>
              <mc:Fallback>
                <p:oleObj name="Equation" r:id="rId3" imgW="1782720" imgH="356400" progId="Equation.DSMT4">
                  <p:embed/>
                  <p:pic>
                    <p:nvPicPr>
                      <p:cNvPr id="0" name="Picture 3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650" y="2432050"/>
                        <a:ext cx="1790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342924"/>
              </p:ext>
            </p:extLst>
          </p:nvPr>
        </p:nvGraphicFramePr>
        <p:xfrm>
          <a:off x="2495550" y="2899390"/>
          <a:ext cx="140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4" name="Equation" r:id="rId5" imgW="1398600" imgH="264960" progId="Equation.DSMT4">
                  <p:embed/>
                </p:oleObj>
              </mc:Choice>
              <mc:Fallback>
                <p:oleObj name="Equation" r:id="rId5" imgW="1398600" imgH="264960" progId="Equation.DSMT4">
                  <p:embed/>
                  <p:pic>
                    <p:nvPicPr>
                      <p:cNvPr id="0" name="Picture 3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2899390"/>
                        <a:ext cx="1409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846"/>
              </p:ext>
            </p:extLst>
          </p:nvPr>
        </p:nvGraphicFramePr>
        <p:xfrm>
          <a:off x="2975854" y="3302000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5" name="Equation" r:id="rId7" imgW="1106280" imgH="264960" progId="Equation.DSMT4">
                  <p:embed/>
                </p:oleObj>
              </mc:Choice>
              <mc:Fallback>
                <p:oleObj name="Equation" r:id="rId7" imgW="1106280" imgH="264960" progId="Equation.DSMT4">
                  <p:embed/>
                  <p:pic>
                    <p:nvPicPr>
                      <p:cNvPr id="0" name="Picture 3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5854" y="3302000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768544"/>
              </p:ext>
            </p:extLst>
          </p:nvPr>
        </p:nvGraphicFramePr>
        <p:xfrm>
          <a:off x="3145008" y="3683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6" name="Equation" r:id="rId9" imgW="914040" imgH="264960" progId="Equation.DSMT4">
                  <p:embed/>
                </p:oleObj>
              </mc:Choice>
              <mc:Fallback>
                <p:oleObj name="Equation" r:id="rId9" imgW="914040" imgH="264960" progId="Equation.DSMT4">
                  <p:embed/>
                  <p:pic>
                    <p:nvPicPr>
                      <p:cNvPr id="0" name="Picture 3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008" y="3683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457200" y="4064000"/>
            <a:ext cx="82296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Finally, using </a:t>
            </a:r>
            <a:r>
              <a:rPr lang="en-US" sz="2600" i="1" dirty="0"/>
              <a:t>x </a:t>
            </a:r>
            <a:r>
              <a:rPr lang="en-US" sz="2600" dirty="0">
                <a:latin typeface="Symbol" charset="2"/>
                <a:cs typeface="Symbol" charset="2"/>
              </a:rPr>
              <a:t>= </a:t>
            </a:r>
            <a:r>
              <a:rPr lang="en-US" sz="26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600" dirty="0">
                <a:solidFill>
                  <a:srgbClr val="0000FF"/>
                </a:solidFill>
              </a:rPr>
              <a:t>3</a:t>
            </a:r>
            <a:r>
              <a:rPr lang="en-US" sz="2600" dirty="0"/>
              <a:t> and </a:t>
            </a:r>
            <a:r>
              <a:rPr lang="en-US" sz="2600" i="1" dirty="0"/>
              <a:t>y</a:t>
            </a:r>
            <a:r>
              <a:rPr lang="en-US" sz="2600" dirty="0"/>
              <a:t> </a:t>
            </a:r>
            <a:r>
              <a:rPr lang="en-US" sz="2600" dirty="0">
                <a:latin typeface="Symbol" charset="2"/>
                <a:cs typeface="Symbol" charset="2"/>
              </a:rPr>
              <a:t>= </a:t>
            </a:r>
            <a:r>
              <a:rPr lang="en-US" sz="2600" dirty="0">
                <a:solidFill>
                  <a:srgbClr val="FF0000"/>
                </a:solidFill>
              </a:rPr>
              <a:t>2</a:t>
            </a:r>
            <a:r>
              <a:rPr lang="en-US" sz="2600" dirty="0"/>
              <a:t>, back substitute into (I).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945698"/>
              </p:ext>
            </p:extLst>
          </p:nvPr>
        </p:nvGraphicFramePr>
        <p:xfrm>
          <a:off x="1790700" y="5029200"/>
          <a:ext cx="281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7" name="Equation" r:id="rId11" imgW="2806560" imgH="365400" progId="Equation.DSMT4">
                  <p:embed/>
                </p:oleObj>
              </mc:Choice>
              <mc:Fallback>
                <p:oleObj name="Equation" r:id="rId11" imgW="2806560" imgH="365400" progId="Equation.DSMT4">
                  <p:embed/>
                  <p:pic>
                    <p:nvPicPr>
                      <p:cNvPr id="0" name="Picture 3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5029200"/>
                        <a:ext cx="281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501561"/>
              </p:ext>
            </p:extLst>
          </p:nvPr>
        </p:nvGraphicFramePr>
        <p:xfrm>
          <a:off x="2709863" y="5511800"/>
          <a:ext cx="189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8" name="Equation" r:id="rId13" imgW="1883160" imgH="264960" progId="Equation.DSMT4">
                  <p:embed/>
                </p:oleObj>
              </mc:Choice>
              <mc:Fallback>
                <p:oleObj name="Equation" r:id="rId13" imgW="1883160" imgH="264960" progId="Equation.DSMT4">
                  <p:embed/>
                  <p:pic>
                    <p:nvPicPr>
                      <p:cNvPr id="0" name="Picture 3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5511800"/>
                        <a:ext cx="189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extLst>
              <a:ext uri="{FF2B5EF4-FFF2-40B4-BE49-F238E27FC236}">
                <a16:creationId xmlns="" xmlns:a16="http://schemas.microsoft.com/office/drawing/2014/main" id="{F9FCD352-0D24-4C46-A218-99451B5B2E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699335"/>
              </p:ext>
            </p:extLst>
          </p:nvPr>
        </p:nvGraphicFramePr>
        <p:xfrm>
          <a:off x="2335723" y="1982490"/>
          <a:ext cx="15954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69" name="Equation" r:id="rId15" imgW="1587240" imgH="355320" progId="Equation.DSMT4">
                  <p:embed/>
                </p:oleObj>
              </mc:Choice>
              <mc:Fallback>
                <p:oleObj name="Equation" r:id="rId15" imgW="1587240" imgH="35532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723" y="1982490"/>
                        <a:ext cx="1595437" cy="366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>
            <a:extLst>
              <a:ext uri="{FF2B5EF4-FFF2-40B4-BE49-F238E27FC236}">
                <a16:creationId xmlns="" xmlns:a16="http://schemas.microsoft.com/office/drawing/2014/main" id="{797E3453-28C8-4644-8867-62679E98C0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940647"/>
              </p:ext>
            </p:extLst>
          </p:nvPr>
        </p:nvGraphicFramePr>
        <p:xfrm>
          <a:off x="2380692" y="4581525"/>
          <a:ext cx="22193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70" name="Equation" r:id="rId17" imgW="2209680" imgH="355320" progId="Equation.DSMT4">
                  <p:embed/>
                </p:oleObj>
              </mc:Choice>
              <mc:Fallback>
                <p:oleObj name="Equation" r:id="rId17" imgW="2209680" imgH="35532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0692" y="4581525"/>
                        <a:ext cx="22193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 Solving a System with Three Variables (One Solution) (cont.)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07250"/>
              </p:ext>
            </p:extLst>
          </p:nvPr>
        </p:nvGraphicFramePr>
        <p:xfrm>
          <a:off x="3103563" y="137160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83" name="Equation" r:id="rId3" imgW="849960" imgH="264960" progId="Equation.DSMT4">
                  <p:embed/>
                </p:oleObj>
              </mc:Choice>
              <mc:Fallback>
                <p:oleObj name="Equation" r:id="rId3" imgW="849960" imgH="264960" progId="Equation.DSMT4">
                  <p:embed/>
                  <p:pic>
                    <p:nvPicPr>
                      <p:cNvPr id="0" name="Picture 1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160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533400" y="2895600"/>
            <a:ext cx="21336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solution is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33177"/>
              </p:ext>
            </p:extLst>
          </p:nvPr>
        </p:nvGraphicFramePr>
        <p:xfrm>
          <a:off x="3276600" y="1778000"/>
          <a:ext cx="736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84" name="Equation" r:id="rId5" imgW="722160" imgH="804240" progId="Equation.DSMT4">
                  <p:embed/>
                </p:oleObj>
              </mc:Choice>
              <mc:Fallback>
                <p:oleObj name="Equation" r:id="rId5" imgW="722160" imgH="804240" progId="Equation.DSMT4">
                  <p:embed/>
                  <p:pic>
                    <p:nvPicPr>
                      <p:cNvPr id="0" name="Picture 1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78000"/>
                        <a:ext cx="736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901398"/>
              </p:ext>
            </p:extLst>
          </p:nvPr>
        </p:nvGraphicFramePr>
        <p:xfrm>
          <a:off x="2681288" y="2763838"/>
          <a:ext cx="13700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85" name="Equation" r:id="rId7" imgW="1358640" imgH="888840" progId="Equation.DSMT4">
                  <p:embed/>
                </p:oleObj>
              </mc:Choice>
              <mc:Fallback>
                <p:oleObj name="Equation" r:id="rId7" imgW="1358640" imgH="888840" progId="Equation.DSMT4">
                  <p:embed/>
                  <p:pic>
                    <p:nvPicPr>
                      <p:cNvPr id="0" name="Picture 1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288" y="2763838"/>
                        <a:ext cx="137001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" y="4448544"/>
            <a:ext cx="83058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solution can be checked by substituting                     into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18468"/>
              </p:ext>
            </p:extLst>
          </p:nvPr>
        </p:nvGraphicFramePr>
        <p:xfrm>
          <a:off x="6643688" y="4306888"/>
          <a:ext cx="13700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86" name="Equation" r:id="rId9" imgW="1358640" imgH="888840" progId="Equation.DSMT4">
                  <p:embed/>
                </p:oleObj>
              </mc:Choice>
              <mc:Fallback>
                <p:oleObj name="Equation" r:id="rId9" imgW="1358640" imgH="888840" progId="Equation.DSMT4">
                  <p:embed/>
                  <p:pic>
                    <p:nvPicPr>
                      <p:cNvPr id="0" name="Picture 1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306888"/>
                        <a:ext cx="137001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609600" y="4861560"/>
            <a:ext cx="51054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all three of the original equations.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932" y="3930384"/>
            <a:ext cx="107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1:  Solving a System with Three Variables (One Solution) (cont.)</a:t>
            </a:r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413488"/>
              </p:ext>
            </p:extLst>
          </p:nvPr>
        </p:nvGraphicFramePr>
        <p:xfrm>
          <a:off x="1931988" y="1427163"/>
          <a:ext cx="4494212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32" name="Equation" r:id="rId3" imgW="4483080" imgH="2920680" progId="Equation.DSMT4">
                  <p:embed/>
                </p:oleObj>
              </mc:Choice>
              <mc:Fallback>
                <p:oleObj name="Equation" r:id="rId3" imgW="4483080" imgH="2920680" progId="Equation.DSMT4">
                  <p:embed/>
                  <p:pic>
                    <p:nvPicPr>
                      <p:cNvPr id="0" name="Picture 1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1427163"/>
                        <a:ext cx="4494212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704</Words>
  <Application>Microsoft Office PowerPoint</Application>
  <PresentationFormat>On-screen Show (4:3)</PresentationFormat>
  <Paragraphs>90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Symbol</vt:lpstr>
      <vt:lpstr>Office Theme</vt:lpstr>
      <vt:lpstr>Equation</vt:lpstr>
      <vt:lpstr>Section 11.6</vt:lpstr>
      <vt:lpstr>Objectives</vt:lpstr>
      <vt:lpstr>To Solve a System of Three Linear Equations in Three Variables </vt:lpstr>
      <vt:lpstr>To Solve a System of Three Linear Equations in Three Variables </vt:lpstr>
      <vt:lpstr>Example 1:  Solving a System with Three Variables (One Solution)</vt:lpstr>
      <vt:lpstr>Example 1:  Solving a System with Three Variables (One Solution) (cont.)</vt:lpstr>
      <vt:lpstr>Example 1:  Solving a System with Three Variables (One Solution) (cont.)</vt:lpstr>
      <vt:lpstr>Example 1:  Solving a System with Three Variables (One Solution) (cont.)</vt:lpstr>
      <vt:lpstr>Example 1:  Solving a System with Three Variables (One Solution) (cont.)</vt:lpstr>
      <vt:lpstr>Solving Systems in Three Variables</vt:lpstr>
      <vt:lpstr>Example 2:  Solving a System with Three Variables (No Solution)</vt:lpstr>
      <vt:lpstr>Example 2:  Solving a System with Three Variables (No Solution) (cont.)</vt:lpstr>
      <vt:lpstr>Example 3:  Three Variables (A System with Infinitely Many Solutions)</vt:lpstr>
      <vt:lpstr>Example 3:  Three Variables (A System with Infinitely Many Solutions) (cont.)</vt:lpstr>
      <vt:lpstr>Example 4:  Application: Using a System with Three Variables</vt:lpstr>
      <vt:lpstr>Example 4:  Application: Using a System with Three Variables (cont.)</vt:lpstr>
      <vt:lpstr>Example 4:  Application: Using a System with Three Variables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Kara Roche</cp:lastModifiedBy>
  <cp:revision>531</cp:revision>
  <dcterms:created xsi:type="dcterms:W3CDTF">2013-04-26T14:43:13Z</dcterms:created>
  <dcterms:modified xsi:type="dcterms:W3CDTF">2018-06-11T21:05:43Z</dcterms:modified>
</cp:coreProperties>
</file>