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9" r:id="rId3"/>
    <p:sldId id="279" r:id="rId4"/>
    <p:sldId id="260" r:id="rId5"/>
    <p:sldId id="261" r:id="rId6"/>
    <p:sldId id="264" r:id="rId7"/>
    <p:sldId id="265" r:id="rId8"/>
    <p:sldId id="266" r:id="rId9"/>
    <p:sldId id="267" r:id="rId10"/>
    <p:sldId id="268" r:id="rId11"/>
    <p:sldId id="269" r:id="rId12"/>
    <p:sldId id="285" r:id="rId13"/>
    <p:sldId id="286" r:id="rId14"/>
    <p:sldId id="274" r:id="rId15"/>
    <p:sldId id="288" r:id="rId16"/>
    <p:sldId id="289" r:id="rId17"/>
    <p:sldId id="290" r:id="rId18"/>
    <p:sldId id="291" r:id="rId19"/>
    <p:sldId id="292" r:id="rId20"/>
    <p:sldId id="293" r:id="rId21"/>
    <p:sldId id="280" r:id="rId22"/>
    <p:sldId id="281" r:id="rId23"/>
    <p:sldId id="282" r:id="rId24"/>
    <p:sldId id="283" r:id="rId25"/>
    <p:sldId id="284" r:id="rId26"/>
    <p:sldId id="294" r:id="rId27"/>
    <p:sldId id="29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extLst/>
  </p:cmAuthor>
  <p:cmAuthor id="1" name="Belloit, Nicholas G" initials="BNG" lastIdx="1" clrIdx="0">
    <p:extLst/>
  </p:cmAuthor>
  <p:cmAuthor id="8" name="Belloit, Nicholas G" initials="BNG [8]" lastIdx="1" clrIdx="7">
    <p:extLst/>
  </p:cmAuthor>
  <p:cmAuthor id="2" name="Belloit, Nicholas G" initials="BNG [2]" lastIdx="1" clrIdx="1">
    <p:extLst/>
  </p:cmAuthor>
  <p:cmAuthor id="9" name="Belloit, Nicholas G" initials="BNG [9]" lastIdx="1" clrIdx="8">
    <p:extLst/>
  </p:cmAuthor>
  <p:cmAuthor id="3" name="Belloit, Nicholas G" initials="BNG [3]" lastIdx="1" clrIdx="2">
    <p:extLst/>
  </p:cmAuthor>
  <p:cmAuthor id="10" name="Belloit, Nicholas G" initials="BNG [10]" lastIdx="1" clrIdx="9">
    <p:extLst/>
  </p:cmAuthor>
  <p:cmAuthor id="4" name="Belloit, Nicholas G" initials="BNG [4]" lastIdx="1" clrIdx="3">
    <p:extLst/>
  </p:cmAuthor>
  <p:cmAuthor id="5" name="Belloit, Nicholas G" initials="BNG [5]" lastIdx="1" clrIdx="4">
    <p:extLst/>
  </p:cmAuthor>
  <p:cmAuthor id="6" name="Belloit, Nicholas G" initials="BNG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4D"/>
    <a:srgbClr val="000087"/>
    <a:srgbClr val="366092"/>
    <a:srgbClr val="FF0000"/>
    <a:srgbClr val="C00000"/>
    <a:srgbClr val="2D7D9F"/>
    <a:srgbClr val="0000FF"/>
    <a:srgbClr val="000099"/>
    <a:srgbClr val="FF00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10" autoAdjust="0"/>
    <p:restoredTop sz="94660"/>
  </p:normalViewPr>
  <p:slideViewPr>
    <p:cSldViewPr>
      <p:cViewPr varScale="1">
        <p:scale>
          <a:sx n="81" d="100"/>
          <a:sy n="81" d="100"/>
        </p:scale>
        <p:origin x="102" y="29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emf"/><Relationship Id="rId1"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 Id="rId4" Type="http://schemas.openxmlformats.org/officeDocument/2006/relationships/image" Target="../media/image5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 Id="rId4" Type="http://schemas.openxmlformats.org/officeDocument/2006/relationships/image" Target="../media/image5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image" Target="../media/image4.emf"/><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10.emf"/><Relationship Id="rId5" Type="http://schemas.openxmlformats.org/officeDocument/2006/relationships/image" Target="../media/image15.emf"/><Relationship Id="rId4"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image" Target="../media/image18.emf"/><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5" Type="http://schemas.openxmlformats.org/officeDocument/2006/relationships/image" Target="../media/image29.emf"/><Relationship Id="rId4"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4"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110525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52338-FA8A-4723-928F-B79686D868D3}" type="datetimeFigureOut">
              <a:rPr lang="en-US" smtClean="0"/>
              <a:pPr/>
              <a:t>6/5/2018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61F61-A467-42FE-99CA-0B52EDC3DEC6}" type="slidenum">
              <a:rPr lang="en-US" smtClean="0"/>
              <a:pPr/>
              <a:t>‹#›</a:t>
            </a:fld>
            <a:endParaRPr lang="en-US"/>
          </a:p>
        </p:txBody>
      </p:sp>
    </p:spTree>
    <p:extLst>
      <p:ext uri="{BB962C8B-B14F-4D97-AF65-F5344CB8AC3E}">
        <p14:creationId xmlns:p14="http://schemas.microsoft.com/office/powerpoint/2010/main" val="72827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oleObject" Target="../embeddings/oleObject16.bin"/><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2.emf"/><Relationship Id="rId2" Type="http://schemas.openxmlformats.org/officeDocument/2006/relationships/slideLayout" Target="../slideLayouts/slideLayout2.xml"/><Relationship Id="rId16" Type="http://schemas.openxmlformats.org/officeDocument/2006/relationships/image" Target="../media/image24.emf"/><Relationship Id="rId1" Type="http://schemas.openxmlformats.org/officeDocument/2006/relationships/vmlDrawing" Target="../drawings/vmlDrawing6.vml"/><Relationship Id="rId6" Type="http://schemas.openxmlformats.org/officeDocument/2006/relationships/image" Target="../media/image19.e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1.emf"/><Relationship Id="rId4" Type="http://schemas.openxmlformats.org/officeDocument/2006/relationships/image" Target="../media/image18.emf"/><Relationship Id="rId9" Type="http://schemas.openxmlformats.org/officeDocument/2006/relationships/oleObject" Target="../embeddings/oleObject20.bin"/><Relationship Id="rId14" Type="http://schemas.openxmlformats.org/officeDocument/2006/relationships/image" Target="../media/image23.emf"/></Relationships>
</file>

<file path=ppt/slides/_rels/slide12.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e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28.emf"/><Relationship Id="rId4" Type="http://schemas.openxmlformats.org/officeDocument/2006/relationships/image" Target="../media/image25.emf"/><Relationship Id="rId9"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1.emf"/><Relationship Id="rId5" Type="http://schemas.openxmlformats.org/officeDocument/2006/relationships/oleObject" Target="../embeddings/oleObject30.bin"/><Relationship Id="rId10" Type="http://schemas.openxmlformats.org/officeDocument/2006/relationships/image" Target="../media/image33.wmf"/><Relationship Id="rId4" Type="http://schemas.openxmlformats.org/officeDocument/2006/relationships/image" Target="../media/image30.emf"/><Relationship Id="rId9" Type="http://schemas.openxmlformats.org/officeDocument/2006/relationships/oleObject" Target="../embeddings/oleObject3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5.emf"/><Relationship Id="rId5" Type="http://schemas.openxmlformats.org/officeDocument/2006/relationships/oleObject" Target="../embeddings/oleObject34.bin"/><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7.emf"/><Relationship Id="rId5" Type="http://schemas.openxmlformats.org/officeDocument/2006/relationships/oleObject" Target="../embeddings/oleObject36.bin"/><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0.emf"/><Relationship Id="rId5" Type="http://schemas.openxmlformats.org/officeDocument/2006/relationships/oleObject" Target="../embeddings/oleObject39.bin"/><Relationship Id="rId4" Type="http://schemas.openxmlformats.org/officeDocument/2006/relationships/image" Target="../media/image39.emf"/></Relationships>
</file>

<file path=ppt/slides/_rels/slide17.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46.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3.e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45.emf"/><Relationship Id="rId4" Type="http://schemas.openxmlformats.org/officeDocument/2006/relationships/image" Target="../media/image42.emf"/><Relationship Id="rId9" Type="http://schemas.openxmlformats.org/officeDocument/2006/relationships/oleObject" Target="../embeddings/oleObject44.bin"/><Relationship Id="rId14" Type="http://schemas.openxmlformats.org/officeDocument/2006/relationships/image" Target="../media/image47.emf"/></Relationships>
</file>

<file path=ppt/slides/_rels/slide18.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9.emf"/><Relationship Id="rId5" Type="http://schemas.openxmlformats.org/officeDocument/2006/relationships/oleObject" Target="../embeddings/oleObject48.bin"/><Relationship Id="rId10" Type="http://schemas.openxmlformats.org/officeDocument/2006/relationships/image" Target="../media/image51.emf"/><Relationship Id="rId4" Type="http://schemas.openxmlformats.org/officeDocument/2006/relationships/image" Target="../media/image48.emf"/><Relationship Id="rId9" Type="http://schemas.openxmlformats.org/officeDocument/2006/relationships/oleObject" Target="../embeddings/oleObject50.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4.emf"/><Relationship Id="rId5" Type="http://schemas.openxmlformats.org/officeDocument/2006/relationships/oleObject" Target="../embeddings/oleObject53.bin"/><Relationship Id="rId10" Type="http://schemas.openxmlformats.org/officeDocument/2006/relationships/image" Target="../media/image56.emf"/><Relationship Id="rId4" Type="http://schemas.openxmlformats.org/officeDocument/2006/relationships/image" Target="../media/image53.emf"/><Relationship Id="rId9" Type="http://schemas.openxmlformats.org/officeDocument/2006/relationships/oleObject" Target="../embeddings/oleObject55.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6.bin"/><Relationship Id="rId7"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emf"/></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8.emf"/><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vmlDrawing" Target="../drawings/vmlDrawing2.vml"/><Relationship Id="rId6" Type="http://schemas.openxmlformats.org/officeDocument/2006/relationships/image" Target="../media/image5.e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1.bin"/><Relationship Id="rId10" Type="http://schemas.openxmlformats.org/officeDocument/2006/relationships/image" Target="../media/image7.emf"/><Relationship Id="rId4" Type="http://schemas.openxmlformats.org/officeDocument/2006/relationships/image" Target="../media/image4.emf"/><Relationship Id="rId9" Type="http://schemas.openxmlformats.org/officeDocument/2006/relationships/oleObject" Target="../embeddings/oleObject6.bin"/><Relationship Id="rId1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oleObject" Target="../embeddings/oleObject9.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e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4.emf"/><Relationship Id="rId4" Type="http://schemas.openxmlformats.org/officeDocument/2006/relationships/image" Target="../media/image11.emf"/><Relationship Id="rId9" Type="http://schemas.openxmlformats.org/officeDocument/2006/relationships/oleObject" Target="../embeddings/oleObject13.bin"/><Relationship Id="rId14"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11.7</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t>Matrices and Gaussian Elimination</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dirty="0">
                <a:solidFill>
                  <a:schemeClr val="accent1"/>
                </a:solidFill>
              </a:rPr>
              <a:t>Example 3: </a:t>
            </a:r>
            <a:r>
              <a:rPr lang="en-US" dirty="0"/>
              <a:t>Using Gaussian Elimination </a:t>
            </a:r>
            <a:br>
              <a:rPr lang="en-US" dirty="0"/>
            </a:br>
            <a:r>
              <a:rPr lang="en-US" dirty="0"/>
              <a:t>(Two Variables)</a:t>
            </a:r>
            <a:endParaRPr lang="en-US" sz="3200" dirty="0">
              <a:solidFill>
                <a:schemeClr val="accent1"/>
              </a:solidFill>
            </a:endParaRPr>
          </a:p>
        </p:txBody>
      </p:sp>
      <p:sp>
        <p:nvSpPr>
          <p:cNvPr id="14339" name="Rectangle 3"/>
          <p:cNvSpPr>
            <a:spLocks noGrp="1"/>
          </p:cNvSpPr>
          <p:nvPr>
            <p:ph idx="1"/>
          </p:nvPr>
        </p:nvSpPr>
        <p:spPr>
          <a:xfrm>
            <a:off x="457200" y="1066800"/>
            <a:ext cx="8229600" cy="5127558"/>
          </a:xfrm>
          <a:prstGeom prst="rect">
            <a:avLst/>
          </a:prstGeom>
          <a:noFill/>
        </p:spPr>
        <p:txBody>
          <a:bodyPr>
            <a:spAutoFit/>
          </a:bodyPr>
          <a:lstStyle/>
          <a:p>
            <a:pPr>
              <a:spcBef>
                <a:spcPct val="0"/>
              </a:spcBef>
            </a:pPr>
            <a:r>
              <a:rPr lang="en-US" dirty="0"/>
              <a:t>Use the Gaussian elimination method with back substitution to solve the system of linear equations.</a:t>
            </a:r>
          </a:p>
          <a:p>
            <a:pPr>
              <a:spcBef>
                <a:spcPct val="0"/>
              </a:spcBef>
            </a:pPr>
            <a:endParaRPr lang="en-US" i="0" dirty="0">
              <a:solidFill>
                <a:schemeClr val="tx1"/>
              </a:solidFill>
            </a:endParaRPr>
          </a:p>
          <a:p>
            <a:pPr>
              <a:spcBef>
                <a:spcPct val="0"/>
              </a:spcBef>
            </a:pPr>
            <a:endParaRPr lang="en-US" sz="4400" dirty="0">
              <a:solidFill>
                <a:schemeClr val="tx1"/>
              </a:solidFill>
            </a:endParaRPr>
          </a:p>
          <a:p>
            <a:pPr>
              <a:spcBef>
                <a:spcPct val="0"/>
              </a:spcBef>
            </a:pPr>
            <a:r>
              <a:rPr lang="en-US" b="1" dirty="0"/>
              <a:t>Solution</a:t>
            </a:r>
          </a:p>
          <a:p>
            <a:pPr>
              <a:spcBef>
                <a:spcPct val="0"/>
              </a:spcBef>
              <a:tabLst>
                <a:tab pos="1163638" algn="l"/>
              </a:tabLst>
            </a:pPr>
            <a:r>
              <a:rPr lang="en-US" b="1" dirty="0"/>
              <a:t>Step 1:</a:t>
            </a:r>
            <a:r>
              <a:rPr lang="en-US" dirty="0"/>
              <a:t>	Write the augmented matrix.</a:t>
            </a:r>
          </a:p>
          <a:p>
            <a:endParaRPr lang="en-US" dirty="0"/>
          </a:p>
          <a:p>
            <a:endParaRPr lang="en-US" sz="3400" dirty="0"/>
          </a:p>
          <a:p>
            <a:r>
              <a:rPr lang="en-US" dirty="0"/>
              <a:t>(The following steps show how to use elementary row operations to get the matrix in row echelon form.)</a:t>
            </a:r>
            <a:endParaRPr lang="en-US" b="1" i="0" dirty="0">
              <a:solidFill>
                <a:schemeClr val="tx1"/>
              </a:solidFill>
            </a:endParaRPr>
          </a:p>
        </p:txBody>
      </p:sp>
      <p:graphicFrame>
        <p:nvGraphicFramePr>
          <p:cNvPr id="8" name="Object 10"/>
          <p:cNvGraphicFramePr>
            <a:graphicFrameLocks noChangeAspect="1"/>
          </p:cNvGraphicFramePr>
          <p:nvPr>
            <p:extLst>
              <p:ext uri="{D42A27DB-BD31-4B8C-83A1-F6EECF244321}">
                <p14:modId xmlns:p14="http://schemas.microsoft.com/office/powerpoint/2010/main" val="1324722895"/>
              </p:ext>
            </p:extLst>
          </p:nvPr>
        </p:nvGraphicFramePr>
        <p:xfrm>
          <a:off x="554746" y="1981200"/>
          <a:ext cx="1943100" cy="1079500"/>
        </p:xfrm>
        <a:graphic>
          <a:graphicData uri="http://schemas.openxmlformats.org/presentationml/2006/ole">
            <mc:AlternateContent xmlns:mc="http://schemas.openxmlformats.org/markup-compatibility/2006">
              <mc:Choice xmlns:v="urn:schemas-microsoft-com:vml" Requires="v">
                <p:oleObj spid="_x0000_s7052" name="Equation" r:id="rId3" imgW="1928880" imgH="1069560" progId="Equation.DSMT4">
                  <p:embed/>
                </p:oleObj>
              </mc:Choice>
              <mc:Fallback>
                <p:oleObj name="Equation" r:id="rId3" imgW="1928880" imgH="1069560" progId="Equation.DSMT4">
                  <p:embed/>
                  <p:pic>
                    <p:nvPicPr>
                      <p:cNvPr id="0" name="Picture 8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746" y="1981200"/>
                        <a:ext cx="19431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3603763419"/>
              </p:ext>
            </p:extLst>
          </p:nvPr>
        </p:nvGraphicFramePr>
        <p:xfrm>
          <a:off x="1731254" y="4025900"/>
          <a:ext cx="1828800" cy="1079500"/>
        </p:xfrm>
        <a:graphic>
          <a:graphicData uri="http://schemas.openxmlformats.org/presentationml/2006/ole">
            <mc:AlternateContent xmlns:mc="http://schemas.openxmlformats.org/markup-compatibility/2006">
              <mc:Choice xmlns:v="urn:schemas-microsoft-com:vml" Requires="v">
                <p:oleObj spid="_x0000_s7053" name="Equation" r:id="rId5" imgW="1819080" imgH="1069560" progId="Equation.DSMT4">
                  <p:embed/>
                </p:oleObj>
              </mc:Choice>
              <mc:Fallback>
                <p:oleObj name="Equation" r:id="rId5" imgW="1819080" imgH="1069560" progId="Equation.DSMT4">
                  <p:embed/>
                  <p:pic>
                    <p:nvPicPr>
                      <p:cNvPr id="0" name="Picture 8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1254" y="4025900"/>
                        <a:ext cx="18288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6" name="Straight Connector 15"/>
          <p:cNvCxnSpPr/>
          <p:nvPr/>
        </p:nvCxnSpPr>
        <p:spPr>
          <a:xfrm>
            <a:off x="2826360" y="4072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3: </a:t>
            </a:r>
            <a:r>
              <a:rPr lang="en-US" dirty="0"/>
              <a:t>Using Gaussian Elimination </a:t>
            </a:r>
            <a:br>
              <a:rPr lang="en-US" dirty="0"/>
            </a:br>
            <a:r>
              <a:rPr lang="en-US" dirty="0"/>
              <a:t>(Two Variables) </a:t>
            </a:r>
            <a:r>
              <a:rPr lang="en-US" dirty="0">
                <a:solidFill>
                  <a:schemeClr val="accent1"/>
                </a:solidFill>
              </a:rPr>
              <a:t>(cont.)</a:t>
            </a:r>
            <a:endParaRPr lang="en-US" sz="3200" dirty="0">
              <a:solidFill>
                <a:schemeClr val="accent1"/>
              </a:solidFill>
            </a:endParaRPr>
          </a:p>
        </p:txBody>
      </p:sp>
      <p:sp>
        <p:nvSpPr>
          <p:cNvPr id="15363" name="Rectangle 3"/>
          <p:cNvSpPr>
            <a:spLocks noGrp="1"/>
          </p:cNvSpPr>
          <p:nvPr>
            <p:ph idx="1"/>
          </p:nvPr>
        </p:nvSpPr>
        <p:spPr>
          <a:xfrm>
            <a:off x="457200" y="1187184"/>
            <a:ext cx="8229600" cy="4105740"/>
          </a:xfrm>
          <a:prstGeom prst="rect">
            <a:avLst/>
          </a:prstGeom>
          <a:noFill/>
        </p:spPr>
        <p:txBody>
          <a:bodyPr>
            <a:spAutoFit/>
          </a:bodyPr>
          <a:lstStyle/>
          <a:p>
            <a:pPr>
              <a:tabLst>
                <a:tab pos="1163638" algn="l"/>
              </a:tabLst>
            </a:pPr>
            <a:r>
              <a:rPr lang="en-US" b="1" dirty="0"/>
              <a:t>Step 2:</a:t>
            </a:r>
            <a:r>
              <a:rPr lang="en-US" dirty="0"/>
              <a:t>	Multiply row 1 by    so that the entry in the 	upper left corner will be 1. This will help to get </a:t>
            </a:r>
            <a:br>
              <a:rPr lang="en-US" dirty="0"/>
            </a:br>
            <a:r>
              <a:rPr lang="en-US" dirty="0"/>
              <a:t>	0 below the 1 in the next step.</a:t>
            </a:r>
          </a:p>
          <a:p>
            <a:pPr>
              <a:tabLst>
                <a:tab pos="1163638" algn="l"/>
              </a:tabLst>
            </a:pPr>
            <a:endParaRPr lang="en-US" dirty="0"/>
          </a:p>
          <a:p>
            <a:pPr>
              <a:tabLst>
                <a:tab pos="1163638" algn="l"/>
              </a:tabLst>
            </a:pPr>
            <a:endParaRPr lang="en-US" sz="4000" dirty="0"/>
          </a:p>
          <a:p>
            <a:pPr>
              <a:tabLst>
                <a:tab pos="1163638" algn="l"/>
              </a:tabLst>
            </a:pPr>
            <a:r>
              <a:rPr lang="en-US" b="1" dirty="0"/>
              <a:t>Step 3:</a:t>
            </a:r>
            <a:r>
              <a:rPr lang="en-US" dirty="0"/>
              <a:t>	To get 0 in the lower left corner, add −5 times 	row 1 to row 2.</a:t>
            </a:r>
          </a:p>
          <a:p>
            <a:pPr>
              <a:tabLst>
                <a:tab pos="1163638" algn="l"/>
              </a:tabLst>
            </a:pPr>
            <a:endParaRPr lang="en-US" dirty="0"/>
          </a:p>
        </p:txBody>
      </p:sp>
      <p:graphicFrame>
        <p:nvGraphicFramePr>
          <p:cNvPr id="4" name="Object 10"/>
          <p:cNvGraphicFramePr>
            <a:graphicFrameLocks noChangeAspect="1"/>
          </p:cNvGraphicFramePr>
          <p:nvPr>
            <p:extLst>
              <p:ext uri="{D42A27DB-BD31-4B8C-83A1-F6EECF244321}">
                <p14:modId xmlns:p14="http://schemas.microsoft.com/office/powerpoint/2010/main" val="1407171645"/>
              </p:ext>
            </p:extLst>
          </p:nvPr>
        </p:nvGraphicFramePr>
        <p:xfrm>
          <a:off x="4288546" y="1219200"/>
          <a:ext cx="190500" cy="495300"/>
        </p:xfrm>
        <a:graphic>
          <a:graphicData uri="http://schemas.openxmlformats.org/presentationml/2006/ole">
            <mc:AlternateContent xmlns:mc="http://schemas.openxmlformats.org/markup-compatibility/2006">
              <mc:Choice xmlns:v="urn:schemas-microsoft-com:vml" Requires="v">
                <p:oleObj spid="_x0000_s53982" name="Equation" r:id="rId3" imgW="182520" imgH="484560" progId="Equation.DSMT4">
                  <p:embed/>
                </p:oleObj>
              </mc:Choice>
              <mc:Fallback>
                <p:oleObj name="Equation" r:id="rId3" imgW="182520" imgH="484560" progId="Equation.DSMT4">
                  <p:embed/>
                  <p:pic>
                    <p:nvPicPr>
                      <p:cNvPr id="0" name="Picture 6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8546" y="1219200"/>
                        <a:ext cx="1905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
          <p:cNvGrpSpPr/>
          <p:nvPr/>
        </p:nvGrpSpPr>
        <p:grpSpPr>
          <a:xfrm>
            <a:off x="1688562" y="2625284"/>
            <a:ext cx="1828800" cy="1079500"/>
            <a:chOff x="1688562" y="2882900"/>
            <a:chExt cx="1828800" cy="1079500"/>
          </a:xfrm>
        </p:grpSpPr>
        <p:graphicFrame>
          <p:nvGraphicFramePr>
            <p:cNvPr id="5" name="Object 4"/>
            <p:cNvGraphicFramePr>
              <a:graphicFrameLocks noChangeAspect="1"/>
            </p:cNvGraphicFramePr>
            <p:nvPr>
              <p:extLst>
                <p:ext uri="{D42A27DB-BD31-4B8C-83A1-F6EECF244321}">
                  <p14:modId xmlns:p14="http://schemas.microsoft.com/office/powerpoint/2010/main" val="1776582892"/>
                </p:ext>
              </p:extLst>
            </p:nvPr>
          </p:nvGraphicFramePr>
          <p:xfrm>
            <a:off x="1688562" y="2882900"/>
            <a:ext cx="1828800" cy="1079500"/>
          </p:xfrm>
          <a:graphic>
            <a:graphicData uri="http://schemas.openxmlformats.org/presentationml/2006/ole">
              <mc:AlternateContent xmlns:mc="http://schemas.openxmlformats.org/markup-compatibility/2006">
                <mc:Choice xmlns:v="urn:schemas-microsoft-com:vml" Requires="v">
                  <p:oleObj spid="_x0000_s53983" name="Equation" r:id="rId5" imgW="1819080" imgH="1069560" progId="Equation.DSMT4">
                    <p:embed/>
                  </p:oleObj>
                </mc:Choice>
                <mc:Fallback>
                  <p:oleObj name="Equation" r:id="rId5" imgW="1819080" imgH="1069560" progId="Equation.DSMT4">
                    <p:embed/>
                    <p:pic>
                      <p:nvPicPr>
                        <p:cNvPr id="0" name="Picture 6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8562" y="2882900"/>
                          <a:ext cx="18288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6" name="Straight Connector 5"/>
            <p:cNvCxnSpPr/>
            <p:nvPr/>
          </p:nvCxnSpPr>
          <p:spPr>
            <a:xfrm>
              <a:off x="2783668" y="2929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3" name="Group 2"/>
          <p:cNvGrpSpPr/>
          <p:nvPr/>
        </p:nvGrpSpPr>
        <p:grpSpPr>
          <a:xfrm>
            <a:off x="5276850" y="2625284"/>
            <a:ext cx="1790700" cy="1079500"/>
            <a:chOff x="5276850" y="2882900"/>
            <a:chExt cx="1790700" cy="1079500"/>
          </a:xfrm>
        </p:grpSpPr>
        <p:graphicFrame>
          <p:nvGraphicFramePr>
            <p:cNvPr id="7" name="Object 6"/>
            <p:cNvGraphicFramePr>
              <a:graphicFrameLocks noChangeAspect="1"/>
            </p:cNvGraphicFramePr>
            <p:nvPr>
              <p:extLst>
                <p:ext uri="{D42A27DB-BD31-4B8C-83A1-F6EECF244321}">
                  <p14:modId xmlns:p14="http://schemas.microsoft.com/office/powerpoint/2010/main" val="3989315269"/>
                </p:ext>
              </p:extLst>
            </p:nvPr>
          </p:nvGraphicFramePr>
          <p:xfrm>
            <a:off x="5276850" y="2882900"/>
            <a:ext cx="1790700" cy="1079500"/>
          </p:xfrm>
          <a:graphic>
            <a:graphicData uri="http://schemas.openxmlformats.org/presentationml/2006/ole">
              <mc:AlternateContent xmlns:mc="http://schemas.openxmlformats.org/markup-compatibility/2006">
                <mc:Choice xmlns:v="urn:schemas-microsoft-com:vml" Requires="v">
                  <p:oleObj spid="_x0000_s53984" name="Equation" r:id="rId7" imgW="1782720" imgH="1069560" progId="Equation.DSMT4">
                    <p:embed/>
                  </p:oleObj>
                </mc:Choice>
                <mc:Fallback>
                  <p:oleObj name="Equation" r:id="rId7" imgW="1782720" imgH="1069560" progId="Equation.DSMT4">
                    <p:embed/>
                    <p:pic>
                      <p:nvPicPr>
                        <p:cNvPr id="0" name="Picture 6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6850" y="2882900"/>
                          <a:ext cx="17907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8" name="Straight Connector 7"/>
            <p:cNvCxnSpPr/>
            <p:nvPr/>
          </p:nvCxnSpPr>
          <p:spPr>
            <a:xfrm>
              <a:off x="6352906" y="2929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cxnSp>
        <p:nvCxnSpPr>
          <p:cNvPr id="9" name="Straight Connector 8"/>
          <p:cNvCxnSpPr/>
          <p:nvPr/>
        </p:nvCxnSpPr>
        <p:spPr>
          <a:xfrm>
            <a:off x="3636254" y="3308616"/>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10" name="Object 5"/>
          <p:cNvGraphicFramePr>
            <a:graphicFrameLocks noChangeAspect="1"/>
          </p:cNvGraphicFramePr>
          <p:nvPr>
            <p:extLst>
              <p:ext uri="{D42A27DB-BD31-4B8C-83A1-F6EECF244321}">
                <p14:modId xmlns:p14="http://schemas.microsoft.com/office/powerpoint/2010/main" val="73428837"/>
              </p:ext>
            </p:extLst>
          </p:nvPr>
        </p:nvGraphicFramePr>
        <p:xfrm>
          <a:off x="4102100" y="2646188"/>
          <a:ext cx="482600" cy="622300"/>
        </p:xfrm>
        <a:graphic>
          <a:graphicData uri="http://schemas.openxmlformats.org/presentationml/2006/ole">
            <mc:AlternateContent xmlns:mc="http://schemas.openxmlformats.org/markup-compatibility/2006">
              <mc:Choice xmlns:v="urn:schemas-microsoft-com:vml" Requires="v">
                <p:oleObj spid="_x0000_s53985" name="Equation" r:id="rId9" imgW="466200" imgH="612360" progId="Equation.DSMT4">
                  <p:embed/>
                </p:oleObj>
              </mc:Choice>
              <mc:Fallback>
                <p:oleObj name="Equation" r:id="rId9" imgW="466200" imgH="612360" progId="Equation.DSMT4">
                  <p:embed/>
                  <p:pic>
                    <p:nvPicPr>
                      <p:cNvPr id="0" name="Picture 68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2100" y="2646188"/>
                        <a:ext cx="482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12"/>
          <p:cNvGrpSpPr/>
          <p:nvPr/>
        </p:nvGrpSpPr>
        <p:grpSpPr>
          <a:xfrm>
            <a:off x="1670050" y="4864100"/>
            <a:ext cx="1866900" cy="1079500"/>
            <a:chOff x="1670050" y="2882900"/>
            <a:chExt cx="1866900" cy="1079500"/>
          </a:xfrm>
        </p:grpSpPr>
        <p:graphicFrame>
          <p:nvGraphicFramePr>
            <p:cNvPr id="14" name="Object 13"/>
            <p:cNvGraphicFramePr>
              <a:graphicFrameLocks noChangeAspect="1"/>
            </p:cNvGraphicFramePr>
            <p:nvPr>
              <p:extLst>
                <p:ext uri="{D42A27DB-BD31-4B8C-83A1-F6EECF244321}">
                  <p14:modId xmlns:p14="http://schemas.microsoft.com/office/powerpoint/2010/main" val="3771030960"/>
                </p:ext>
              </p:extLst>
            </p:nvPr>
          </p:nvGraphicFramePr>
          <p:xfrm>
            <a:off x="1670050" y="2882900"/>
            <a:ext cx="1866900" cy="1079500"/>
          </p:xfrm>
          <a:graphic>
            <a:graphicData uri="http://schemas.openxmlformats.org/presentationml/2006/ole">
              <mc:AlternateContent xmlns:mc="http://schemas.openxmlformats.org/markup-compatibility/2006">
                <mc:Choice xmlns:v="urn:schemas-microsoft-com:vml" Requires="v">
                  <p:oleObj spid="_x0000_s53986" name="Equation" r:id="rId11" imgW="1855800" imgH="1069560" progId="Equation.DSMT4">
                    <p:embed/>
                  </p:oleObj>
                </mc:Choice>
                <mc:Fallback>
                  <p:oleObj name="Equation" r:id="rId11" imgW="1855800" imgH="1069560" progId="Equation.DSMT4">
                    <p:embed/>
                    <p:pic>
                      <p:nvPicPr>
                        <p:cNvPr id="0" name="Picture 6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0050" y="2882900"/>
                          <a:ext cx="18669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5" name="Straight Connector 14"/>
            <p:cNvCxnSpPr/>
            <p:nvPr/>
          </p:nvCxnSpPr>
          <p:spPr>
            <a:xfrm>
              <a:off x="2783668" y="2929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aphicFrame>
        <p:nvGraphicFramePr>
          <p:cNvPr id="17" name="Object 16"/>
          <p:cNvGraphicFramePr>
            <a:graphicFrameLocks noChangeAspect="1"/>
          </p:cNvGraphicFramePr>
          <p:nvPr>
            <p:extLst>
              <p:ext uri="{D42A27DB-BD31-4B8C-83A1-F6EECF244321}">
                <p14:modId xmlns:p14="http://schemas.microsoft.com/office/powerpoint/2010/main" val="1051452170"/>
              </p:ext>
            </p:extLst>
          </p:nvPr>
        </p:nvGraphicFramePr>
        <p:xfrm>
          <a:off x="5137150" y="4864100"/>
          <a:ext cx="2070100" cy="1079500"/>
        </p:xfrm>
        <a:graphic>
          <a:graphicData uri="http://schemas.openxmlformats.org/presentationml/2006/ole">
            <mc:AlternateContent xmlns:mc="http://schemas.openxmlformats.org/markup-compatibility/2006">
              <mc:Choice xmlns:v="urn:schemas-microsoft-com:vml" Requires="v">
                <p:oleObj spid="_x0000_s53987" name="Equation" r:id="rId13" imgW="2057040" imgH="1069560" progId="Equation.DSMT4">
                  <p:embed/>
                </p:oleObj>
              </mc:Choice>
              <mc:Fallback>
                <p:oleObj name="Equation" r:id="rId13" imgW="2057040" imgH="1069560" progId="Equation.DSMT4">
                  <p:embed/>
                  <p:pic>
                    <p:nvPicPr>
                      <p:cNvPr id="0" name="Picture 68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37150" y="4864100"/>
                        <a:ext cx="2070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Connector 17"/>
          <p:cNvCxnSpPr/>
          <p:nvPr/>
        </p:nvCxnSpPr>
        <p:spPr>
          <a:xfrm>
            <a:off x="6454165" y="49103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3581400" y="5747016"/>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21" name="Object 5"/>
          <p:cNvGraphicFramePr>
            <a:graphicFrameLocks noChangeAspect="1"/>
          </p:cNvGraphicFramePr>
          <p:nvPr>
            <p:extLst>
              <p:ext uri="{D42A27DB-BD31-4B8C-83A1-F6EECF244321}">
                <p14:modId xmlns:p14="http://schemas.microsoft.com/office/powerpoint/2010/main" val="4027472896"/>
              </p:ext>
            </p:extLst>
          </p:nvPr>
        </p:nvGraphicFramePr>
        <p:xfrm>
          <a:off x="3869446" y="5228196"/>
          <a:ext cx="876300" cy="482600"/>
        </p:xfrm>
        <a:graphic>
          <a:graphicData uri="http://schemas.openxmlformats.org/presentationml/2006/ole">
            <mc:AlternateContent xmlns:mc="http://schemas.openxmlformats.org/markup-compatibility/2006">
              <mc:Choice xmlns:v="urn:schemas-microsoft-com:vml" Requires="v">
                <p:oleObj spid="_x0000_s53988" name="Equation" r:id="rId15" imgW="868320" imgH="466200" progId="Equation.DSMT4">
                  <p:embed/>
                </p:oleObj>
              </mc:Choice>
              <mc:Fallback>
                <p:oleObj name="Equation" r:id="rId15" imgW="868320" imgH="466200" progId="Equation.DSMT4">
                  <p:embed/>
                  <p:pic>
                    <p:nvPicPr>
                      <p:cNvPr id="0" name="Picture 6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69446" y="5228196"/>
                        <a:ext cx="876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3: </a:t>
            </a:r>
            <a:r>
              <a:rPr lang="en-US" dirty="0"/>
              <a:t>Using Gaussian Elimination </a:t>
            </a:r>
            <a:br>
              <a:rPr lang="en-US" dirty="0"/>
            </a:br>
            <a:r>
              <a:rPr lang="en-US" dirty="0"/>
              <a:t>(Two Variables) </a:t>
            </a:r>
            <a:r>
              <a:rPr lang="en-US" dirty="0">
                <a:solidFill>
                  <a:schemeClr val="accent1"/>
                </a:solidFill>
              </a:rPr>
              <a:t>(cont.)</a:t>
            </a:r>
            <a:endParaRPr lang="en-US" sz="3200" dirty="0">
              <a:solidFill>
                <a:schemeClr val="accent1"/>
              </a:solidFill>
            </a:endParaRPr>
          </a:p>
        </p:txBody>
      </p:sp>
      <p:sp>
        <p:nvSpPr>
          <p:cNvPr id="15363" name="Rectangle 3"/>
          <p:cNvSpPr>
            <a:spLocks noGrp="1"/>
          </p:cNvSpPr>
          <p:nvPr>
            <p:ph idx="1"/>
          </p:nvPr>
        </p:nvSpPr>
        <p:spPr>
          <a:xfrm>
            <a:off x="457200" y="1293828"/>
            <a:ext cx="8229600" cy="3302443"/>
          </a:xfrm>
          <a:prstGeom prst="rect">
            <a:avLst/>
          </a:prstGeom>
          <a:noFill/>
        </p:spPr>
        <p:txBody>
          <a:bodyPr>
            <a:spAutoFit/>
          </a:bodyPr>
          <a:lstStyle/>
          <a:p>
            <a:pPr>
              <a:tabLst>
                <a:tab pos="1163638" algn="l"/>
              </a:tabLst>
            </a:pPr>
            <a:r>
              <a:rPr lang="en-US" b="1" dirty="0"/>
              <a:t>Step 4:</a:t>
            </a:r>
            <a:r>
              <a:rPr lang="en-US" dirty="0"/>
              <a:t>	Now multiply row 2 by</a:t>
            </a:r>
          </a:p>
          <a:p>
            <a:pPr>
              <a:tabLst>
                <a:tab pos="1163638" algn="l"/>
              </a:tabLst>
            </a:pPr>
            <a:endParaRPr lang="en-US" dirty="0"/>
          </a:p>
          <a:p>
            <a:pPr>
              <a:tabLst>
                <a:tab pos="1163638" algn="l"/>
              </a:tabLst>
            </a:pPr>
            <a:endParaRPr lang="en-US" sz="4000" dirty="0"/>
          </a:p>
          <a:p>
            <a:pPr>
              <a:spcBef>
                <a:spcPts val="1800"/>
              </a:spcBef>
              <a:tabLst>
                <a:tab pos="1163638" algn="l"/>
              </a:tabLst>
            </a:pPr>
            <a:r>
              <a:rPr lang="en-US" b="1" dirty="0"/>
              <a:t>Step 5:</a:t>
            </a:r>
            <a:r>
              <a:rPr lang="en-US" dirty="0"/>
              <a:t>	The last matrix (in triangular form) in Step 4 	represents the following system of linear 	equations.</a:t>
            </a:r>
          </a:p>
        </p:txBody>
      </p:sp>
      <p:graphicFrame>
        <p:nvGraphicFramePr>
          <p:cNvPr id="4" name="Object 10"/>
          <p:cNvGraphicFramePr>
            <a:graphicFrameLocks noChangeAspect="1"/>
          </p:cNvGraphicFramePr>
          <p:nvPr>
            <p:extLst>
              <p:ext uri="{D42A27DB-BD31-4B8C-83A1-F6EECF244321}">
                <p14:modId xmlns:p14="http://schemas.microsoft.com/office/powerpoint/2010/main" val="1912570410"/>
              </p:ext>
            </p:extLst>
          </p:nvPr>
        </p:nvGraphicFramePr>
        <p:xfrm>
          <a:off x="5039873" y="1339584"/>
          <a:ext cx="609600" cy="495300"/>
        </p:xfrm>
        <a:graphic>
          <a:graphicData uri="http://schemas.openxmlformats.org/presentationml/2006/ole">
            <mc:AlternateContent xmlns:mc="http://schemas.openxmlformats.org/markup-compatibility/2006">
              <mc:Choice xmlns:v="urn:schemas-microsoft-com:vml" Requires="v">
                <p:oleObj spid="_x0000_s65751" name="Equation" r:id="rId3" imgW="594000" imgH="484560" progId="Equation.DSMT4">
                  <p:embed/>
                </p:oleObj>
              </mc:Choice>
              <mc:Fallback>
                <p:oleObj name="Equation" r:id="rId3" imgW="594000" imgH="484560" progId="Equation.DSMT4">
                  <p:embed/>
                  <p:pic>
                    <p:nvPicPr>
                      <p:cNvPr id="0" name="Picture 11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873" y="1339584"/>
                        <a:ext cx="6096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11"/>
          <p:cNvGrpSpPr/>
          <p:nvPr/>
        </p:nvGrpSpPr>
        <p:grpSpPr>
          <a:xfrm>
            <a:off x="1568450" y="1940207"/>
            <a:ext cx="2070100" cy="1079500"/>
            <a:chOff x="1568450" y="1833563"/>
            <a:chExt cx="2070100" cy="1079500"/>
          </a:xfrm>
        </p:grpSpPr>
        <p:graphicFrame>
          <p:nvGraphicFramePr>
            <p:cNvPr id="5" name="Object 4"/>
            <p:cNvGraphicFramePr>
              <a:graphicFrameLocks noChangeAspect="1"/>
            </p:cNvGraphicFramePr>
            <p:nvPr>
              <p:extLst>
                <p:ext uri="{D42A27DB-BD31-4B8C-83A1-F6EECF244321}">
                  <p14:modId xmlns:p14="http://schemas.microsoft.com/office/powerpoint/2010/main" val="1374119744"/>
                </p:ext>
              </p:extLst>
            </p:nvPr>
          </p:nvGraphicFramePr>
          <p:xfrm>
            <a:off x="1568450" y="1833563"/>
            <a:ext cx="2070100" cy="1079500"/>
          </p:xfrm>
          <a:graphic>
            <a:graphicData uri="http://schemas.openxmlformats.org/presentationml/2006/ole">
              <mc:AlternateContent xmlns:mc="http://schemas.openxmlformats.org/markup-compatibility/2006">
                <mc:Choice xmlns:v="urn:schemas-microsoft-com:vml" Requires="v">
                  <p:oleObj spid="_x0000_s65752" name="Equation" r:id="rId5" imgW="2057040" imgH="1069560" progId="Equation.DSMT4">
                    <p:embed/>
                  </p:oleObj>
                </mc:Choice>
                <mc:Fallback>
                  <p:oleObj name="Equation" r:id="rId5" imgW="2057040" imgH="1069560" progId="Equation.DSMT4">
                    <p:embed/>
                    <p:pic>
                      <p:nvPicPr>
                        <p:cNvPr id="0" name="Picture 11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8450" y="1833563"/>
                          <a:ext cx="2070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6" name="Straight Connector 5"/>
            <p:cNvCxnSpPr/>
            <p:nvPr/>
          </p:nvCxnSpPr>
          <p:spPr>
            <a:xfrm>
              <a:off x="2869052" y="1879508"/>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16" name="Group 15"/>
          <p:cNvGrpSpPr/>
          <p:nvPr/>
        </p:nvGrpSpPr>
        <p:grpSpPr>
          <a:xfrm>
            <a:off x="5295900" y="1859244"/>
            <a:ext cx="1638300" cy="1079500"/>
            <a:chOff x="5181600" y="1752600"/>
            <a:chExt cx="1638300" cy="1079500"/>
          </a:xfrm>
        </p:grpSpPr>
        <p:graphicFrame>
          <p:nvGraphicFramePr>
            <p:cNvPr id="7" name="Object 6"/>
            <p:cNvGraphicFramePr>
              <a:graphicFrameLocks noChangeAspect="1"/>
            </p:cNvGraphicFramePr>
            <p:nvPr>
              <p:extLst>
                <p:ext uri="{D42A27DB-BD31-4B8C-83A1-F6EECF244321}">
                  <p14:modId xmlns:p14="http://schemas.microsoft.com/office/powerpoint/2010/main" val="1233006421"/>
                </p:ext>
              </p:extLst>
            </p:nvPr>
          </p:nvGraphicFramePr>
          <p:xfrm>
            <a:off x="5181600" y="1752600"/>
            <a:ext cx="1638300" cy="1079500"/>
          </p:xfrm>
          <a:graphic>
            <a:graphicData uri="http://schemas.openxmlformats.org/presentationml/2006/ole">
              <mc:AlternateContent xmlns:mc="http://schemas.openxmlformats.org/markup-compatibility/2006">
                <mc:Choice xmlns:v="urn:schemas-microsoft-com:vml" Requires="v">
                  <p:oleObj spid="_x0000_s65753" name="Equation" r:id="rId7" imgW="1627200" imgH="1069560" progId="Equation.DSMT4">
                    <p:embed/>
                  </p:oleObj>
                </mc:Choice>
                <mc:Fallback>
                  <p:oleObj name="Equation" r:id="rId7" imgW="1627200" imgH="1069560" progId="Equation.DSMT4">
                    <p:embed/>
                    <p:pic>
                      <p:nvPicPr>
                        <p:cNvPr id="0" name="Picture 119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1752600"/>
                          <a:ext cx="16383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8" name="Straight Connector 7"/>
            <p:cNvCxnSpPr/>
            <p:nvPr/>
          </p:nvCxnSpPr>
          <p:spPr>
            <a:xfrm>
              <a:off x="6053308" y="1809484"/>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20" name="Group 19"/>
          <p:cNvGrpSpPr/>
          <p:nvPr/>
        </p:nvGrpSpPr>
        <p:grpSpPr>
          <a:xfrm>
            <a:off x="3674354" y="2048300"/>
            <a:ext cx="1524000" cy="629372"/>
            <a:chOff x="3674354" y="1905000"/>
            <a:chExt cx="1524000" cy="629372"/>
          </a:xfrm>
        </p:grpSpPr>
        <p:cxnSp>
          <p:nvCxnSpPr>
            <p:cNvPr id="9" name="Straight Connector 8"/>
            <p:cNvCxnSpPr/>
            <p:nvPr/>
          </p:nvCxnSpPr>
          <p:spPr>
            <a:xfrm>
              <a:off x="3674354" y="2534372"/>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10" name="Object 5"/>
            <p:cNvGraphicFramePr>
              <a:graphicFrameLocks noChangeAspect="1"/>
            </p:cNvGraphicFramePr>
            <p:nvPr>
              <p:extLst>
                <p:ext uri="{D42A27DB-BD31-4B8C-83A1-F6EECF244321}">
                  <p14:modId xmlns:p14="http://schemas.microsoft.com/office/powerpoint/2010/main" val="477825522"/>
                </p:ext>
              </p:extLst>
            </p:nvPr>
          </p:nvGraphicFramePr>
          <p:xfrm>
            <a:off x="3981450" y="1905000"/>
            <a:ext cx="800100" cy="622300"/>
          </p:xfrm>
          <a:graphic>
            <a:graphicData uri="http://schemas.openxmlformats.org/presentationml/2006/ole">
              <mc:AlternateContent xmlns:mc="http://schemas.openxmlformats.org/markup-compatibility/2006">
                <mc:Choice xmlns:v="urn:schemas-microsoft-com:vml" Requires="v">
                  <p:oleObj spid="_x0000_s65754" name="Equation" r:id="rId9" imgW="786240" imgH="612360" progId="Equation.DSMT4">
                    <p:embed/>
                  </p:oleObj>
                </mc:Choice>
                <mc:Fallback>
                  <p:oleObj name="Equation" r:id="rId9" imgW="786240" imgH="612360" progId="Equation.DSMT4">
                    <p:embed/>
                    <p:pic>
                      <p:nvPicPr>
                        <p:cNvPr id="0" name="Picture 119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81450" y="1905000"/>
                          <a:ext cx="8001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4" name="Object 10"/>
          <p:cNvGraphicFramePr>
            <a:graphicFrameLocks noChangeAspect="1"/>
          </p:cNvGraphicFramePr>
          <p:nvPr>
            <p:extLst>
              <p:ext uri="{D42A27DB-BD31-4B8C-83A1-F6EECF244321}">
                <p14:modId xmlns:p14="http://schemas.microsoft.com/office/powerpoint/2010/main" val="4269353065"/>
              </p:ext>
            </p:extLst>
          </p:nvPr>
        </p:nvGraphicFramePr>
        <p:xfrm>
          <a:off x="3638550" y="4559300"/>
          <a:ext cx="1752600" cy="1079500"/>
        </p:xfrm>
        <a:graphic>
          <a:graphicData uri="http://schemas.openxmlformats.org/presentationml/2006/ole">
            <mc:AlternateContent xmlns:mc="http://schemas.openxmlformats.org/markup-compatibility/2006">
              <mc:Choice xmlns:v="urn:schemas-microsoft-com:vml" Requires="v">
                <p:oleObj spid="_x0000_s65755" name="Equation" r:id="rId11" imgW="1737000" imgH="1069560" progId="Equation.DSMT4">
                  <p:embed/>
                </p:oleObj>
              </mc:Choice>
              <mc:Fallback>
                <p:oleObj name="Equation" r:id="rId11" imgW="1737000" imgH="1069560" progId="Equation.DSMT4">
                  <p:embed/>
                  <p:pic>
                    <p:nvPicPr>
                      <p:cNvPr id="0" name="Picture 119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38550" y="4559300"/>
                        <a:ext cx="17526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9683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lstStyle/>
          <a:p>
            <a:r>
              <a:rPr lang="en-US" dirty="0">
                <a:solidFill>
                  <a:schemeClr val="accent1"/>
                </a:solidFill>
              </a:rPr>
              <a:t>Example 3: </a:t>
            </a:r>
            <a:r>
              <a:rPr lang="en-US" dirty="0"/>
              <a:t>Using Gaussian Elimination </a:t>
            </a:r>
            <a:br>
              <a:rPr lang="en-US" dirty="0"/>
            </a:br>
            <a:r>
              <a:rPr lang="en-US" dirty="0"/>
              <a:t>(Two Variables) </a:t>
            </a:r>
            <a:r>
              <a:rPr lang="en-US" dirty="0">
                <a:solidFill>
                  <a:schemeClr val="accent1"/>
                </a:solidFill>
              </a:rPr>
              <a:t>(cont.)</a:t>
            </a:r>
            <a:endParaRPr lang="en-US" dirty="0"/>
          </a:p>
        </p:txBody>
      </p:sp>
      <p:sp>
        <p:nvSpPr>
          <p:cNvPr id="3" name="Content Placeholder 2"/>
          <p:cNvSpPr>
            <a:spLocks noGrp="1"/>
          </p:cNvSpPr>
          <p:nvPr>
            <p:ph idx="1"/>
          </p:nvPr>
        </p:nvSpPr>
        <p:spPr/>
        <p:txBody>
          <a:bodyPr>
            <a:normAutofit/>
          </a:bodyPr>
          <a:lstStyle/>
          <a:p>
            <a:r>
              <a:rPr lang="en-US" dirty="0"/>
              <a:t>The last equation gives </a:t>
            </a:r>
            <a:r>
              <a:rPr lang="en-US" i="1" dirty="0"/>
              <a:t>y</a:t>
            </a:r>
            <a:r>
              <a:rPr lang="en-US" dirty="0"/>
              <a:t> </a:t>
            </a:r>
            <a:r>
              <a:rPr lang="en-US" dirty="0">
                <a:latin typeface="Symbol" charset="2"/>
                <a:cs typeface="Symbol" charset="2"/>
              </a:rPr>
              <a:t>=</a:t>
            </a:r>
            <a:r>
              <a:rPr lang="en-US" dirty="0"/>
              <a:t> </a:t>
            </a:r>
            <a:r>
              <a:rPr lang="en-US" dirty="0">
                <a:solidFill>
                  <a:srgbClr val="FF0000"/>
                </a:solidFill>
                <a:latin typeface="Symbol" charset="2"/>
              </a:rPr>
              <a:t>-</a:t>
            </a:r>
            <a:r>
              <a:rPr lang="en-US" dirty="0">
                <a:solidFill>
                  <a:srgbClr val="FF0000"/>
                </a:solidFill>
              </a:rPr>
              <a:t>2</a:t>
            </a:r>
            <a:r>
              <a:rPr lang="en-US" dirty="0"/>
              <a:t>.</a:t>
            </a:r>
          </a:p>
          <a:p>
            <a:pPr>
              <a:lnSpc>
                <a:spcPct val="130000"/>
              </a:lnSpc>
            </a:pPr>
            <a:r>
              <a:rPr lang="en-US" dirty="0"/>
              <a:t>Back substitute to find the value for </a:t>
            </a:r>
            <a:r>
              <a:rPr lang="en-US" i="1" dirty="0"/>
              <a:t>x</a:t>
            </a:r>
            <a:r>
              <a:rPr lang="en-US" dirty="0"/>
              <a:t>.</a:t>
            </a:r>
          </a:p>
          <a:p>
            <a:endParaRPr lang="en-US" dirty="0"/>
          </a:p>
          <a:p>
            <a:endParaRPr lang="en-US" dirty="0"/>
          </a:p>
          <a:p>
            <a:endParaRPr lang="en-US" dirty="0"/>
          </a:p>
          <a:p>
            <a:endParaRPr lang="en-US" dirty="0"/>
          </a:p>
          <a:p>
            <a:endParaRPr lang="en-US" dirty="0"/>
          </a:p>
          <a:p>
            <a:r>
              <a:rPr lang="en-US" dirty="0"/>
              <a:t>Thus, the solution is </a:t>
            </a:r>
            <a:r>
              <a:rPr lang="en-US" dirty="0">
                <a:solidFill>
                  <a:srgbClr val="FF0000"/>
                </a:solidFill>
              </a:rPr>
              <a:t>(1, </a:t>
            </a:r>
            <a:r>
              <a:rPr lang="en-US" dirty="0">
                <a:solidFill>
                  <a:srgbClr val="FF0000"/>
                </a:solidFill>
                <a:latin typeface="Symbol" charset="2"/>
              </a:rPr>
              <a:t>-</a:t>
            </a:r>
            <a:r>
              <a:rPr lang="en-US" dirty="0">
                <a:solidFill>
                  <a:srgbClr val="FF0000"/>
                </a:solidFill>
              </a:rPr>
              <a:t>2)</a:t>
            </a:r>
            <a:r>
              <a:rPr lang="en-US" dirty="0"/>
              <a:t>.</a:t>
            </a:r>
          </a:p>
        </p:txBody>
      </p:sp>
      <p:graphicFrame>
        <p:nvGraphicFramePr>
          <p:cNvPr id="6" name="Object 4"/>
          <p:cNvGraphicFramePr>
            <a:graphicFrameLocks noChangeAspect="1"/>
          </p:cNvGraphicFramePr>
          <p:nvPr>
            <p:extLst>
              <p:ext uri="{D42A27DB-BD31-4B8C-83A1-F6EECF244321}">
                <p14:modId xmlns:p14="http://schemas.microsoft.com/office/powerpoint/2010/main" val="3141434498"/>
              </p:ext>
            </p:extLst>
          </p:nvPr>
        </p:nvGraphicFramePr>
        <p:xfrm>
          <a:off x="3568700" y="3048000"/>
          <a:ext cx="2006600" cy="596900"/>
        </p:xfrm>
        <a:graphic>
          <a:graphicData uri="http://schemas.openxmlformats.org/presentationml/2006/ole">
            <mc:AlternateContent xmlns:mc="http://schemas.openxmlformats.org/markup-compatibility/2006">
              <mc:Choice xmlns:v="urn:schemas-microsoft-com:vml" Requires="v">
                <p:oleObj spid="_x0000_s34463" name="Equation" r:id="rId3" imgW="1992960" imgH="585000" progId="Equation.DSMT4">
                  <p:embed/>
                </p:oleObj>
              </mc:Choice>
              <mc:Fallback>
                <p:oleObj name="Equation" r:id="rId3" imgW="1992960" imgH="585000" progId="Equation.DSMT4">
                  <p:embed/>
                  <p:pic>
                    <p:nvPicPr>
                      <p:cNvPr id="0" name="Picture 6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700" y="3048000"/>
                        <a:ext cx="2006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120241459"/>
              </p:ext>
            </p:extLst>
          </p:nvPr>
        </p:nvGraphicFramePr>
        <p:xfrm>
          <a:off x="4188973" y="3810000"/>
          <a:ext cx="1384300" cy="279400"/>
        </p:xfrm>
        <a:graphic>
          <a:graphicData uri="http://schemas.openxmlformats.org/presentationml/2006/ole">
            <mc:AlternateContent xmlns:mc="http://schemas.openxmlformats.org/markup-compatibility/2006">
              <mc:Choice xmlns:v="urn:schemas-microsoft-com:vml" Requires="v">
                <p:oleObj spid="_x0000_s34464" name="Equation" r:id="rId5" imgW="1371240" imgH="264960" progId="Equation.DSMT4">
                  <p:embed/>
                </p:oleObj>
              </mc:Choice>
              <mc:Fallback>
                <p:oleObj name="Equation" r:id="rId5" imgW="1371240" imgH="264960" progId="Equation.DSMT4">
                  <p:embed/>
                  <p:pic>
                    <p:nvPicPr>
                      <p:cNvPr id="0" name="Picture 6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8973" y="3810000"/>
                        <a:ext cx="1384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3383993706"/>
              </p:ext>
            </p:extLst>
          </p:nvPr>
        </p:nvGraphicFramePr>
        <p:xfrm>
          <a:off x="4671035" y="4292600"/>
          <a:ext cx="685800" cy="279400"/>
        </p:xfrm>
        <a:graphic>
          <a:graphicData uri="http://schemas.openxmlformats.org/presentationml/2006/ole">
            <mc:AlternateContent xmlns:mc="http://schemas.openxmlformats.org/markup-compatibility/2006">
              <mc:Choice xmlns:v="urn:schemas-microsoft-com:vml" Requires="v">
                <p:oleObj spid="_x0000_s34465" name="Equation" r:id="rId7" imgW="676440" imgH="264960" progId="Equation.DSMT4">
                  <p:embed/>
                </p:oleObj>
              </mc:Choice>
              <mc:Fallback>
                <p:oleObj name="Equation" r:id="rId7" imgW="676440" imgH="264960" progId="Equation.DSMT4">
                  <p:embed/>
                  <p:pic>
                    <p:nvPicPr>
                      <p:cNvPr id="0" name="Picture 6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1035" y="4292600"/>
                        <a:ext cx="685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
            <a:extLst>
              <a:ext uri="{FF2B5EF4-FFF2-40B4-BE49-F238E27FC236}">
                <a16:creationId xmlns:a16="http://schemas.microsoft.com/office/drawing/2014/main" id="{9A807FAC-FBC5-42DF-AF75-67B8FB2136C0}"/>
              </a:ext>
            </a:extLst>
          </p:cNvPr>
          <p:cNvGraphicFramePr>
            <a:graphicFrameLocks noChangeAspect="1"/>
          </p:cNvGraphicFramePr>
          <p:nvPr>
            <p:extLst>
              <p:ext uri="{D42A27DB-BD31-4B8C-83A1-F6EECF244321}">
                <p14:modId xmlns:p14="http://schemas.microsoft.com/office/powerpoint/2010/main" val="1590133132"/>
              </p:ext>
            </p:extLst>
          </p:nvPr>
        </p:nvGraphicFramePr>
        <p:xfrm>
          <a:off x="3977393" y="2546032"/>
          <a:ext cx="1576387" cy="358775"/>
        </p:xfrm>
        <a:graphic>
          <a:graphicData uri="http://schemas.openxmlformats.org/presentationml/2006/ole">
            <mc:AlternateContent xmlns:mc="http://schemas.openxmlformats.org/markup-compatibility/2006">
              <mc:Choice xmlns:v="urn:schemas-microsoft-com:vml" Requires="v">
                <p:oleObj spid="_x0000_s34466" name="Equation" r:id="rId9" imgW="1562040" imgH="355320" progId="Equation.DSMT4">
                  <p:embed/>
                </p:oleObj>
              </mc:Choice>
              <mc:Fallback>
                <p:oleObj name="Equation" r:id="rId9" imgW="1562040" imgH="355320" progId="Equation.DSMT4">
                  <p:embed/>
                  <p:pic>
                    <p:nvPicPr>
                      <p:cNvPr id="24" name="Object 10"/>
                      <p:cNvPicPr>
                        <a:picLocks noChangeAspect="1" noChangeArrowheads="1"/>
                      </p:cNvPicPr>
                      <p:nvPr/>
                    </p:nvPicPr>
                    <p:blipFill>
                      <a:blip r:embed="rId10"/>
                      <a:srcRect/>
                      <a:stretch>
                        <a:fillRect/>
                      </a:stretch>
                    </p:blipFill>
                    <p:spPr bwMode="auto">
                      <a:xfrm>
                        <a:off x="3977393" y="2546032"/>
                        <a:ext cx="1576387"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963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sz="3200" dirty="0">
                <a:solidFill>
                  <a:schemeClr val="accent1"/>
                </a:solidFill>
              </a:rPr>
              <a:t>Example 4: </a:t>
            </a:r>
            <a:r>
              <a:rPr lang="en-US" dirty="0"/>
              <a:t>Using Gaussian Elimination </a:t>
            </a:r>
            <a:br>
              <a:rPr lang="en-US" dirty="0"/>
            </a:br>
            <a:r>
              <a:rPr lang="en-US" dirty="0"/>
              <a:t>(Three Variables)</a:t>
            </a:r>
            <a:endParaRPr lang="en-US" sz="3200" dirty="0">
              <a:solidFill>
                <a:schemeClr val="accent1"/>
              </a:solidFill>
            </a:endParaRPr>
          </a:p>
        </p:txBody>
      </p:sp>
      <p:sp>
        <p:nvSpPr>
          <p:cNvPr id="20483" name="Rectangle 3"/>
          <p:cNvSpPr>
            <a:spLocks noGrp="1"/>
          </p:cNvSpPr>
          <p:nvPr>
            <p:ph idx="1"/>
          </p:nvPr>
        </p:nvSpPr>
        <p:spPr>
          <a:xfrm>
            <a:off x="457200" y="990600"/>
            <a:ext cx="8382000" cy="4572000"/>
          </a:xfrm>
          <a:prstGeom prst="rect">
            <a:avLst/>
          </a:prstGeom>
        </p:spPr>
        <p:txBody>
          <a:bodyPr/>
          <a:lstStyle/>
          <a:p>
            <a:r>
              <a:rPr lang="en-US" dirty="0"/>
              <a:t>Solve the following system of linear equations by using the Gaussian elimination method with back substitution.</a:t>
            </a:r>
            <a:r>
              <a:rPr lang="en-US" i="0" dirty="0">
                <a:solidFill>
                  <a:schemeClr val="tx1"/>
                </a:solidFill>
              </a:rPr>
              <a:t> </a:t>
            </a:r>
          </a:p>
          <a:p>
            <a:pPr marL="0" indent="0">
              <a:spcBef>
                <a:spcPct val="50000"/>
              </a:spcBef>
              <a:buFont typeface="Courier New" pitchFamily="49" charset="0"/>
              <a:buNone/>
            </a:pPr>
            <a:endParaRPr lang="en-US" b="1" i="0" dirty="0">
              <a:solidFill>
                <a:schemeClr val="tx1"/>
              </a:solidFill>
            </a:endParaRPr>
          </a:p>
          <a:p>
            <a:pPr marL="0" indent="0">
              <a:spcBef>
                <a:spcPct val="50000"/>
              </a:spcBef>
              <a:buFont typeface="Courier New" pitchFamily="49" charset="0"/>
              <a:buNone/>
            </a:pPr>
            <a:endParaRPr lang="en-US" b="1" dirty="0">
              <a:solidFill>
                <a:schemeClr val="tx1"/>
              </a:solidFill>
            </a:endParaRPr>
          </a:p>
          <a:p>
            <a:pPr marL="0" indent="0">
              <a:lnSpc>
                <a:spcPct val="120000"/>
              </a:lnSpc>
              <a:spcBef>
                <a:spcPct val="50000"/>
              </a:spcBef>
              <a:buFont typeface="Courier New" pitchFamily="49" charset="0"/>
              <a:buNone/>
            </a:pPr>
            <a:r>
              <a:rPr lang="en-US" b="1" i="0" dirty="0">
                <a:solidFill>
                  <a:schemeClr val="tx1"/>
                </a:solidFill>
              </a:rPr>
              <a:t>Solution</a:t>
            </a:r>
          </a:p>
          <a:p>
            <a:pPr>
              <a:lnSpc>
                <a:spcPct val="50000"/>
              </a:lnSpc>
              <a:spcBef>
                <a:spcPct val="50000"/>
              </a:spcBef>
              <a:tabLst>
                <a:tab pos="693738" algn="l"/>
                <a:tab pos="1258888" algn="l"/>
              </a:tabLst>
            </a:pPr>
            <a:r>
              <a:rPr lang="en-US" b="1" dirty="0"/>
              <a:t>Step 1:</a:t>
            </a:r>
            <a:r>
              <a:rPr lang="en-US" dirty="0"/>
              <a:t>	Write the augmented matrix.</a:t>
            </a: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2629798761"/>
              </p:ext>
            </p:extLst>
          </p:nvPr>
        </p:nvGraphicFramePr>
        <p:xfrm>
          <a:off x="1810019" y="4343400"/>
          <a:ext cx="2794000" cy="1663700"/>
        </p:xfrm>
        <a:graphic>
          <a:graphicData uri="http://schemas.openxmlformats.org/presentationml/2006/ole">
            <mc:AlternateContent xmlns:mc="http://schemas.openxmlformats.org/markup-compatibility/2006">
              <mc:Choice xmlns:v="urn:schemas-microsoft-com:vml" Requires="v">
                <p:oleObj spid="_x0000_s36114" name="Equation" r:id="rId3" imgW="2779200" imgH="1654560" progId="Equation.DSMT4">
                  <p:embed/>
                </p:oleObj>
              </mc:Choice>
              <mc:Fallback>
                <p:oleObj name="Equation" r:id="rId3" imgW="2779200" imgH="1654560" progId="Equation.DSMT4">
                  <p:embed/>
                  <p:pic>
                    <p:nvPicPr>
                      <p:cNvPr id="0" name="Picture 2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0019" y="4343400"/>
                        <a:ext cx="2794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831346" y="44069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10"/>
          <p:cNvGraphicFramePr>
            <a:graphicFrameLocks noChangeAspect="1"/>
          </p:cNvGraphicFramePr>
          <p:nvPr>
            <p:extLst>
              <p:ext uri="{D42A27DB-BD31-4B8C-83A1-F6EECF244321}">
                <p14:modId xmlns:p14="http://schemas.microsoft.com/office/powerpoint/2010/main" val="2989465860"/>
              </p:ext>
            </p:extLst>
          </p:nvPr>
        </p:nvGraphicFramePr>
        <p:xfrm>
          <a:off x="533400" y="1862312"/>
          <a:ext cx="2400300" cy="1663700"/>
        </p:xfrm>
        <a:graphic>
          <a:graphicData uri="http://schemas.openxmlformats.org/presentationml/2006/ole">
            <mc:AlternateContent xmlns:mc="http://schemas.openxmlformats.org/markup-compatibility/2006">
              <mc:Choice xmlns:v="urn:schemas-microsoft-com:vml" Requires="v">
                <p:oleObj spid="_x0000_s36115" name="Equation" r:id="rId5" imgW="2386080" imgH="1654560" progId="Equation.DSMT4">
                  <p:embed/>
                </p:oleObj>
              </mc:Choice>
              <mc:Fallback>
                <p:oleObj name="Equation" r:id="rId5" imgW="2386080" imgH="1654560" progId="Equation.DSMT4">
                  <p:embed/>
                  <p:pic>
                    <p:nvPicPr>
                      <p:cNvPr id="0" name="Picture 2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862312"/>
                        <a:ext cx="24003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572000"/>
          </a:xfrm>
          <a:prstGeom prst="rect">
            <a:avLst/>
          </a:prstGeom>
        </p:spPr>
        <p:txBody>
          <a:bodyPr/>
          <a:lstStyle/>
          <a:p>
            <a:pPr>
              <a:spcBef>
                <a:spcPct val="50000"/>
              </a:spcBef>
              <a:tabLst>
                <a:tab pos="693738" algn="l"/>
                <a:tab pos="1258888" algn="l"/>
              </a:tabLst>
            </a:pPr>
            <a:r>
              <a:rPr lang="en-US" b="1" dirty="0"/>
              <a:t>Step 2:</a:t>
            </a:r>
            <a:r>
              <a:rPr lang="en-US" dirty="0"/>
              <a:t>	Exchange row 1 and row 3 so that the entry in 		the upper left corner will be 1.</a:t>
            </a: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414165748"/>
              </p:ext>
            </p:extLst>
          </p:nvPr>
        </p:nvGraphicFramePr>
        <p:xfrm>
          <a:off x="1810019" y="2374900"/>
          <a:ext cx="2794000" cy="1663700"/>
        </p:xfrm>
        <a:graphic>
          <a:graphicData uri="http://schemas.openxmlformats.org/presentationml/2006/ole">
            <mc:AlternateContent xmlns:mc="http://schemas.openxmlformats.org/markup-compatibility/2006">
              <mc:Choice xmlns:v="urn:schemas-microsoft-com:vml" Requires="v">
                <p:oleObj spid="_x0000_s39522" name="Equation" r:id="rId3" imgW="2779200" imgH="1654560" progId="Equation.DSMT4">
                  <p:embed/>
                </p:oleObj>
              </mc:Choice>
              <mc:Fallback>
                <p:oleObj name="Equation" r:id="rId3" imgW="2779200" imgH="1654560" progId="Equation.DSMT4">
                  <p:embed/>
                  <p:pic>
                    <p:nvPicPr>
                      <p:cNvPr id="0" name="Picture 5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0019" y="2374900"/>
                        <a:ext cx="2794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831346"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3345187352"/>
              </p:ext>
            </p:extLst>
          </p:nvPr>
        </p:nvGraphicFramePr>
        <p:xfrm>
          <a:off x="5722938" y="2374900"/>
          <a:ext cx="2844800" cy="1663700"/>
        </p:xfrm>
        <a:graphic>
          <a:graphicData uri="http://schemas.openxmlformats.org/presentationml/2006/ole">
            <mc:AlternateContent xmlns:mc="http://schemas.openxmlformats.org/markup-compatibility/2006">
              <mc:Choice xmlns:v="urn:schemas-microsoft-com:vml" Requires="v">
                <p:oleObj spid="_x0000_s39523" name="Equation" r:id="rId5" imgW="2834280" imgH="1654560" progId="Equation.DSMT4">
                  <p:embed/>
                </p:oleObj>
              </mc:Choice>
              <mc:Fallback>
                <p:oleObj name="Equation" r:id="rId5" imgW="2834280" imgH="1654560" progId="Equation.DSMT4">
                  <p:embed/>
                  <p:pic>
                    <p:nvPicPr>
                      <p:cNvPr id="0" name="Picture 5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2938" y="2374900"/>
                        <a:ext cx="2844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769644"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1133574671"/>
              </p:ext>
            </p:extLst>
          </p:nvPr>
        </p:nvGraphicFramePr>
        <p:xfrm>
          <a:off x="4692381" y="2667000"/>
          <a:ext cx="901700" cy="482600"/>
        </p:xfrm>
        <a:graphic>
          <a:graphicData uri="http://schemas.openxmlformats.org/presentationml/2006/ole">
            <mc:AlternateContent xmlns:mc="http://schemas.openxmlformats.org/markup-compatibility/2006">
              <mc:Choice xmlns:v="urn:schemas-microsoft-com:vml" Requires="v">
                <p:oleObj spid="_x0000_s39524" name="Equation" r:id="rId7" imgW="886680" imgH="466200" progId="Equation.DSMT4">
                  <p:embed/>
                </p:oleObj>
              </mc:Choice>
              <mc:Fallback>
                <p:oleObj name="Equation" r:id="rId7" imgW="886680" imgH="466200" progId="Equation.DSMT4">
                  <p:embed/>
                  <p:pic>
                    <p:nvPicPr>
                      <p:cNvPr id="0" name="Picture 5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2381" y="2667000"/>
                        <a:ext cx="901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637527" y="32004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935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572000"/>
          </a:xfrm>
          <a:prstGeom prst="rect">
            <a:avLst/>
          </a:prstGeom>
        </p:spPr>
        <p:txBody>
          <a:bodyPr/>
          <a:lstStyle/>
          <a:p>
            <a:pPr>
              <a:spcBef>
                <a:spcPct val="50000"/>
              </a:spcBef>
              <a:tabLst>
                <a:tab pos="693738" algn="l"/>
                <a:tab pos="1258888" algn="l"/>
              </a:tabLst>
            </a:pPr>
            <a:r>
              <a:rPr lang="en-US" b="1" dirty="0"/>
              <a:t>Step 3:</a:t>
            </a:r>
            <a:r>
              <a:rPr lang="en-US" dirty="0"/>
              <a:t>	To get a 0 under the 1 in Column 1, add row 1 		to row 2.</a:t>
            </a: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639503047"/>
              </p:ext>
            </p:extLst>
          </p:nvPr>
        </p:nvGraphicFramePr>
        <p:xfrm>
          <a:off x="1809750" y="2374900"/>
          <a:ext cx="2794000" cy="1663700"/>
        </p:xfrm>
        <a:graphic>
          <a:graphicData uri="http://schemas.openxmlformats.org/presentationml/2006/ole">
            <mc:AlternateContent xmlns:mc="http://schemas.openxmlformats.org/markup-compatibility/2006">
              <mc:Choice xmlns:v="urn:schemas-microsoft-com:vml" Requires="v">
                <p:oleObj spid="_x0000_s40531" name="Equation" r:id="rId3" imgW="2779200" imgH="1654560" progId="Equation.DSMT4">
                  <p:embed/>
                </p:oleObj>
              </mc:Choice>
              <mc:Fallback>
                <p:oleObj name="Equation" r:id="rId3" imgW="2779200" imgH="1654560" progId="Equation.DSMT4">
                  <p:embed/>
                  <p:pic>
                    <p:nvPicPr>
                      <p:cNvPr id="0" name="Picture 5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2374900"/>
                        <a:ext cx="2794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831346"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2635322965"/>
              </p:ext>
            </p:extLst>
          </p:nvPr>
        </p:nvGraphicFramePr>
        <p:xfrm>
          <a:off x="5849938" y="2374900"/>
          <a:ext cx="2590800" cy="1663700"/>
        </p:xfrm>
        <a:graphic>
          <a:graphicData uri="http://schemas.openxmlformats.org/presentationml/2006/ole">
            <mc:AlternateContent xmlns:mc="http://schemas.openxmlformats.org/markup-compatibility/2006">
              <mc:Choice xmlns:v="urn:schemas-microsoft-com:vml" Requires="v">
                <p:oleObj spid="_x0000_s40532" name="Equation" r:id="rId5" imgW="2577960" imgH="1654560" progId="Equation.DSMT4">
                  <p:embed/>
                </p:oleObj>
              </mc:Choice>
              <mc:Fallback>
                <p:oleObj name="Equation" r:id="rId5" imgW="2577960" imgH="1654560" progId="Equation.DSMT4">
                  <p:embed/>
                  <p:pic>
                    <p:nvPicPr>
                      <p:cNvPr id="0" name="Picture 5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938" y="2374900"/>
                        <a:ext cx="2590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598654"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849316246"/>
              </p:ext>
            </p:extLst>
          </p:nvPr>
        </p:nvGraphicFramePr>
        <p:xfrm>
          <a:off x="4781550" y="2690813"/>
          <a:ext cx="722313" cy="433387"/>
        </p:xfrm>
        <a:graphic>
          <a:graphicData uri="http://schemas.openxmlformats.org/presentationml/2006/ole">
            <mc:AlternateContent xmlns:mc="http://schemas.openxmlformats.org/markup-compatibility/2006">
              <mc:Choice xmlns:v="urn:schemas-microsoft-com:vml" Requires="v">
                <p:oleObj spid="_x0000_s40533" name="Equation" r:id="rId7" imgW="711000" imgH="419040" progId="Equation.DSMT4">
                  <p:embed/>
                </p:oleObj>
              </mc:Choice>
              <mc:Fallback>
                <p:oleObj name="Equation" r:id="rId7" imgW="711000" imgH="419040" progId="Equation.DSMT4">
                  <p:embed/>
                  <p:pic>
                    <p:nvPicPr>
                      <p:cNvPr id="0" name="Picture 566"/>
                      <p:cNvPicPr>
                        <a:picLocks noChangeAspect="1" noChangeArrowheads="1"/>
                      </p:cNvPicPr>
                      <p:nvPr/>
                    </p:nvPicPr>
                    <p:blipFill>
                      <a:blip r:embed="rId8"/>
                      <a:srcRect/>
                      <a:stretch>
                        <a:fillRect/>
                      </a:stretch>
                    </p:blipFill>
                    <p:spPr bwMode="auto">
                      <a:xfrm>
                        <a:off x="4781550" y="2690813"/>
                        <a:ext cx="722313"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637527" y="32004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369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624840"/>
          </a:xfrm>
          <a:prstGeom prst="rect">
            <a:avLst/>
          </a:prstGeom>
        </p:spPr>
        <p:txBody>
          <a:bodyPr/>
          <a:lstStyle/>
          <a:p>
            <a:pPr>
              <a:spcBef>
                <a:spcPct val="50000"/>
              </a:spcBef>
              <a:tabLst>
                <a:tab pos="693738" algn="l"/>
                <a:tab pos="1258888" algn="l"/>
              </a:tabLst>
            </a:pPr>
            <a:r>
              <a:rPr lang="en-US" b="1" dirty="0"/>
              <a:t>Step 4:</a:t>
            </a:r>
            <a:r>
              <a:rPr lang="en-US" dirty="0"/>
              <a:t>	To get a</a:t>
            </a:r>
            <a:r>
              <a:rPr lang="en-US" baseline="-25000" dirty="0"/>
              <a:t>31</a:t>
            </a:r>
            <a:r>
              <a:rPr lang="en-US" dirty="0"/>
              <a:t> to be 0, add </a:t>
            </a:r>
            <a:r>
              <a:rPr lang="en-US" dirty="0">
                <a:latin typeface="Symbol" charset="2"/>
              </a:rPr>
              <a:t>-</a:t>
            </a:r>
            <a:r>
              <a:rPr lang="en-US" dirty="0"/>
              <a:t>2 times row 1 to row 3.</a:t>
            </a: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2477243369"/>
              </p:ext>
            </p:extLst>
          </p:nvPr>
        </p:nvGraphicFramePr>
        <p:xfrm>
          <a:off x="1892300" y="1905000"/>
          <a:ext cx="2628900" cy="1663700"/>
        </p:xfrm>
        <a:graphic>
          <a:graphicData uri="http://schemas.openxmlformats.org/presentationml/2006/ole">
            <mc:AlternateContent xmlns:mc="http://schemas.openxmlformats.org/markup-compatibility/2006">
              <mc:Choice xmlns:v="urn:schemas-microsoft-com:vml" Requires="v">
                <p:oleObj spid="_x0000_s67707" name="Equation" r:id="rId3" imgW="2614680" imgH="1654560" progId="Equation.DSMT4">
                  <p:embed/>
                </p:oleObj>
              </mc:Choice>
              <mc:Fallback>
                <p:oleObj name="Equation" r:id="rId3" imgW="2614680" imgH="1654560" progId="Equation.DSMT4">
                  <p:embed/>
                  <p:pic>
                    <p:nvPicPr>
                      <p:cNvPr id="0" name="Picture 10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1905000"/>
                        <a:ext cx="2628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755146" y="19685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871282665"/>
              </p:ext>
            </p:extLst>
          </p:nvPr>
        </p:nvGraphicFramePr>
        <p:xfrm>
          <a:off x="5767388" y="1905000"/>
          <a:ext cx="2755900" cy="1663700"/>
        </p:xfrm>
        <a:graphic>
          <a:graphicData uri="http://schemas.openxmlformats.org/presentationml/2006/ole">
            <mc:AlternateContent xmlns:mc="http://schemas.openxmlformats.org/markup-compatibility/2006">
              <mc:Choice xmlns:v="urn:schemas-microsoft-com:vml" Requires="v">
                <p:oleObj spid="_x0000_s67708" name="Equation" r:id="rId5" imgW="2742840" imgH="1654560" progId="Equation.DSMT4">
                  <p:embed/>
                </p:oleObj>
              </mc:Choice>
              <mc:Fallback>
                <p:oleObj name="Equation" r:id="rId5" imgW="2742840" imgH="1654560" progId="Equation.DSMT4">
                  <p:embed/>
                  <p:pic>
                    <p:nvPicPr>
                      <p:cNvPr id="0" name="Picture 10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7388" y="1905000"/>
                        <a:ext cx="2755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598654" y="19685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1280034027"/>
              </p:ext>
            </p:extLst>
          </p:nvPr>
        </p:nvGraphicFramePr>
        <p:xfrm>
          <a:off x="4705350" y="2743200"/>
          <a:ext cx="876300" cy="482600"/>
        </p:xfrm>
        <a:graphic>
          <a:graphicData uri="http://schemas.openxmlformats.org/presentationml/2006/ole">
            <mc:AlternateContent xmlns:mc="http://schemas.openxmlformats.org/markup-compatibility/2006">
              <mc:Choice xmlns:v="urn:schemas-microsoft-com:vml" Requires="v">
                <p:oleObj spid="_x0000_s67709" name="Equation" r:id="rId7" imgW="868320" imgH="466200" progId="Equation.DSMT4">
                  <p:embed/>
                </p:oleObj>
              </mc:Choice>
              <mc:Fallback>
                <p:oleObj name="Equation" r:id="rId7" imgW="868320" imgH="466200" progId="Equation.DSMT4">
                  <p:embed/>
                  <p:pic>
                    <p:nvPicPr>
                      <p:cNvPr id="0" name="Picture 10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5350" y="2743200"/>
                        <a:ext cx="876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637527" y="32766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
        <p:nvSpPr>
          <p:cNvPr id="14" name="Rectangle 3"/>
          <p:cNvSpPr txBox="1">
            <a:spLocks/>
          </p:cNvSpPr>
          <p:nvPr/>
        </p:nvSpPr>
        <p:spPr>
          <a:xfrm>
            <a:off x="457200" y="3657600"/>
            <a:ext cx="8382000" cy="6248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tabLst>
                <a:tab pos="693738" algn="l"/>
                <a:tab pos="1258888" algn="l"/>
              </a:tabLst>
            </a:pPr>
            <a:r>
              <a:rPr lang="en-US" b="1" dirty="0"/>
              <a:t>Step 5:</a:t>
            </a:r>
            <a:r>
              <a:rPr lang="en-US" dirty="0"/>
              <a:t>	Add row 2 to row 3 to arrive at triangular form.</a:t>
            </a:r>
            <a:endParaRPr lang="en-US" dirty="0">
              <a:solidFill>
                <a:schemeClr val="tx1"/>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2791201161"/>
              </p:ext>
            </p:extLst>
          </p:nvPr>
        </p:nvGraphicFramePr>
        <p:xfrm>
          <a:off x="1828800" y="4267200"/>
          <a:ext cx="2755900" cy="1663700"/>
        </p:xfrm>
        <a:graphic>
          <a:graphicData uri="http://schemas.openxmlformats.org/presentationml/2006/ole">
            <mc:AlternateContent xmlns:mc="http://schemas.openxmlformats.org/markup-compatibility/2006">
              <mc:Choice xmlns:v="urn:schemas-microsoft-com:vml" Requires="v">
                <p:oleObj spid="_x0000_s67710" name="Equation" r:id="rId9" imgW="2742840" imgH="1654560" progId="Equation.DSMT4">
                  <p:embed/>
                </p:oleObj>
              </mc:Choice>
              <mc:Fallback>
                <p:oleObj name="Equation" r:id="rId9" imgW="2742840" imgH="1654560" progId="Equation.DSMT4">
                  <p:embed/>
                  <p:pic>
                    <p:nvPicPr>
                      <p:cNvPr id="0" name="Picture 109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4267200"/>
                        <a:ext cx="2755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6" name="Straight Connector 15"/>
          <p:cNvCxnSpPr/>
          <p:nvPr/>
        </p:nvCxnSpPr>
        <p:spPr>
          <a:xfrm>
            <a:off x="3668273" y="43307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17" name="Object 4"/>
          <p:cNvGraphicFramePr>
            <a:graphicFrameLocks noChangeAspect="1"/>
          </p:cNvGraphicFramePr>
          <p:nvPr>
            <p:extLst>
              <p:ext uri="{D42A27DB-BD31-4B8C-83A1-F6EECF244321}">
                <p14:modId xmlns:p14="http://schemas.microsoft.com/office/powerpoint/2010/main" val="2179567652"/>
              </p:ext>
            </p:extLst>
          </p:nvPr>
        </p:nvGraphicFramePr>
        <p:xfrm>
          <a:off x="5786438" y="4267200"/>
          <a:ext cx="2717800" cy="1663700"/>
        </p:xfrm>
        <a:graphic>
          <a:graphicData uri="http://schemas.openxmlformats.org/presentationml/2006/ole">
            <mc:AlternateContent xmlns:mc="http://schemas.openxmlformats.org/markup-compatibility/2006">
              <mc:Choice xmlns:v="urn:schemas-microsoft-com:vml" Requires="v">
                <p:oleObj spid="_x0000_s67711" name="Equation" r:id="rId11" imgW="2706120" imgH="1654560" progId="Equation.DSMT4">
                  <p:embed/>
                </p:oleObj>
              </mc:Choice>
              <mc:Fallback>
                <p:oleObj name="Equation" r:id="rId11" imgW="2706120" imgH="1654560" progId="Equation.DSMT4">
                  <p:embed/>
                  <p:pic>
                    <p:nvPicPr>
                      <p:cNvPr id="0" name="Picture 109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86438" y="4267200"/>
                        <a:ext cx="2717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Connector 17"/>
          <p:cNvCxnSpPr/>
          <p:nvPr/>
        </p:nvCxnSpPr>
        <p:spPr>
          <a:xfrm>
            <a:off x="7598654" y="43307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19" name="Object 5"/>
          <p:cNvGraphicFramePr>
            <a:graphicFrameLocks noChangeAspect="1"/>
          </p:cNvGraphicFramePr>
          <p:nvPr>
            <p:extLst>
              <p:ext uri="{D42A27DB-BD31-4B8C-83A1-F6EECF244321}">
                <p14:modId xmlns:p14="http://schemas.microsoft.com/office/powerpoint/2010/main" val="3069854726"/>
              </p:ext>
            </p:extLst>
          </p:nvPr>
        </p:nvGraphicFramePr>
        <p:xfrm>
          <a:off x="4768850" y="5105400"/>
          <a:ext cx="749300" cy="482600"/>
        </p:xfrm>
        <a:graphic>
          <a:graphicData uri="http://schemas.openxmlformats.org/presentationml/2006/ole">
            <mc:AlternateContent xmlns:mc="http://schemas.openxmlformats.org/markup-compatibility/2006">
              <mc:Choice xmlns:v="urn:schemas-microsoft-com:vml" Requires="v">
                <p:oleObj spid="_x0000_s67712" name="Equation" r:id="rId13" imgW="740520" imgH="466200" progId="Equation.DSMT4">
                  <p:embed/>
                </p:oleObj>
              </mc:Choice>
              <mc:Fallback>
                <p:oleObj name="Equation" r:id="rId13" imgW="740520" imgH="466200" progId="Equation.DSMT4">
                  <p:embed/>
                  <p:pic>
                    <p:nvPicPr>
                      <p:cNvPr id="0" name="Picture 109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8850" y="5105400"/>
                        <a:ext cx="749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Straight Connector 19"/>
          <p:cNvCxnSpPr/>
          <p:nvPr/>
        </p:nvCxnSpPr>
        <p:spPr>
          <a:xfrm>
            <a:off x="4637527" y="56388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85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624840"/>
          </a:xfrm>
          <a:prstGeom prst="rect">
            <a:avLst/>
          </a:prstGeom>
        </p:spPr>
        <p:txBody>
          <a:bodyPr/>
          <a:lstStyle/>
          <a:p>
            <a:pPr>
              <a:spcBef>
                <a:spcPct val="50000"/>
              </a:spcBef>
              <a:tabLst>
                <a:tab pos="693738" algn="l"/>
                <a:tab pos="1258888" algn="l"/>
              </a:tabLst>
            </a:pPr>
            <a:r>
              <a:rPr lang="en-US" b="1" dirty="0"/>
              <a:t>Step 6:</a:t>
            </a:r>
            <a:r>
              <a:rPr lang="en-US" dirty="0"/>
              <a:t>	Then multiply row 3 by</a:t>
            </a: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759699702"/>
              </p:ext>
            </p:extLst>
          </p:nvPr>
        </p:nvGraphicFramePr>
        <p:xfrm>
          <a:off x="1835150" y="2146300"/>
          <a:ext cx="2743200" cy="1663700"/>
        </p:xfrm>
        <a:graphic>
          <a:graphicData uri="http://schemas.openxmlformats.org/presentationml/2006/ole">
            <mc:AlternateContent xmlns:mc="http://schemas.openxmlformats.org/markup-compatibility/2006">
              <mc:Choice xmlns:v="urn:schemas-microsoft-com:vml" Requires="v">
                <p:oleObj spid="_x0000_s47836" name="Equation" r:id="rId3" imgW="2733480" imgH="1654560" progId="Equation.DSMT4">
                  <p:embed/>
                </p:oleObj>
              </mc:Choice>
              <mc:Fallback>
                <p:oleObj name="Equation" r:id="rId3" imgW="2733480" imgH="1654560" progId="Equation.DSMT4">
                  <p:embed/>
                  <p:pic>
                    <p:nvPicPr>
                      <p:cNvPr id="0" name="Picture 6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2146300"/>
                        <a:ext cx="27432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657600" y="22098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3972313155"/>
              </p:ext>
            </p:extLst>
          </p:nvPr>
        </p:nvGraphicFramePr>
        <p:xfrm>
          <a:off x="6021388" y="2146300"/>
          <a:ext cx="2247900" cy="1663700"/>
        </p:xfrm>
        <a:graphic>
          <a:graphicData uri="http://schemas.openxmlformats.org/presentationml/2006/ole">
            <mc:AlternateContent xmlns:mc="http://schemas.openxmlformats.org/markup-compatibility/2006">
              <mc:Choice xmlns:v="urn:schemas-microsoft-com:vml" Requires="v">
                <p:oleObj spid="_x0000_s47837" name="Equation" r:id="rId5" imgW="2239920" imgH="1654560" progId="Equation.DSMT4">
                  <p:embed/>
                </p:oleObj>
              </mc:Choice>
              <mc:Fallback>
                <p:oleObj name="Equation" r:id="rId5" imgW="2239920" imgH="1654560" progId="Equation.DSMT4">
                  <p:embed/>
                  <p:pic>
                    <p:nvPicPr>
                      <p:cNvPr id="0" name="Picture 7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1388" y="2146300"/>
                        <a:ext cx="2247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598654" y="22098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1501170544"/>
              </p:ext>
            </p:extLst>
          </p:nvPr>
        </p:nvGraphicFramePr>
        <p:xfrm>
          <a:off x="5027442" y="2855472"/>
          <a:ext cx="469900" cy="622300"/>
        </p:xfrm>
        <a:graphic>
          <a:graphicData uri="http://schemas.openxmlformats.org/presentationml/2006/ole">
            <mc:AlternateContent xmlns:mc="http://schemas.openxmlformats.org/markup-compatibility/2006">
              <mc:Choice xmlns:v="urn:schemas-microsoft-com:vml" Requires="v">
                <p:oleObj spid="_x0000_s47838" name="Equation" r:id="rId7" imgW="456840" imgH="612360" progId="Equation.DSMT4">
                  <p:embed/>
                </p:oleObj>
              </mc:Choice>
              <mc:Fallback>
                <p:oleObj name="Equation" r:id="rId7" imgW="456840" imgH="612360" progId="Equation.DSMT4">
                  <p:embed/>
                  <p:pic>
                    <p:nvPicPr>
                      <p:cNvPr id="0" name="Picture 7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7442" y="2855472"/>
                        <a:ext cx="4699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756419" y="35179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21" name="Object 10"/>
          <p:cNvGraphicFramePr>
            <a:graphicFrameLocks noChangeAspect="1"/>
          </p:cNvGraphicFramePr>
          <p:nvPr>
            <p:extLst>
              <p:ext uri="{D42A27DB-BD31-4B8C-83A1-F6EECF244321}">
                <p14:modId xmlns:p14="http://schemas.microsoft.com/office/powerpoint/2010/main" val="3101472891"/>
              </p:ext>
            </p:extLst>
          </p:nvPr>
        </p:nvGraphicFramePr>
        <p:xfrm>
          <a:off x="5210346" y="1337822"/>
          <a:ext cx="508000" cy="495300"/>
        </p:xfrm>
        <a:graphic>
          <a:graphicData uri="http://schemas.openxmlformats.org/presentationml/2006/ole">
            <mc:AlternateContent xmlns:mc="http://schemas.openxmlformats.org/markup-compatibility/2006">
              <mc:Choice xmlns:v="urn:schemas-microsoft-com:vml" Requires="v">
                <p:oleObj spid="_x0000_s47839" name="Equation" r:id="rId9" imgW="493560" imgH="484560" progId="Equation.DSMT4">
                  <p:embed/>
                </p:oleObj>
              </mc:Choice>
              <mc:Fallback>
                <p:oleObj name="Equation" r:id="rId9" imgW="493560" imgH="484560" progId="Equation.DSMT4">
                  <p:embed/>
                  <p:pic>
                    <p:nvPicPr>
                      <p:cNvPr id="0" name="Picture 7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0346" y="1337822"/>
                        <a:ext cx="5080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3779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663440"/>
          </a:xfrm>
          <a:prstGeom prst="rect">
            <a:avLst/>
          </a:prstGeom>
        </p:spPr>
        <p:txBody>
          <a:bodyPr>
            <a:noAutofit/>
          </a:bodyPr>
          <a:lstStyle/>
          <a:p>
            <a:pPr>
              <a:spcBef>
                <a:spcPct val="50000"/>
              </a:spcBef>
              <a:tabLst>
                <a:tab pos="693738" algn="l"/>
                <a:tab pos="1258888" algn="l"/>
              </a:tabLst>
            </a:pPr>
            <a:r>
              <a:rPr lang="en-US" b="1" dirty="0"/>
              <a:t>Step 7:</a:t>
            </a:r>
            <a:r>
              <a:rPr lang="en-US" dirty="0"/>
              <a:t>	The triangular matrix in Step 6 represents the 		following system of linear equations.</a:t>
            </a:r>
          </a:p>
          <a:p>
            <a:pPr>
              <a:spcBef>
                <a:spcPct val="50000"/>
              </a:spcBef>
              <a:tabLst>
                <a:tab pos="693738" algn="l"/>
                <a:tab pos="1258888" algn="l"/>
              </a:tabLst>
            </a:pPr>
            <a:endParaRPr lang="en-US" dirty="0"/>
          </a:p>
          <a:p>
            <a:pPr>
              <a:spcBef>
                <a:spcPct val="50000"/>
              </a:spcBef>
              <a:tabLst>
                <a:tab pos="693738" algn="l"/>
                <a:tab pos="1258888" algn="l"/>
              </a:tabLst>
            </a:pPr>
            <a:endParaRPr lang="en-US" dirty="0"/>
          </a:p>
          <a:p>
            <a:pPr>
              <a:spcBef>
                <a:spcPct val="50000"/>
              </a:spcBef>
              <a:tabLst>
                <a:tab pos="693738" algn="l"/>
                <a:tab pos="1258888" algn="l"/>
              </a:tabLst>
            </a:pPr>
            <a:endParaRPr lang="en-US" sz="1800" dirty="0"/>
          </a:p>
          <a:p>
            <a:pPr>
              <a:spcBef>
                <a:spcPct val="50000"/>
              </a:spcBef>
              <a:tabLst>
                <a:tab pos="693738" algn="l"/>
                <a:tab pos="1258888" algn="l"/>
              </a:tabLst>
            </a:pPr>
            <a:r>
              <a:rPr lang="en-US" dirty="0"/>
              <a:t>		From the last equation, we have </a:t>
            </a:r>
            <a:r>
              <a:rPr lang="en-US" i="1" dirty="0"/>
              <a:t>z</a:t>
            </a:r>
            <a:r>
              <a:rPr lang="en-US" dirty="0"/>
              <a:t> </a:t>
            </a:r>
            <a:r>
              <a:rPr lang="en-US" dirty="0">
                <a:latin typeface="Symbol" charset="2"/>
                <a:cs typeface="Symbol" charset="2"/>
              </a:rPr>
              <a:t>=</a:t>
            </a:r>
            <a:r>
              <a:rPr lang="en-US" dirty="0"/>
              <a:t> </a:t>
            </a:r>
            <a:r>
              <a:rPr lang="en-US" dirty="0">
                <a:solidFill>
                  <a:srgbClr val="FF0000"/>
                </a:solidFill>
              </a:rPr>
              <a:t>6</a:t>
            </a:r>
            <a:r>
              <a:rPr lang="en-US" dirty="0"/>
              <a:t>.</a:t>
            </a:r>
          </a:p>
        </p:txBody>
      </p:sp>
      <p:graphicFrame>
        <p:nvGraphicFramePr>
          <p:cNvPr id="11" name="Object 10"/>
          <p:cNvGraphicFramePr>
            <a:graphicFrameLocks noChangeAspect="1"/>
          </p:cNvGraphicFramePr>
          <p:nvPr>
            <p:extLst>
              <p:ext uri="{D42A27DB-BD31-4B8C-83A1-F6EECF244321}">
                <p14:modId xmlns:p14="http://schemas.microsoft.com/office/powerpoint/2010/main" val="1953486021"/>
              </p:ext>
            </p:extLst>
          </p:nvPr>
        </p:nvGraphicFramePr>
        <p:xfrm>
          <a:off x="1792727" y="2320044"/>
          <a:ext cx="2159000" cy="1663700"/>
        </p:xfrm>
        <a:graphic>
          <a:graphicData uri="http://schemas.openxmlformats.org/presentationml/2006/ole">
            <mc:AlternateContent xmlns:mc="http://schemas.openxmlformats.org/markup-compatibility/2006">
              <mc:Choice xmlns:v="urn:schemas-microsoft-com:vml" Requires="v">
                <p:oleObj spid="_x0000_s48307" name="Equation" r:id="rId3" imgW="2148480" imgH="1654560" progId="Equation.DSMT4">
                  <p:embed/>
                </p:oleObj>
              </mc:Choice>
              <mc:Fallback>
                <p:oleObj name="Equation" r:id="rId3" imgW="2148480" imgH="1654560" progId="Equation.DSMT4">
                  <p:embed/>
                  <p:pic>
                    <p:nvPicPr>
                      <p:cNvPr id="0" name="Picture 1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727" y="2320044"/>
                        <a:ext cx="21590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624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a:solidFill>
                  <a:schemeClr val="accent1"/>
                </a:solidFill>
              </a:rPr>
              <a:t>Objectives</a:t>
            </a:r>
          </a:p>
        </p:txBody>
      </p:sp>
      <p:sp>
        <p:nvSpPr>
          <p:cNvPr id="5123" name="Rectangle 3"/>
          <p:cNvSpPr>
            <a:spLocks noGrp="1"/>
          </p:cNvSpPr>
          <p:nvPr>
            <p:ph idx="1"/>
          </p:nvPr>
        </p:nvSpPr>
        <p:spPr>
          <a:prstGeom prst="rect">
            <a:avLst/>
          </a:prstGeom>
          <a:noFill/>
        </p:spPr>
        <p:txBody>
          <a:bodyPr/>
          <a:lstStyle/>
          <a:p>
            <a:pPr marL="339725" indent="-339725" defTabSz="406400">
              <a:buFont typeface="Courier New" pitchFamily="49" charset="0"/>
              <a:buChar char="o"/>
            </a:pPr>
            <a:r>
              <a:rPr lang="en-US" dirty="0"/>
              <a:t>Write systems of linear equations as matrices and use elementary row operations to manipulate them.</a:t>
            </a:r>
            <a:endParaRPr lang="en-US" i="0" dirty="0">
              <a:solidFill>
                <a:schemeClr val="tx1"/>
              </a:solidFill>
            </a:endParaRPr>
          </a:p>
          <a:p>
            <a:pPr marL="339725" indent="-339725" defTabSz="406400">
              <a:buFont typeface="Courier New" pitchFamily="49" charset="0"/>
              <a:buChar char="o"/>
            </a:pPr>
            <a:r>
              <a:rPr lang="en-US" dirty="0"/>
              <a:t>Use the Gaussian elimination method to solve systems of linear equations.</a:t>
            </a:r>
          </a:p>
          <a:p>
            <a:pPr marL="339725" indent="-339725" defTabSz="406400">
              <a:buFont typeface="Courier New" pitchFamily="49" charset="0"/>
              <a:buChar char="o"/>
            </a:pPr>
            <a:r>
              <a:rPr lang="en-US" dirty="0"/>
              <a:t>Use a graphing calculator and matrices to solve systems of linear equations.</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663440"/>
          </a:xfrm>
          <a:prstGeom prst="rect">
            <a:avLst/>
          </a:prstGeom>
        </p:spPr>
        <p:txBody>
          <a:bodyPr>
            <a:noAutofit/>
          </a:bodyPr>
          <a:lstStyle/>
          <a:p>
            <a:pPr>
              <a:spcBef>
                <a:spcPct val="50000"/>
              </a:spcBef>
              <a:tabLst>
                <a:tab pos="693738" algn="l"/>
                <a:tab pos="1258888" algn="l"/>
              </a:tabLst>
            </a:pPr>
            <a:r>
              <a:rPr lang="en-US" dirty="0"/>
              <a:t>	Back substitution into the equation </a:t>
            </a:r>
            <a:r>
              <a:rPr lang="en-US" i="1" dirty="0"/>
              <a:t>y</a:t>
            </a:r>
            <a:r>
              <a:rPr lang="en-US" dirty="0"/>
              <a:t> </a:t>
            </a:r>
            <a:r>
              <a:rPr lang="en-US" dirty="0">
                <a:latin typeface="Symbol" charset="2"/>
                <a:cs typeface="Symbol" charset="2"/>
              </a:rPr>
              <a:t>+</a:t>
            </a:r>
            <a:r>
              <a:rPr lang="en-US" dirty="0"/>
              <a:t> 3</a:t>
            </a:r>
            <a:r>
              <a:rPr lang="en-US" i="1" dirty="0"/>
              <a:t>z</a:t>
            </a:r>
            <a:r>
              <a:rPr lang="en-US" dirty="0"/>
              <a:t> </a:t>
            </a:r>
            <a:r>
              <a:rPr lang="en-US" dirty="0">
                <a:latin typeface="Symbol" charset="2"/>
                <a:cs typeface="Symbol" charset="2"/>
              </a:rPr>
              <a:t>=</a:t>
            </a:r>
            <a:r>
              <a:rPr lang="en-US" dirty="0"/>
              <a:t> 20 	gives:</a:t>
            </a:r>
          </a:p>
          <a:p>
            <a:pPr>
              <a:spcBef>
                <a:spcPct val="50000"/>
              </a:spcBef>
              <a:tabLst>
                <a:tab pos="693738" algn="l"/>
                <a:tab pos="1258888" algn="l"/>
              </a:tabLst>
            </a:pPr>
            <a:endParaRPr lang="en-US" sz="2000" dirty="0">
              <a:solidFill>
                <a:schemeClr val="tx1"/>
              </a:solidFill>
            </a:endParaRPr>
          </a:p>
          <a:p>
            <a:pPr>
              <a:spcBef>
                <a:spcPct val="50000"/>
              </a:spcBef>
              <a:tabLst>
                <a:tab pos="693738" algn="l"/>
                <a:tab pos="1258888" algn="l"/>
              </a:tabLst>
            </a:pPr>
            <a:endParaRPr lang="en-US" sz="2400" dirty="0">
              <a:solidFill>
                <a:schemeClr val="tx1"/>
              </a:solidFill>
            </a:endParaRPr>
          </a:p>
          <a:p>
            <a:pPr>
              <a:spcBef>
                <a:spcPct val="50000"/>
              </a:spcBef>
              <a:tabLst>
                <a:tab pos="693738" algn="l"/>
                <a:tab pos="1258888" algn="l"/>
              </a:tabLst>
            </a:pPr>
            <a:r>
              <a:rPr lang="en-US" dirty="0"/>
              <a:t>	Back substitution into the equation </a:t>
            </a:r>
            <a:r>
              <a:rPr lang="en-US" i="1" dirty="0"/>
              <a:t>x </a:t>
            </a:r>
            <a:r>
              <a:rPr lang="en-US" dirty="0">
                <a:latin typeface="Symbol" charset="2"/>
                <a:cs typeface="Symbol" charset="2"/>
              </a:rPr>
              <a:t>- </a:t>
            </a:r>
            <a:r>
              <a:rPr lang="en-US" i="1" dirty="0"/>
              <a:t>y</a:t>
            </a:r>
            <a:r>
              <a:rPr lang="en-US" dirty="0"/>
              <a:t> </a:t>
            </a:r>
            <a:r>
              <a:rPr lang="en-US" dirty="0">
                <a:latin typeface="Symbol" charset="2"/>
                <a:cs typeface="Symbol" charset="2"/>
              </a:rPr>
              <a:t>+</a:t>
            </a:r>
            <a:r>
              <a:rPr lang="en-US" dirty="0"/>
              <a:t> 2</a:t>
            </a:r>
            <a:r>
              <a:rPr lang="en-US" i="1" dirty="0"/>
              <a:t>z</a:t>
            </a:r>
            <a:r>
              <a:rPr lang="en-US" dirty="0"/>
              <a:t> </a:t>
            </a:r>
            <a:r>
              <a:rPr lang="en-US" dirty="0">
                <a:latin typeface="Symbol" charset="2"/>
                <a:cs typeface="Symbol" charset="2"/>
              </a:rPr>
              <a:t>=</a:t>
            </a:r>
            <a:r>
              <a:rPr lang="en-US" dirty="0"/>
              <a:t> 14 	gives:</a:t>
            </a:r>
          </a:p>
          <a:p>
            <a:pPr>
              <a:spcBef>
                <a:spcPct val="50000"/>
              </a:spcBef>
              <a:tabLst>
                <a:tab pos="693738" algn="l"/>
                <a:tab pos="1258888" algn="l"/>
              </a:tabLst>
            </a:pPr>
            <a:endParaRPr lang="en-US" sz="2000" dirty="0"/>
          </a:p>
          <a:p>
            <a:pPr>
              <a:spcBef>
                <a:spcPct val="50000"/>
              </a:spcBef>
              <a:tabLst>
                <a:tab pos="693738" algn="l"/>
                <a:tab pos="1258888" algn="l"/>
              </a:tabLst>
            </a:pPr>
            <a:endParaRPr lang="en-US" sz="2400" dirty="0"/>
          </a:p>
          <a:p>
            <a:pPr>
              <a:spcBef>
                <a:spcPct val="50000"/>
              </a:spcBef>
              <a:tabLst>
                <a:tab pos="693738" algn="l"/>
                <a:tab pos="1258888" algn="l"/>
              </a:tabLst>
            </a:pPr>
            <a:r>
              <a:rPr lang="en-US" dirty="0"/>
              <a:t>Thus, the solution is (</a:t>
            </a:r>
            <a:r>
              <a:rPr lang="en-US" dirty="0">
                <a:solidFill>
                  <a:srgbClr val="000087"/>
                </a:solidFill>
              </a:rPr>
              <a:t>4</a:t>
            </a:r>
            <a:r>
              <a:rPr lang="en-US" dirty="0"/>
              <a:t>, </a:t>
            </a:r>
            <a:r>
              <a:rPr lang="en-US" dirty="0">
                <a:solidFill>
                  <a:srgbClr val="00AE4D"/>
                </a:solidFill>
              </a:rPr>
              <a:t>2</a:t>
            </a:r>
            <a:r>
              <a:rPr lang="en-US" dirty="0"/>
              <a:t>, </a:t>
            </a:r>
            <a:r>
              <a:rPr lang="en-US" dirty="0">
                <a:solidFill>
                  <a:srgbClr val="FF0000"/>
                </a:solidFill>
              </a:rPr>
              <a:t>6</a:t>
            </a:r>
            <a:r>
              <a:rPr lang="en-US" dirty="0"/>
              <a:t>).</a:t>
            </a:r>
          </a:p>
        </p:txBody>
      </p:sp>
      <p:graphicFrame>
        <p:nvGraphicFramePr>
          <p:cNvPr id="5" name="Object 4"/>
          <p:cNvGraphicFramePr>
            <a:graphicFrameLocks noChangeAspect="1"/>
          </p:cNvGraphicFramePr>
          <p:nvPr>
            <p:extLst>
              <p:ext uri="{D42A27DB-BD31-4B8C-83A1-F6EECF244321}">
                <p14:modId xmlns:p14="http://schemas.microsoft.com/office/powerpoint/2010/main" val="1563182544"/>
              </p:ext>
            </p:extLst>
          </p:nvPr>
        </p:nvGraphicFramePr>
        <p:xfrm>
          <a:off x="3683000" y="2188456"/>
          <a:ext cx="1778000" cy="596900"/>
        </p:xfrm>
        <a:graphic>
          <a:graphicData uri="http://schemas.openxmlformats.org/presentationml/2006/ole">
            <mc:AlternateContent xmlns:mc="http://schemas.openxmlformats.org/markup-compatibility/2006">
              <mc:Choice xmlns:v="urn:schemas-microsoft-com:vml" Requires="v">
                <p:oleObj spid="_x0000_s49782" name="Equation" r:id="rId3" imgW="1764360" imgH="585000" progId="Equation.DSMT4">
                  <p:embed/>
                </p:oleObj>
              </mc:Choice>
              <mc:Fallback>
                <p:oleObj name="Equation" r:id="rId3" imgW="1764360" imgH="585000" progId="Equation.DSMT4">
                  <p:embed/>
                  <p:pic>
                    <p:nvPicPr>
                      <p:cNvPr id="0" name="Picture 5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0" y="2188456"/>
                        <a:ext cx="1778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30074493"/>
              </p:ext>
            </p:extLst>
          </p:nvPr>
        </p:nvGraphicFramePr>
        <p:xfrm>
          <a:off x="4582673" y="2857500"/>
          <a:ext cx="774700" cy="342900"/>
        </p:xfrm>
        <a:graphic>
          <a:graphicData uri="http://schemas.openxmlformats.org/presentationml/2006/ole">
            <mc:AlternateContent xmlns:mc="http://schemas.openxmlformats.org/markup-compatibility/2006">
              <mc:Choice xmlns:v="urn:schemas-microsoft-com:vml" Requires="v">
                <p:oleObj spid="_x0000_s49783" name="Equation" r:id="rId5" imgW="758520" imgH="329040" progId="Equation.DSMT4">
                  <p:embed/>
                </p:oleObj>
              </mc:Choice>
              <mc:Fallback>
                <p:oleObj name="Equation" r:id="rId5" imgW="758520" imgH="329040" progId="Equation.DSMT4">
                  <p:embed/>
                  <p:pic>
                    <p:nvPicPr>
                      <p:cNvPr id="0" name="Picture 5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2673" y="2857500"/>
                        <a:ext cx="774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76067945"/>
              </p:ext>
            </p:extLst>
          </p:nvPr>
        </p:nvGraphicFramePr>
        <p:xfrm>
          <a:off x="3454400" y="4276725"/>
          <a:ext cx="2235200" cy="596900"/>
        </p:xfrm>
        <a:graphic>
          <a:graphicData uri="http://schemas.openxmlformats.org/presentationml/2006/ole">
            <mc:AlternateContent xmlns:mc="http://schemas.openxmlformats.org/markup-compatibility/2006">
              <mc:Choice xmlns:v="urn:schemas-microsoft-com:vml" Requires="v">
                <p:oleObj spid="_x0000_s49784" name="Equation" r:id="rId7" imgW="2221560" imgH="585000" progId="Equation.DSMT4">
                  <p:embed/>
                </p:oleObj>
              </mc:Choice>
              <mc:Fallback>
                <p:oleObj name="Equation" r:id="rId7" imgW="2221560" imgH="585000" progId="Equation.DSMT4">
                  <p:embed/>
                  <p:pic>
                    <p:nvPicPr>
                      <p:cNvPr id="0" name="Picture 5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4400" y="4276725"/>
                        <a:ext cx="2235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72065828"/>
              </p:ext>
            </p:extLst>
          </p:nvPr>
        </p:nvGraphicFramePr>
        <p:xfrm>
          <a:off x="4804654" y="4978400"/>
          <a:ext cx="812800" cy="279400"/>
        </p:xfrm>
        <a:graphic>
          <a:graphicData uri="http://schemas.openxmlformats.org/presentationml/2006/ole">
            <mc:AlternateContent xmlns:mc="http://schemas.openxmlformats.org/markup-compatibility/2006">
              <mc:Choice xmlns:v="urn:schemas-microsoft-com:vml" Requires="v">
                <p:oleObj spid="_x0000_s49785" name="Equation" r:id="rId9" imgW="804240" imgH="264960" progId="Equation.DSMT4">
                  <p:embed/>
                </p:oleObj>
              </mc:Choice>
              <mc:Fallback>
                <p:oleObj name="Equation" r:id="rId9" imgW="804240" imgH="264960" progId="Equation.DSMT4">
                  <p:embed/>
                  <p:pic>
                    <p:nvPicPr>
                      <p:cNvPr id="0" name="Picture 5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4654" y="4978400"/>
                        <a:ext cx="812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474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a:t>
            </a:r>
          </a:p>
        </p:txBody>
      </p:sp>
      <p:sp>
        <p:nvSpPr>
          <p:cNvPr id="3" name="Content Placeholder 2"/>
          <p:cNvSpPr>
            <a:spLocks noGrp="1"/>
          </p:cNvSpPr>
          <p:nvPr>
            <p:ph idx="1"/>
          </p:nvPr>
        </p:nvSpPr>
        <p:spPr>
          <a:xfrm>
            <a:off x="457200" y="1280160"/>
            <a:ext cx="8229600" cy="4739640"/>
          </a:xfrm>
        </p:spPr>
        <p:txBody>
          <a:bodyPr>
            <a:noAutofit/>
          </a:bodyPr>
          <a:lstStyle/>
          <a:p>
            <a:r>
              <a:rPr lang="en-US" dirty="0"/>
              <a:t>Use a TI-84 Plus calculator to solve the following system of linear equations.</a:t>
            </a:r>
          </a:p>
          <a:p>
            <a:endParaRPr lang="en-US" sz="2400" dirty="0"/>
          </a:p>
          <a:p>
            <a:endParaRPr lang="en-US" dirty="0"/>
          </a:p>
          <a:p>
            <a:endParaRPr lang="en-US" dirty="0"/>
          </a:p>
          <a:p>
            <a:r>
              <a:rPr lang="en-US" b="1" dirty="0"/>
              <a:t>Solution</a:t>
            </a:r>
          </a:p>
          <a:p>
            <a:pPr>
              <a:tabLst>
                <a:tab pos="1163638" algn="l"/>
              </a:tabLst>
            </a:pPr>
            <a:r>
              <a:rPr lang="en-US" b="1" dirty="0"/>
              <a:t>Step 1:</a:t>
            </a:r>
            <a:r>
              <a:rPr lang="en-US" dirty="0"/>
              <a:t>	Press  </a:t>
            </a:r>
            <a:r>
              <a:rPr lang="en-US" dirty="0">
                <a:solidFill>
                  <a:schemeClr val="tx1"/>
                </a:solidFill>
              </a:rPr>
              <a:t>          </a:t>
            </a:r>
            <a:r>
              <a:rPr lang="en-US" dirty="0">
                <a:latin typeface="Symbol" charset="2"/>
                <a:cs typeface="Symbol" charset="2"/>
              </a:rPr>
              <a:t>&gt;</a:t>
            </a:r>
            <a:r>
              <a:rPr lang="en-US" dirty="0"/>
              <a:t> MATRIX</a:t>
            </a:r>
            <a:br>
              <a:rPr lang="en-US" dirty="0"/>
            </a:br>
            <a:r>
              <a:rPr lang="en-US" dirty="0"/>
              <a:t>	and move to the EDIT menu.</a:t>
            </a:r>
          </a:p>
          <a:p>
            <a:pPr>
              <a:spcBef>
                <a:spcPts val="300"/>
              </a:spcBef>
              <a:tabLst>
                <a:tab pos="1163638" algn="l"/>
              </a:tabLst>
            </a:pPr>
            <a:r>
              <a:rPr lang="en-US" dirty="0"/>
              <a:t>	Press           . The following </a:t>
            </a:r>
            <a:br>
              <a:rPr lang="en-US" dirty="0"/>
            </a:br>
            <a:r>
              <a:rPr lang="en-US" dirty="0"/>
              <a:t>	display will appear.</a:t>
            </a:r>
            <a:endParaRPr lang="en-US" b="1" dirty="0"/>
          </a:p>
        </p:txBody>
      </p:sp>
      <p:graphicFrame>
        <p:nvGraphicFramePr>
          <p:cNvPr id="4" name="Object 10"/>
          <p:cNvGraphicFramePr>
            <a:graphicFrameLocks noChangeAspect="1"/>
          </p:cNvGraphicFramePr>
          <p:nvPr>
            <p:extLst>
              <p:ext uri="{D42A27DB-BD31-4B8C-83A1-F6EECF244321}">
                <p14:modId xmlns:p14="http://schemas.microsoft.com/office/powerpoint/2010/main" val="4258701987"/>
              </p:ext>
            </p:extLst>
          </p:nvPr>
        </p:nvGraphicFramePr>
        <p:xfrm>
          <a:off x="552181" y="2154944"/>
          <a:ext cx="2387600" cy="1663700"/>
        </p:xfrm>
        <a:graphic>
          <a:graphicData uri="http://schemas.openxmlformats.org/presentationml/2006/ole">
            <mc:AlternateContent xmlns:mc="http://schemas.openxmlformats.org/markup-compatibility/2006">
              <mc:Choice xmlns:v="urn:schemas-microsoft-com:vml" Requires="v">
                <p:oleObj spid="_x0000_s50323" name="Equation" r:id="rId3" imgW="2377080" imgH="1654560" progId="Equation.DSMT4">
                  <p:embed/>
                </p:oleObj>
              </mc:Choice>
              <mc:Fallback>
                <p:oleObj name="Equation" r:id="rId3" imgW="2377080" imgH="1654560" progId="Equation.DSMT4">
                  <p:embed/>
                  <p:pic>
                    <p:nvPicPr>
                      <p:cNvPr id="0" name="Picture 1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81" y="2154944"/>
                        <a:ext cx="23876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descr="Ch_10_11"/>
          <p:cNvPicPr>
            <a:picLocks noChangeAspect="1" noChangeArrowheads="1"/>
          </p:cNvPicPr>
          <p:nvPr/>
        </p:nvPicPr>
        <p:blipFill>
          <a:blip r:embed="rId5" cstate="print"/>
          <a:srcRect/>
          <a:stretch>
            <a:fillRect/>
          </a:stretch>
        </p:blipFill>
        <p:spPr bwMode="auto">
          <a:xfrm>
            <a:off x="2513111" y="4267200"/>
            <a:ext cx="838200" cy="409575"/>
          </a:xfrm>
          <a:prstGeom prst="rect">
            <a:avLst/>
          </a:prstGeom>
          <a:noFill/>
          <a:ln w="9525">
            <a:noFill/>
            <a:miter lim="800000"/>
            <a:headEnd/>
            <a:tailEnd/>
          </a:ln>
        </p:spPr>
      </p:pic>
      <p:pic>
        <p:nvPicPr>
          <p:cNvPr id="8" name="Picture 5" descr="Ch_10_12"/>
          <p:cNvPicPr>
            <a:picLocks noChangeAspect="1" noChangeArrowheads="1"/>
          </p:cNvPicPr>
          <p:nvPr/>
        </p:nvPicPr>
        <p:blipFill>
          <a:blip r:embed="rId6" cstate="print"/>
          <a:srcRect/>
          <a:stretch>
            <a:fillRect/>
          </a:stretch>
        </p:blipFill>
        <p:spPr bwMode="auto">
          <a:xfrm>
            <a:off x="2507928" y="5218408"/>
            <a:ext cx="854075" cy="414338"/>
          </a:xfrm>
          <a:prstGeom prst="rect">
            <a:avLst/>
          </a:prstGeom>
          <a:noFill/>
          <a:ln w="9525">
            <a:noFill/>
            <a:miter lim="800000"/>
            <a:headEnd/>
            <a:tailEnd/>
          </a:ln>
        </p:spPr>
      </p:pic>
      <p:pic>
        <p:nvPicPr>
          <p:cNvPr id="50315" name="Picture 139"/>
          <p:cNvPicPr>
            <a:picLocks noChangeAspect="1" noChangeArrowheads="1"/>
          </p:cNvPicPr>
          <p:nvPr/>
        </p:nvPicPr>
        <p:blipFill>
          <a:blip r:embed="rId7" cstate="print"/>
          <a:srcRect/>
          <a:stretch>
            <a:fillRect/>
          </a:stretch>
        </p:blipFill>
        <p:spPr bwMode="auto">
          <a:xfrm>
            <a:off x="6324600" y="4038600"/>
            <a:ext cx="2362200" cy="1666875"/>
          </a:xfrm>
          <a:prstGeom prst="rect">
            <a:avLst/>
          </a:prstGeom>
          <a:noFill/>
          <a:ln w="9525">
            <a:noFill/>
            <a:miter lim="800000"/>
            <a:headEnd/>
            <a:tailEnd/>
          </a:ln>
        </p:spPr>
      </p:pic>
    </p:spTree>
    <p:extLst>
      <p:ext uri="{BB962C8B-B14F-4D97-AF65-F5344CB8AC3E}">
        <p14:creationId xmlns:p14="http://schemas.microsoft.com/office/powerpoint/2010/main" val="293353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3" name="Content Placeholder 2"/>
          <p:cNvSpPr>
            <a:spLocks noGrp="1"/>
          </p:cNvSpPr>
          <p:nvPr>
            <p:ph idx="1"/>
          </p:nvPr>
        </p:nvSpPr>
        <p:spPr>
          <a:xfrm>
            <a:off x="457200" y="1280160"/>
            <a:ext cx="8229600" cy="4663440"/>
          </a:xfrm>
        </p:spPr>
        <p:txBody>
          <a:bodyPr>
            <a:normAutofit/>
          </a:bodyPr>
          <a:lstStyle/>
          <a:p>
            <a:pPr>
              <a:tabLst>
                <a:tab pos="1258888" algn="l"/>
              </a:tabLst>
            </a:pPr>
            <a:r>
              <a:rPr lang="en-US" b="1" dirty="0"/>
              <a:t>Step 2:</a:t>
            </a:r>
            <a:r>
              <a:rPr lang="en-US" dirty="0"/>
              <a:t>	The augmented matrix is a </a:t>
            </a:r>
            <a:br>
              <a:rPr lang="en-US" dirty="0"/>
            </a:br>
            <a:r>
              <a:rPr lang="en-US" dirty="0"/>
              <a:t>	3×4 matrix. So, in the top </a:t>
            </a:r>
            <a:br>
              <a:rPr lang="en-US" dirty="0"/>
            </a:br>
            <a:r>
              <a:rPr lang="en-US" dirty="0"/>
              <a:t>	line enter 3, press            , </a:t>
            </a:r>
            <a:br>
              <a:rPr lang="en-US" dirty="0"/>
            </a:br>
            <a:r>
              <a:rPr lang="en-US" dirty="0"/>
              <a:t>	enter 4, press            and the </a:t>
            </a:r>
            <a:br>
              <a:rPr lang="en-US" dirty="0"/>
            </a:br>
            <a:r>
              <a:rPr lang="en-US" dirty="0"/>
              <a:t>	display will appear as shown.</a:t>
            </a:r>
          </a:p>
          <a:p>
            <a:pPr>
              <a:tabLst>
                <a:tab pos="1258888" algn="l"/>
              </a:tabLst>
            </a:pPr>
            <a:r>
              <a:rPr lang="en-US" dirty="0"/>
              <a:t>	</a:t>
            </a:r>
          </a:p>
          <a:p>
            <a:pPr>
              <a:tabLst>
                <a:tab pos="1258888" algn="l"/>
              </a:tabLst>
            </a:pPr>
            <a:endParaRPr lang="en-US" sz="1600" dirty="0"/>
          </a:p>
          <a:p>
            <a:pPr>
              <a:tabLst>
                <a:tab pos="1258888" algn="l"/>
              </a:tabLst>
            </a:pPr>
            <a:r>
              <a:rPr lang="en-US" dirty="0"/>
              <a:t>	</a:t>
            </a:r>
            <a:r>
              <a:rPr lang="en-US" b="1" dirty="0"/>
              <a:t>Note:</a:t>
            </a:r>
            <a:r>
              <a:rPr lang="en-US" dirty="0"/>
              <a:t> If other numbers are already present on </a:t>
            </a:r>
            <a:br>
              <a:rPr lang="en-US" dirty="0"/>
            </a:br>
            <a:r>
              <a:rPr lang="en-US" dirty="0"/>
              <a:t>	the display, just type over them. The calculator </a:t>
            </a:r>
            <a:br>
              <a:rPr lang="en-US" dirty="0"/>
            </a:br>
            <a:r>
              <a:rPr lang="en-US" dirty="0"/>
              <a:t>	will adjust automatically.</a:t>
            </a:r>
          </a:p>
        </p:txBody>
      </p:sp>
      <p:pic>
        <p:nvPicPr>
          <p:cNvPr id="5" name="Picture 5" descr="Ch_10_12"/>
          <p:cNvPicPr>
            <a:picLocks noChangeAspect="1" noChangeArrowheads="1"/>
          </p:cNvPicPr>
          <p:nvPr/>
        </p:nvPicPr>
        <p:blipFill>
          <a:blip r:embed="rId2" cstate="print"/>
          <a:srcRect/>
          <a:stretch>
            <a:fillRect/>
          </a:stretch>
        </p:blipFill>
        <p:spPr bwMode="auto">
          <a:xfrm>
            <a:off x="4479925" y="2231144"/>
            <a:ext cx="854075" cy="414338"/>
          </a:xfrm>
          <a:prstGeom prst="rect">
            <a:avLst/>
          </a:prstGeom>
          <a:noFill/>
          <a:ln w="9525">
            <a:noFill/>
            <a:miter lim="800000"/>
            <a:headEnd/>
            <a:tailEnd/>
          </a:ln>
        </p:spPr>
      </p:pic>
      <p:pic>
        <p:nvPicPr>
          <p:cNvPr id="6" name="Picture 5" descr="Ch_10_12"/>
          <p:cNvPicPr>
            <a:picLocks noChangeAspect="1" noChangeArrowheads="1"/>
          </p:cNvPicPr>
          <p:nvPr/>
        </p:nvPicPr>
        <p:blipFill>
          <a:blip r:embed="rId2" cstate="print"/>
          <a:srcRect/>
          <a:stretch>
            <a:fillRect/>
          </a:stretch>
        </p:blipFill>
        <p:spPr bwMode="auto">
          <a:xfrm>
            <a:off x="3859652" y="2667000"/>
            <a:ext cx="854075" cy="414338"/>
          </a:xfrm>
          <a:prstGeom prst="rect">
            <a:avLst/>
          </a:prstGeom>
          <a:noFill/>
          <a:ln w="9525">
            <a:noFill/>
            <a:miter lim="800000"/>
            <a:headEnd/>
            <a:tailEnd/>
          </a:ln>
        </p:spPr>
      </p:pic>
      <p:pic>
        <p:nvPicPr>
          <p:cNvPr id="72706" name="Picture 2"/>
          <p:cNvPicPr>
            <a:picLocks noChangeAspect="1" noChangeArrowheads="1"/>
          </p:cNvPicPr>
          <p:nvPr/>
        </p:nvPicPr>
        <p:blipFill>
          <a:blip r:embed="rId3" cstate="print"/>
          <a:srcRect/>
          <a:stretch>
            <a:fillRect/>
          </a:stretch>
        </p:blipFill>
        <p:spPr bwMode="auto">
          <a:xfrm>
            <a:off x="6248400" y="1600200"/>
            <a:ext cx="2400300" cy="1676400"/>
          </a:xfrm>
          <a:prstGeom prst="rect">
            <a:avLst/>
          </a:prstGeom>
          <a:noFill/>
          <a:ln w="9525">
            <a:noFill/>
            <a:miter lim="800000"/>
            <a:headEnd/>
            <a:tailEnd/>
          </a:ln>
        </p:spPr>
      </p:pic>
    </p:spTree>
    <p:extLst>
      <p:ext uri="{BB962C8B-B14F-4D97-AF65-F5344CB8AC3E}">
        <p14:creationId xmlns:p14="http://schemas.microsoft.com/office/powerpoint/2010/main" val="39720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3" name="Content Placeholder 2"/>
          <p:cNvSpPr>
            <a:spLocks noGrp="1"/>
          </p:cNvSpPr>
          <p:nvPr>
            <p:ph idx="1"/>
          </p:nvPr>
        </p:nvSpPr>
        <p:spPr/>
        <p:txBody>
          <a:bodyPr>
            <a:normAutofit/>
          </a:bodyPr>
          <a:lstStyle/>
          <a:p>
            <a:pPr>
              <a:tabLst>
                <a:tab pos="1258888" algn="l"/>
              </a:tabLst>
            </a:pPr>
            <a:r>
              <a:rPr lang="en-US" b="1" dirty="0"/>
              <a:t>Step 3:</a:t>
            </a:r>
            <a:r>
              <a:rPr lang="en-US" dirty="0"/>
              <a:t>	Move the cursor to the upper left entry 	position and enter the coefficients and 	constants in the matrix. As you enter each 	number press            and the cursor will 	automatically move to the next position in the 	matrix. Note that the double subscripts appear 	at the bottom of the display as each number is 	entered. The final display for matrix [A] should 	appear as shown.</a:t>
            </a:r>
          </a:p>
        </p:txBody>
      </p:sp>
      <p:pic>
        <p:nvPicPr>
          <p:cNvPr id="6" name="Picture 5" descr="Ch_10_12"/>
          <p:cNvPicPr>
            <a:picLocks noChangeAspect="1" noChangeArrowheads="1"/>
          </p:cNvPicPr>
          <p:nvPr/>
        </p:nvPicPr>
        <p:blipFill>
          <a:blip r:embed="rId2" cstate="print"/>
          <a:srcRect/>
          <a:stretch>
            <a:fillRect/>
          </a:stretch>
        </p:blipFill>
        <p:spPr bwMode="auto">
          <a:xfrm>
            <a:off x="3854181" y="2699016"/>
            <a:ext cx="854075" cy="414338"/>
          </a:xfrm>
          <a:prstGeom prst="rect">
            <a:avLst/>
          </a:prstGeom>
          <a:noFill/>
          <a:ln w="9525">
            <a:noFill/>
            <a:miter lim="800000"/>
            <a:headEnd/>
            <a:tailEnd/>
          </a:ln>
        </p:spPr>
      </p:pic>
    </p:spTree>
    <p:extLst>
      <p:ext uri="{BB962C8B-B14F-4D97-AF65-F5344CB8AC3E}">
        <p14:creationId xmlns:p14="http://schemas.microsoft.com/office/powerpoint/2010/main" val="4247901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3" name="Content Placeholder 2"/>
          <p:cNvSpPr>
            <a:spLocks noGrp="1"/>
          </p:cNvSpPr>
          <p:nvPr>
            <p:ph idx="1"/>
          </p:nvPr>
        </p:nvSpPr>
        <p:spPr>
          <a:xfrm>
            <a:off x="457200" y="3886200"/>
            <a:ext cx="8229600" cy="1965960"/>
          </a:xfrm>
        </p:spPr>
        <p:txBody>
          <a:bodyPr/>
          <a:lstStyle/>
          <a:p>
            <a:r>
              <a:rPr lang="en-US" b="1" dirty="0"/>
              <a:t>Note:</a:t>
            </a:r>
            <a:r>
              <a:rPr lang="en-US" dirty="0"/>
              <a:t> The display only shows three columns at a time.</a:t>
            </a:r>
          </a:p>
        </p:txBody>
      </p:sp>
      <p:pic>
        <p:nvPicPr>
          <p:cNvPr id="73730" name="Picture 2"/>
          <p:cNvPicPr>
            <a:picLocks noChangeAspect="1" noChangeArrowheads="1"/>
          </p:cNvPicPr>
          <p:nvPr/>
        </p:nvPicPr>
        <p:blipFill>
          <a:blip r:embed="rId2" cstate="print"/>
          <a:srcRect/>
          <a:stretch>
            <a:fillRect/>
          </a:stretch>
        </p:blipFill>
        <p:spPr bwMode="auto">
          <a:xfrm>
            <a:off x="2057400" y="1600200"/>
            <a:ext cx="4895850" cy="1685925"/>
          </a:xfrm>
          <a:prstGeom prst="rect">
            <a:avLst/>
          </a:prstGeom>
          <a:noFill/>
          <a:ln w="9525">
            <a:noFill/>
            <a:miter lim="800000"/>
            <a:headEnd/>
            <a:tailEnd/>
          </a:ln>
        </p:spPr>
      </p:pic>
    </p:spTree>
    <p:extLst>
      <p:ext uri="{BB962C8B-B14F-4D97-AF65-F5344CB8AC3E}">
        <p14:creationId xmlns:p14="http://schemas.microsoft.com/office/powerpoint/2010/main" val="394594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4" name="Content Placeholder 2"/>
          <p:cNvSpPr>
            <a:spLocks noGrp="1"/>
          </p:cNvSpPr>
          <p:nvPr>
            <p:ph idx="1"/>
          </p:nvPr>
        </p:nvSpPr>
        <p:spPr>
          <a:xfrm>
            <a:off x="457200" y="1280160"/>
            <a:ext cx="8229600" cy="4663440"/>
          </a:xfrm>
        </p:spPr>
        <p:txBody>
          <a:bodyPr>
            <a:normAutofit/>
          </a:bodyPr>
          <a:lstStyle/>
          <a:p>
            <a:pPr>
              <a:tabLst>
                <a:tab pos="1258888" algn="l"/>
              </a:tabLst>
            </a:pPr>
            <a:r>
              <a:rPr lang="en-US" b="1" dirty="0"/>
              <a:t>Step 4:</a:t>
            </a:r>
            <a:r>
              <a:rPr lang="en-US" dirty="0"/>
              <a:t>	Press            </a:t>
            </a:r>
            <a:r>
              <a:rPr lang="en-US" dirty="0">
                <a:latin typeface="Symbol" charset="2"/>
                <a:cs typeface="Symbol" charset="2"/>
              </a:rPr>
              <a:t>&gt;</a:t>
            </a:r>
            <a:r>
              <a:rPr lang="en-US" dirty="0"/>
              <a:t> QUIT, press </a:t>
            </a:r>
            <a:br>
              <a:rPr lang="en-US" dirty="0"/>
            </a:br>
            <a:r>
              <a:rPr lang="en-US" dirty="0"/>
              <a:t>	            </a:t>
            </a:r>
            <a:r>
              <a:rPr lang="en-US" dirty="0">
                <a:latin typeface="Symbol" charset="2"/>
                <a:cs typeface="Symbol" charset="2"/>
              </a:rPr>
              <a:t>&gt;</a:t>
            </a:r>
            <a:r>
              <a:rPr lang="en-US" dirty="0"/>
              <a:t> MATRIX again, go to </a:t>
            </a:r>
            <a:br>
              <a:rPr lang="en-US" dirty="0"/>
            </a:br>
            <a:r>
              <a:rPr lang="en-US" dirty="0"/>
              <a:t>	MATH; move the cursor </a:t>
            </a:r>
            <a:br>
              <a:rPr lang="en-US" dirty="0"/>
            </a:br>
            <a:r>
              <a:rPr lang="en-US" dirty="0"/>
              <a:t>	down to </a:t>
            </a:r>
            <a:r>
              <a:rPr lang="en-US" dirty="0" err="1"/>
              <a:t>A:ref</a:t>
            </a:r>
            <a:r>
              <a:rPr lang="en-US" dirty="0"/>
              <a:t>(; press            . </a:t>
            </a:r>
            <a:br>
              <a:rPr lang="en-US" dirty="0"/>
            </a:br>
            <a:r>
              <a:rPr lang="en-US" dirty="0"/>
              <a:t>	The display will appear as </a:t>
            </a:r>
            <a:br>
              <a:rPr lang="en-US" dirty="0"/>
            </a:br>
            <a:r>
              <a:rPr lang="en-US" dirty="0"/>
              <a:t>	shown.</a:t>
            </a:r>
          </a:p>
          <a:p>
            <a:pPr>
              <a:tabLst>
                <a:tab pos="1258888" algn="l"/>
              </a:tabLst>
            </a:pPr>
            <a:endParaRPr lang="en-US" dirty="0"/>
          </a:p>
        </p:txBody>
      </p:sp>
      <p:pic>
        <p:nvPicPr>
          <p:cNvPr id="6" name="Picture 4" descr="Ch_10_11"/>
          <p:cNvPicPr>
            <a:picLocks noChangeAspect="1" noChangeArrowheads="1"/>
          </p:cNvPicPr>
          <p:nvPr/>
        </p:nvPicPr>
        <p:blipFill>
          <a:blip r:embed="rId2" cstate="print"/>
          <a:srcRect/>
          <a:stretch>
            <a:fillRect/>
          </a:stretch>
        </p:blipFill>
        <p:spPr bwMode="auto">
          <a:xfrm>
            <a:off x="2612146" y="1397881"/>
            <a:ext cx="838200" cy="409575"/>
          </a:xfrm>
          <a:prstGeom prst="rect">
            <a:avLst/>
          </a:prstGeom>
          <a:noFill/>
          <a:ln w="9525">
            <a:noFill/>
            <a:miter lim="800000"/>
            <a:headEnd/>
            <a:tailEnd/>
          </a:ln>
        </p:spPr>
      </p:pic>
      <p:pic>
        <p:nvPicPr>
          <p:cNvPr id="7" name="Picture 5" descr="Ch_10_12"/>
          <p:cNvPicPr>
            <a:picLocks noChangeAspect="1" noChangeArrowheads="1"/>
          </p:cNvPicPr>
          <p:nvPr/>
        </p:nvPicPr>
        <p:blipFill>
          <a:blip r:embed="rId3" cstate="print"/>
          <a:srcRect/>
          <a:stretch>
            <a:fillRect/>
          </a:stretch>
        </p:blipFill>
        <p:spPr bwMode="auto">
          <a:xfrm>
            <a:off x="4932145" y="2675211"/>
            <a:ext cx="854075" cy="414338"/>
          </a:xfrm>
          <a:prstGeom prst="rect">
            <a:avLst/>
          </a:prstGeom>
          <a:noFill/>
          <a:ln w="9525">
            <a:noFill/>
            <a:miter lim="800000"/>
            <a:headEnd/>
            <a:tailEnd/>
          </a:ln>
        </p:spPr>
      </p:pic>
      <p:pic>
        <p:nvPicPr>
          <p:cNvPr id="8" name="Picture 4" descr="Ch_10_11"/>
          <p:cNvPicPr>
            <a:picLocks noChangeAspect="1" noChangeArrowheads="1"/>
          </p:cNvPicPr>
          <p:nvPr/>
        </p:nvPicPr>
        <p:blipFill>
          <a:blip r:embed="rId2" cstate="print"/>
          <a:srcRect/>
          <a:stretch>
            <a:fillRect/>
          </a:stretch>
        </p:blipFill>
        <p:spPr bwMode="auto">
          <a:xfrm>
            <a:off x="1850146" y="1773944"/>
            <a:ext cx="838200" cy="409575"/>
          </a:xfrm>
          <a:prstGeom prst="rect">
            <a:avLst/>
          </a:prstGeom>
          <a:noFill/>
          <a:ln w="9525">
            <a:noFill/>
            <a:miter lim="800000"/>
            <a:headEnd/>
            <a:tailEnd/>
          </a:ln>
        </p:spPr>
      </p:pic>
      <p:pic>
        <p:nvPicPr>
          <p:cNvPr id="74754" name="Picture 2"/>
          <p:cNvPicPr>
            <a:picLocks noChangeAspect="1" noChangeArrowheads="1"/>
          </p:cNvPicPr>
          <p:nvPr/>
        </p:nvPicPr>
        <p:blipFill>
          <a:blip r:embed="rId4" cstate="print"/>
          <a:srcRect/>
          <a:stretch>
            <a:fillRect/>
          </a:stretch>
        </p:blipFill>
        <p:spPr bwMode="auto">
          <a:xfrm>
            <a:off x="6248400" y="1524000"/>
            <a:ext cx="2371725" cy="1666875"/>
          </a:xfrm>
          <a:prstGeom prst="rect">
            <a:avLst/>
          </a:prstGeom>
          <a:noFill/>
          <a:ln w="9525">
            <a:noFill/>
            <a:miter lim="800000"/>
            <a:headEnd/>
            <a:tailEnd/>
          </a:ln>
        </p:spPr>
      </p:pic>
    </p:spTree>
    <p:extLst>
      <p:ext uri="{BB962C8B-B14F-4D97-AF65-F5344CB8AC3E}">
        <p14:creationId xmlns:p14="http://schemas.microsoft.com/office/powerpoint/2010/main" val="966723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4" name="Content Placeholder 2"/>
          <p:cNvSpPr>
            <a:spLocks noGrp="1"/>
          </p:cNvSpPr>
          <p:nvPr>
            <p:ph idx="1"/>
          </p:nvPr>
        </p:nvSpPr>
        <p:spPr>
          <a:xfrm>
            <a:off x="457200" y="1280160"/>
            <a:ext cx="8229600" cy="4663440"/>
          </a:xfrm>
        </p:spPr>
        <p:txBody>
          <a:bodyPr>
            <a:normAutofit/>
          </a:bodyPr>
          <a:lstStyle/>
          <a:p>
            <a:pPr>
              <a:tabLst>
                <a:tab pos="1258888" algn="l"/>
              </a:tabLst>
            </a:pPr>
            <a:r>
              <a:rPr lang="en-US" b="1" dirty="0"/>
              <a:t>Step 5:</a:t>
            </a:r>
            <a:r>
              <a:rPr lang="en-US" dirty="0"/>
              <a:t>	Press            </a:t>
            </a:r>
            <a:r>
              <a:rPr lang="en-US" dirty="0">
                <a:latin typeface="Symbol" charset="2"/>
                <a:cs typeface="Symbol" charset="2"/>
              </a:rPr>
              <a:t>&gt;</a:t>
            </a:r>
            <a:r>
              <a:rPr lang="en-US" dirty="0"/>
              <a:t> MATRIX again; </a:t>
            </a:r>
            <a:br>
              <a:rPr lang="en-US" dirty="0"/>
            </a:br>
            <a:r>
              <a:rPr lang="en-US" dirty="0"/>
              <a:t>	press            (this selects the </a:t>
            </a:r>
            <a:br>
              <a:rPr lang="en-US" dirty="0"/>
            </a:br>
            <a:r>
              <a:rPr lang="en-US" dirty="0"/>
              <a:t>	matrix A); enter a right </a:t>
            </a:r>
            <a:br>
              <a:rPr lang="en-US" dirty="0"/>
            </a:br>
            <a:r>
              <a:rPr lang="en-US" dirty="0"/>
              <a:t>	parenthesis ) ; press the </a:t>
            </a:r>
            <a:br>
              <a:rPr lang="en-US" dirty="0"/>
            </a:br>
            <a:r>
              <a:rPr lang="en-US" dirty="0"/>
              <a:t>	MATH key; and choose 1:</a:t>
            </a:r>
            <a:br>
              <a:rPr lang="en-US" dirty="0"/>
            </a:br>
            <a:r>
              <a:rPr lang="en-US" dirty="0"/>
              <a:t>	</a:t>
            </a:r>
            <a:r>
              <a:rPr lang="en-US" dirty="0">
                <a:latin typeface="Symbol" charset="2"/>
                <a:cs typeface="Symbol" charset="2"/>
              </a:rPr>
              <a:t>&gt;</a:t>
            </a:r>
            <a:r>
              <a:rPr lang="en-US" dirty="0" err="1"/>
              <a:t>Frac</a:t>
            </a:r>
            <a:r>
              <a:rPr lang="en-US" dirty="0"/>
              <a:t> by pressing            . </a:t>
            </a:r>
            <a:br>
              <a:rPr lang="en-US" dirty="0"/>
            </a:br>
            <a:r>
              <a:rPr lang="en-US" dirty="0"/>
              <a:t>	The display will appear as shown.</a:t>
            </a:r>
          </a:p>
          <a:p>
            <a:r>
              <a:rPr lang="en-US" b="1" dirty="0"/>
              <a:t>Note:</a:t>
            </a:r>
            <a:r>
              <a:rPr lang="en-US" dirty="0"/>
              <a:t> You must select the matrix from the matrix menu. The calculator will not recognize the matrix if you manually type in [A].</a:t>
            </a:r>
          </a:p>
        </p:txBody>
      </p:sp>
      <p:pic>
        <p:nvPicPr>
          <p:cNvPr id="6" name="Picture 4" descr="Ch_10_11"/>
          <p:cNvPicPr>
            <a:picLocks noChangeAspect="1" noChangeArrowheads="1"/>
          </p:cNvPicPr>
          <p:nvPr/>
        </p:nvPicPr>
        <p:blipFill>
          <a:blip r:embed="rId2" cstate="print"/>
          <a:srcRect/>
          <a:stretch>
            <a:fillRect/>
          </a:stretch>
        </p:blipFill>
        <p:spPr bwMode="auto">
          <a:xfrm>
            <a:off x="2622819" y="1392944"/>
            <a:ext cx="838200" cy="409575"/>
          </a:xfrm>
          <a:prstGeom prst="rect">
            <a:avLst/>
          </a:prstGeom>
          <a:noFill/>
          <a:ln w="9525">
            <a:noFill/>
            <a:miter lim="800000"/>
            <a:headEnd/>
            <a:tailEnd/>
          </a:ln>
        </p:spPr>
      </p:pic>
      <p:pic>
        <p:nvPicPr>
          <p:cNvPr id="7" name="Picture 5" descr="Ch_10_12"/>
          <p:cNvPicPr>
            <a:picLocks noChangeAspect="1" noChangeArrowheads="1"/>
          </p:cNvPicPr>
          <p:nvPr/>
        </p:nvPicPr>
        <p:blipFill>
          <a:blip r:embed="rId3" cstate="print"/>
          <a:srcRect/>
          <a:stretch>
            <a:fillRect/>
          </a:stretch>
        </p:blipFill>
        <p:spPr bwMode="auto">
          <a:xfrm>
            <a:off x="2634981" y="1828800"/>
            <a:ext cx="854075" cy="414338"/>
          </a:xfrm>
          <a:prstGeom prst="rect">
            <a:avLst/>
          </a:prstGeom>
          <a:noFill/>
          <a:ln w="9525">
            <a:noFill/>
            <a:miter lim="800000"/>
            <a:headEnd/>
            <a:tailEnd/>
          </a:ln>
        </p:spPr>
      </p:pic>
      <p:pic>
        <p:nvPicPr>
          <p:cNvPr id="9" name="Picture 5" descr="Ch_10_12"/>
          <p:cNvPicPr>
            <a:picLocks noChangeAspect="1" noChangeArrowheads="1"/>
          </p:cNvPicPr>
          <p:nvPr/>
        </p:nvPicPr>
        <p:blipFill>
          <a:blip r:embed="rId3" cstate="print"/>
          <a:srcRect/>
          <a:stretch>
            <a:fillRect/>
          </a:stretch>
        </p:blipFill>
        <p:spPr bwMode="auto">
          <a:xfrm>
            <a:off x="4396765" y="3579904"/>
            <a:ext cx="854075" cy="414338"/>
          </a:xfrm>
          <a:prstGeom prst="rect">
            <a:avLst/>
          </a:prstGeom>
          <a:noFill/>
          <a:ln w="9525">
            <a:noFill/>
            <a:miter lim="800000"/>
            <a:headEnd/>
            <a:tailEnd/>
          </a:ln>
        </p:spPr>
      </p:pic>
      <p:pic>
        <p:nvPicPr>
          <p:cNvPr id="75778" name="Picture 2"/>
          <p:cNvPicPr>
            <a:picLocks noChangeAspect="1" noChangeArrowheads="1"/>
          </p:cNvPicPr>
          <p:nvPr/>
        </p:nvPicPr>
        <p:blipFill>
          <a:blip r:embed="rId4" cstate="print"/>
          <a:srcRect/>
          <a:stretch>
            <a:fillRect/>
          </a:stretch>
        </p:blipFill>
        <p:spPr bwMode="auto">
          <a:xfrm>
            <a:off x="6172200" y="1752600"/>
            <a:ext cx="2362200" cy="1666875"/>
          </a:xfrm>
          <a:prstGeom prst="rect">
            <a:avLst/>
          </a:prstGeom>
          <a:noFill/>
          <a:ln w="9525">
            <a:noFill/>
            <a:miter lim="800000"/>
            <a:headEnd/>
            <a:tailEnd/>
          </a:ln>
        </p:spPr>
      </p:pic>
    </p:spTree>
    <p:extLst>
      <p:ext uri="{BB962C8B-B14F-4D97-AF65-F5344CB8AC3E}">
        <p14:creationId xmlns:p14="http://schemas.microsoft.com/office/powerpoint/2010/main" val="416142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4" name="Content Placeholder 2"/>
          <p:cNvSpPr>
            <a:spLocks noGrp="1"/>
          </p:cNvSpPr>
          <p:nvPr>
            <p:ph idx="1"/>
          </p:nvPr>
        </p:nvSpPr>
        <p:spPr>
          <a:xfrm>
            <a:off x="457200" y="1280160"/>
            <a:ext cx="8229600" cy="4892040"/>
          </a:xfrm>
        </p:spPr>
        <p:txBody>
          <a:bodyPr>
            <a:normAutofit/>
          </a:bodyPr>
          <a:lstStyle/>
          <a:p>
            <a:pPr>
              <a:tabLst>
                <a:tab pos="1258888" algn="l"/>
              </a:tabLst>
            </a:pPr>
            <a:r>
              <a:rPr lang="en-US" b="1" dirty="0"/>
              <a:t>Step 6:</a:t>
            </a:r>
            <a:r>
              <a:rPr lang="en-US" dirty="0"/>
              <a:t>	Press             and the row echelon form of matrix will appear as follows.</a:t>
            </a:r>
          </a:p>
          <a:p>
            <a:pPr>
              <a:tabLst>
                <a:tab pos="1258888" algn="l"/>
              </a:tabLst>
            </a:pPr>
            <a:r>
              <a:rPr lang="en-US" b="1" dirty="0"/>
              <a:t>	Note:</a:t>
            </a:r>
            <a:r>
              <a:rPr lang="en-US" dirty="0"/>
              <a:t> To see the rest of the matrix move the 	cursor on the screen to the right.</a:t>
            </a:r>
          </a:p>
          <a:p>
            <a:endParaRPr lang="en-US" dirty="0"/>
          </a:p>
          <a:p>
            <a:endParaRPr lang="en-US" dirty="0"/>
          </a:p>
          <a:p>
            <a:endParaRPr lang="en-US" sz="2200" dirty="0"/>
          </a:p>
          <a:p>
            <a:endParaRPr lang="en-US" dirty="0"/>
          </a:p>
          <a:p>
            <a:r>
              <a:rPr lang="en-US" dirty="0"/>
              <a:t>With back substitution we get the following solution (3,1, </a:t>
            </a:r>
            <a:r>
              <a:rPr lang="en-US" dirty="0">
                <a:latin typeface="Symbol" charset="2"/>
              </a:rPr>
              <a:t>-</a:t>
            </a:r>
            <a:r>
              <a:rPr lang="en-US" dirty="0"/>
              <a:t>4).</a:t>
            </a:r>
          </a:p>
        </p:txBody>
      </p:sp>
      <p:pic>
        <p:nvPicPr>
          <p:cNvPr id="7" name="Picture 5" descr="Ch_10_12"/>
          <p:cNvPicPr>
            <a:picLocks noChangeAspect="1" noChangeArrowheads="1"/>
          </p:cNvPicPr>
          <p:nvPr/>
        </p:nvPicPr>
        <p:blipFill>
          <a:blip r:embed="rId2" cstate="print"/>
          <a:srcRect/>
          <a:stretch>
            <a:fillRect/>
          </a:stretch>
        </p:blipFill>
        <p:spPr bwMode="auto">
          <a:xfrm>
            <a:off x="2661798" y="1414288"/>
            <a:ext cx="854075" cy="414338"/>
          </a:xfrm>
          <a:prstGeom prst="rect">
            <a:avLst/>
          </a:prstGeom>
          <a:noFill/>
          <a:ln w="9525">
            <a:noFill/>
            <a:miter lim="800000"/>
            <a:headEnd/>
            <a:tailEnd/>
          </a:ln>
        </p:spPr>
      </p:pic>
      <p:sp>
        <p:nvSpPr>
          <p:cNvPr id="3" name="TextBox 2"/>
          <p:cNvSpPr txBox="1"/>
          <p:nvPr/>
        </p:nvSpPr>
        <p:spPr>
          <a:xfrm>
            <a:off x="6766613" y="4172695"/>
            <a:ext cx="184666" cy="369332"/>
          </a:xfrm>
          <a:prstGeom prst="rect">
            <a:avLst/>
          </a:prstGeom>
          <a:noFill/>
        </p:spPr>
        <p:txBody>
          <a:bodyPr wrap="none" rtlCol="0">
            <a:spAutoFit/>
          </a:bodyPr>
          <a:lstStyle/>
          <a:p>
            <a:endParaRPr lang="en-US" dirty="0"/>
          </a:p>
        </p:txBody>
      </p:sp>
      <p:pic>
        <p:nvPicPr>
          <p:cNvPr id="76802" name="Picture 2"/>
          <p:cNvPicPr>
            <a:picLocks noChangeAspect="1" noChangeArrowheads="1"/>
          </p:cNvPicPr>
          <p:nvPr/>
        </p:nvPicPr>
        <p:blipFill>
          <a:blip r:embed="rId3" cstate="print"/>
          <a:srcRect/>
          <a:stretch>
            <a:fillRect/>
          </a:stretch>
        </p:blipFill>
        <p:spPr bwMode="auto">
          <a:xfrm>
            <a:off x="3276600" y="3352800"/>
            <a:ext cx="2390775" cy="1666875"/>
          </a:xfrm>
          <a:prstGeom prst="rect">
            <a:avLst/>
          </a:prstGeom>
          <a:noFill/>
          <a:ln w="9525">
            <a:noFill/>
            <a:miter lim="800000"/>
            <a:headEnd/>
            <a:tailEnd/>
          </a:ln>
        </p:spPr>
      </p:pic>
    </p:spTree>
    <p:extLst>
      <p:ext uri="{BB962C8B-B14F-4D97-AF65-F5344CB8AC3E}">
        <p14:creationId xmlns:p14="http://schemas.microsoft.com/office/powerpoint/2010/main" val="350523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rgbClr val="000087"/>
                </a:solidFill>
              </a:rPr>
              <a:t>Elementary Row Operations</a:t>
            </a:r>
            <a:endParaRPr lang="en-US" dirty="0">
              <a:solidFill>
                <a:srgbClr val="000087"/>
              </a:solidFill>
              <a:latin typeface="Calibri" pitchFamily="34" charset="0"/>
            </a:endParaRPr>
          </a:p>
        </p:txBody>
      </p:sp>
      <p:sp>
        <p:nvSpPr>
          <p:cNvPr id="4" name="Content Placeholder 3"/>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pPr marL="12700" indent="-12700" algn="ctr" eaLnBrk="0" hangingPunct="0">
              <a:tabLst>
                <a:tab pos="457200" algn="l"/>
              </a:tabLst>
            </a:pPr>
            <a:r>
              <a:rPr lang="en-US" b="1" dirty="0">
                <a:solidFill>
                  <a:srgbClr val="000000"/>
                </a:solidFill>
              </a:rPr>
              <a:t>Properties</a:t>
            </a:r>
            <a:endParaRPr lang="en-US" dirty="0">
              <a:solidFill>
                <a:srgbClr val="000000"/>
              </a:solidFill>
              <a:latin typeface="Calibri" pitchFamily="34" charset="0"/>
            </a:endParaRPr>
          </a:p>
          <a:p>
            <a:pPr marL="514350" indent="-514350" eaLnBrk="0" hangingPunct="0">
              <a:buFont typeface="+mj-lt"/>
              <a:buAutoNum type="arabicPeriod"/>
              <a:tabLst>
                <a:tab pos="457200" algn="l"/>
              </a:tabLst>
            </a:pPr>
            <a:r>
              <a:rPr lang="en-US" dirty="0">
                <a:solidFill>
                  <a:srgbClr val="000000"/>
                </a:solidFill>
              </a:rPr>
              <a:t>Interchange two rows.</a:t>
            </a:r>
            <a:endParaRPr lang="en-US" dirty="0">
              <a:solidFill>
                <a:srgbClr val="000000"/>
              </a:solidFill>
              <a:latin typeface="Calibri" pitchFamily="34" charset="0"/>
            </a:endParaRPr>
          </a:p>
          <a:p>
            <a:pPr marL="514350" indent="-514350" eaLnBrk="0" hangingPunct="0">
              <a:buFont typeface="+mj-lt"/>
              <a:buAutoNum type="arabicPeriod" startAt="2"/>
              <a:tabLst>
                <a:tab pos="457200" algn="l"/>
              </a:tabLst>
            </a:pPr>
            <a:r>
              <a:rPr lang="en-US" dirty="0">
                <a:solidFill>
                  <a:srgbClr val="000000"/>
                </a:solidFill>
              </a:rPr>
              <a:t>Multiply a row by a nonzero constant.</a:t>
            </a:r>
            <a:r>
              <a:rPr lang="en-US" dirty="0">
                <a:solidFill>
                  <a:srgbClr val="000000"/>
                </a:solidFill>
                <a:latin typeface="Calibri" pitchFamily="34" charset="0"/>
              </a:rPr>
              <a:t> </a:t>
            </a:r>
          </a:p>
          <a:p>
            <a:pPr marL="514350" indent="-514350" eaLnBrk="0" hangingPunct="0">
              <a:buFont typeface="+mj-lt"/>
              <a:buAutoNum type="arabicPeriod" startAt="3"/>
              <a:tabLst>
                <a:tab pos="457200" algn="l"/>
              </a:tabLst>
            </a:pPr>
            <a:r>
              <a:rPr lang="en-US" dirty="0">
                <a:solidFill>
                  <a:srgbClr val="000000"/>
                </a:solidFill>
              </a:rPr>
              <a:t>Multiply a row by a nonzero constant and add it to another row.</a:t>
            </a:r>
            <a:r>
              <a:rPr lang="en-US" dirty="0">
                <a:solidFill>
                  <a:srgbClr val="000000"/>
                </a:solidFill>
                <a:latin typeface="Calibri" pitchFamily="34" charset="0"/>
              </a:rPr>
              <a:t> </a:t>
            </a:r>
          </a:p>
          <a:p>
            <a:pPr eaLnBrk="0" hangingPunct="0">
              <a:tabLst>
                <a:tab pos="457200" algn="l"/>
              </a:tabLst>
            </a:pPr>
            <a:r>
              <a:rPr lang="en-US" dirty="0">
                <a:solidFill>
                  <a:srgbClr val="000000"/>
                </a:solidFill>
              </a:rPr>
              <a:t>If any elementary row operation is applied to a matrix, the new matrix is said to be </a:t>
            </a:r>
            <a:r>
              <a:rPr lang="en-US" b="1" dirty="0">
                <a:solidFill>
                  <a:srgbClr val="C00000"/>
                </a:solidFill>
              </a:rPr>
              <a:t>row-equivalent</a:t>
            </a:r>
            <a:r>
              <a:rPr lang="en-US" dirty="0">
                <a:solidFill>
                  <a:srgbClr val="000000"/>
                </a:solidFill>
              </a:rPr>
              <a:t> to the original matrix.</a:t>
            </a:r>
            <a:endParaRPr lang="en-US" dirty="0">
              <a:solidFill>
                <a:srgbClr val="000000"/>
              </a:solidFill>
              <a:latin typeface="Calibri" pitchFamily="34" charset="0"/>
            </a:endParaRPr>
          </a:p>
        </p:txBody>
      </p:sp>
    </p:spTree>
    <p:extLst>
      <p:ext uri="{BB962C8B-B14F-4D97-AF65-F5344CB8AC3E}">
        <p14:creationId xmlns:p14="http://schemas.microsoft.com/office/powerpoint/2010/main" val="1579864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sz="3200" dirty="0">
                <a:solidFill>
                  <a:schemeClr val="tx1"/>
                </a:solidFill>
              </a:rPr>
              <a:t>Example 1: </a:t>
            </a:r>
            <a:r>
              <a:rPr lang="en-US" dirty="0"/>
              <a:t>Creating Coefficient and Augmented Matrices</a:t>
            </a:r>
            <a:endParaRPr lang="en-US" sz="3200" dirty="0">
              <a:solidFill>
                <a:schemeClr val="tx1"/>
              </a:solidFill>
            </a:endParaRPr>
          </a:p>
        </p:txBody>
      </p:sp>
      <p:sp>
        <p:nvSpPr>
          <p:cNvPr id="6147" name="Rectangle 3"/>
          <p:cNvSpPr>
            <a:spLocks noGrp="1"/>
          </p:cNvSpPr>
          <p:nvPr>
            <p:ph idx="1"/>
          </p:nvPr>
        </p:nvSpPr>
        <p:spPr>
          <a:xfrm>
            <a:off x="457200" y="3473184"/>
            <a:ext cx="8229600" cy="2419124"/>
          </a:xfrm>
          <a:prstGeom prst="rect">
            <a:avLst/>
          </a:prstGeom>
          <a:noFill/>
        </p:spPr>
        <p:txBody>
          <a:bodyPr>
            <a:spAutoFit/>
          </a:bodyPr>
          <a:lstStyle/>
          <a:p>
            <a:pPr marL="514350" indent="-514350">
              <a:buFont typeface="+mj-lt"/>
              <a:buAutoNum type="alphaLcPeriod"/>
              <a:tabLst>
                <a:tab pos="533400" algn="l"/>
              </a:tabLst>
            </a:pPr>
            <a:r>
              <a:rPr lang="en-US" dirty="0"/>
              <a:t>Write the corresponding coefficient matrix and 	the corresponding augmented matrix.</a:t>
            </a:r>
          </a:p>
          <a:p>
            <a:pPr marL="514350" indent="-514350">
              <a:buFont typeface="+mj-lt"/>
              <a:buAutoNum type="alphaLcPeriod" startAt="2"/>
              <a:tabLst>
                <a:tab pos="533400" algn="l"/>
              </a:tabLst>
            </a:pPr>
            <a:r>
              <a:rPr lang="en-US" dirty="0"/>
              <a:t>In the augmented matrix in Example </a:t>
            </a:r>
            <a:r>
              <a:rPr lang="en-US" b="1" dirty="0"/>
              <a:t>1a.</a:t>
            </a:r>
            <a:r>
              <a:rPr lang="en-US" dirty="0"/>
              <a:t>, 	interchange rows 1 and 2 and multiply row 3 by </a:t>
            </a:r>
            <a:endParaRPr lang="en-US" i="0" dirty="0">
              <a:solidFill>
                <a:schemeClr val="tx1"/>
              </a:solidFill>
            </a:endParaRPr>
          </a:p>
          <a:p>
            <a:pPr marL="0" indent="0">
              <a:buFont typeface="Courier New" pitchFamily="49" charset="0"/>
              <a:buNone/>
              <a:tabLst>
                <a:tab pos="463550" algn="l"/>
              </a:tabLst>
            </a:pPr>
            <a:endParaRPr lang="en-US" i="0" dirty="0">
              <a:solidFill>
                <a:schemeClr val="tx1"/>
              </a:solidFill>
            </a:endParaRPr>
          </a:p>
        </p:txBody>
      </p:sp>
      <p:graphicFrame>
        <p:nvGraphicFramePr>
          <p:cNvPr id="4" name="Object 10"/>
          <p:cNvGraphicFramePr>
            <a:graphicFrameLocks noChangeAspect="1"/>
          </p:cNvGraphicFramePr>
          <p:nvPr>
            <p:extLst>
              <p:ext uri="{D42A27DB-BD31-4B8C-83A1-F6EECF244321}">
                <p14:modId xmlns:p14="http://schemas.microsoft.com/office/powerpoint/2010/main" val="2601708887"/>
              </p:ext>
            </p:extLst>
          </p:nvPr>
        </p:nvGraphicFramePr>
        <p:xfrm>
          <a:off x="533400" y="1460500"/>
          <a:ext cx="4838700" cy="1663700"/>
        </p:xfrm>
        <a:graphic>
          <a:graphicData uri="http://schemas.openxmlformats.org/presentationml/2006/ole">
            <mc:AlternateContent xmlns:mc="http://schemas.openxmlformats.org/markup-compatibility/2006">
              <mc:Choice xmlns:v="urn:schemas-microsoft-com:vml" Requires="v">
                <p:oleObj spid="_x0000_s1719" name="Equation" r:id="rId3" imgW="4827240" imgH="1654560" progId="Equation.DSMT4">
                  <p:embed/>
                </p:oleObj>
              </mc:Choice>
              <mc:Fallback>
                <p:oleObj name="Equation" r:id="rId3" imgW="4827240" imgH="1654560" progId="Equation.DSMT4">
                  <p:embed/>
                  <p:pic>
                    <p:nvPicPr>
                      <p:cNvPr id="0" name="Picture 6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60500"/>
                        <a:ext cx="48387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1808849743"/>
              </p:ext>
            </p:extLst>
          </p:nvPr>
        </p:nvGraphicFramePr>
        <p:xfrm>
          <a:off x="8034508" y="4866128"/>
          <a:ext cx="279400" cy="495300"/>
        </p:xfrm>
        <a:graphic>
          <a:graphicData uri="http://schemas.openxmlformats.org/presentationml/2006/ole">
            <mc:AlternateContent xmlns:mc="http://schemas.openxmlformats.org/markup-compatibility/2006">
              <mc:Choice xmlns:v="urn:schemas-microsoft-com:vml" Requires="v">
                <p:oleObj spid="_x0000_s1720" name="Equation" r:id="rId5" imgW="264960" imgH="484560" progId="Equation.DSMT4">
                  <p:embed/>
                </p:oleObj>
              </mc:Choice>
              <mc:Fallback>
                <p:oleObj name="Equation" r:id="rId5" imgW="264960" imgH="484560" progId="Equation.DSMT4">
                  <p:embed/>
                  <p:pic>
                    <p:nvPicPr>
                      <p:cNvPr id="0" name="Picture 6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4508" y="4866128"/>
                        <a:ext cx="2794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p:spPr>
        <p:txBody>
          <a:bodyPr/>
          <a:lstStyle/>
          <a:p>
            <a:r>
              <a:rPr lang="en-US" dirty="0">
                <a:solidFill>
                  <a:schemeClr val="tx1"/>
                </a:solidFill>
              </a:rPr>
              <a:t>Example 1: </a:t>
            </a:r>
            <a:r>
              <a:rPr lang="en-US" dirty="0"/>
              <a:t>Creating Coefficient and Augmented Matrices </a:t>
            </a:r>
            <a:r>
              <a:rPr lang="en-US" sz="3200" dirty="0">
                <a:solidFill>
                  <a:schemeClr val="tx1"/>
                </a:solidFill>
              </a:rPr>
              <a:t>(cont.)</a:t>
            </a:r>
          </a:p>
        </p:txBody>
      </p:sp>
      <p:sp>
        <p:nvSpPr>
          <p:cNvPr id="7171" name="Rectangle 3"/>
          <p:cNvSpPr>
            <a:spLocks noGrp="1"/>
          </p:cNvSpPr>
          <p:nvPr>
            <p:ph idx="1"/>
          </p:nvPr>
        </p:nvSpPr>
        <p:spPr>
          <a:xfrm>
            <a:off x="533400" y="1049316"/>
            <a:ext cx="8229600" cy="3708708"/>
          </a:xfrm>
          <a:prstGeom prst="rect">
            <a:avLst/>
          </a:prstGeom>
        </p:spPr>
        <p:txBody>
          <a:bodyPr>
            <a:spAutoFit/>
          </a:bodyPr>
          <a:lstStyle/>
          <a:p>
            <a:pPr>
              <a:spcBef>
                <a:spcPts val="600"/>
              </a:spcBef>
            </a:pPr>
            <a:r>
              <a:rPr lang="en-US" b="1" dirty="0">
                <a:solidFill>
                  <a:schemeClr val="tx1"/>
                </a:solidFill>
              </a:rPr>
              <a:t>Solution</a:t>
            </a:r>
          </a:p>
          <a:p>
            <a:pPr>
              <a:spcBef>
                <a:spcPts val="600"/>
              </a:spcBef>
            </a:pPr>
            <a:endParaRPr lang="en-US" dirty="0"/>
          </a:p>
          <a:p>
            <a:pPr marL="514350" indent="-514350">
              <a:spcBef>
                <a:spcPts val="600"/>
              </a:spcBef>
              <a:buFont typeface="+mj-lt"/>
              <a:buAutoNum type="alphaLcPeriod"/>
              <a:tabLst>
                <a:tab pos="533400" algn="l"/>
                <a:tab pos="4845050" algn="l"/>
              </a:tabLst>
            </a:pPr>
            <a:r>
              <a:rPr lang="en-US" dirty="0"/>
              <a:t>Coefficient Matrix	Augmented Matrix</a:t>
            </a: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sz="1600" b="1" dirty="0">
              <a:solidFill>
                <a:schemeClr val="tx1"/>
              </a:solidFill>
            </a:endParaRPr>
          </a:p>
          <a:p>
            <a:pPr>
              <a:spcBef>
                <a:spcPts val="600"/>
              </a:spcBef>
              <a:tabLst>
                <a:tab pos="533400" algn="l"/>
                <a:tab pos="4845050" algn="l"/>
              </a:tabLst>
            </a:pPr>
            <a:endParaRPr lang="en-US" sz="1600" b="1" dirty="0">
              <a:solidFill>
                <a:schemeClr val="tx1"/>
              </a:solidFill>
            </a:endParaRPr>
          </a:p>
          <a:p>
            <a:pPr marL="514350" indent="-514350">
              <a:spcBef>
                <a:spcPts val="600"/>
              </a:spcBef>
              <a:buFont typeface="+mj-lt"/>
              <a:buAutoNum type="alphaLcPeriod" startAt="2"/>
              <a:tabLst>
                <a:tab pos="533400" algn="l"/>
                <a:tab pos="4845050" algn="l"/>
              </a:tabLst>
            </a:pPr>
            <a:r>
              <a:rPr lang="en-US" dirty="0">
                <a:solidFill>
                  <a:schemeClr val="tx1"/>
                </a:solidFill>
              </a:rPr>
              <a:t> </a:t>
            </a:r>
            <a:r>
              <a:rPr lang="en-US" b="1" dirty="0">
                <a:solidFill>
                  <a:schemeClr val="tx1"/>
                </a:solidFill>
              </a:rPr>
              <a:t>	</a:t>
            </a:r>
            <a:endParaRPr lang="en-US" dirty="0">
              <a:solidFill>
                <a:schemeClr val="tx1"/>
              </a:solidFill>
            </a:endParaRPr>
          </a:p>
        </p:txBody>
      </p:sp>
      <p:graphicFrame>
        <p:nvGraphicFramePr>
          <p:cNvPr id="24578" name="Object 5"/>
          <p:cNvGraphicFramePr>
            <a:graphicFrameLocks noChangeAspect="1"/>
          </p:cNvGraphicFramePr>
          <p:nvPr>
            <p:extLst>
              <p:ext uri="{D42A27DB-BD31-4B8C-83A1-F6EECF244321}">
                <p14:modId xmlns:p14="http://schemas.microsoft.com/office/powerpoint/2010/main" val="4031170604"/>
              </p:ext>
            </p:extLst>
          </p:nvPr>
        </p:nvGraphicFramePr>
        <p:xfrm>
          <a:off x="4065588" y="4267200"/>
          <a:ext cx="901700" cy="482600"/>
        </p:xfrm>
        <a:graphic>
          <a:graphicData uri="http://schemas.openxmlformats.org/presentationml/2006/ole">
            <mc:AlternateContent xmlns:mc="http://schemas.openxmlformats.org/markup-compatibility/2006">
              <mc:Choice xmlns:v="urn:schemas-microsoft-com:vml" Requires="v">
                <p:oleObj spid="_x0000_s66817" name="Equation" r:id="rId3" imgW="886680" imgH="466200" progId="Equation.DSMT4">
                  <p:embed/>
                </p:oleObj>
              </mc:Choice>
              <mc:Fallback>
                <p:oleObj name="Equation" r:id="rId3" imgW="886680" imgH="466200" progId="Equation.DSMT4">
                  <p:embed/>
                  <p:pic>
                    <p:nvPicPr>
                      <p:cNvPr id="0" name="Picture 12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5588" y="4267200"/>
                        <a:ext cx="901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932508263"/>
              </p:ext>
            </p:extLst>
          </p:nvPr>
        </p:nvGraphicFramePr>
        <p:xfrm>
          <a:off x="1371600" y="2527300"/>
          <a:ext cx="1981200" cy="1663700"/>
        </p:xfrm>
        <a:graphic>
          <a:graphicData uri="http://schemas.openxmlformats.org/presentationml/2006/ole">
            <mc:AlternateContent xmlns:mc="http://schemas.openxmlformats.org/markup-compatibility/2006">
              <mc:Choice xmlns:v="urn:schemas-microsoft-com:vml" Requires="v">
                <p:oleObj spid="_x0000_s66818" name="Equation" r:id="rId5" imgW="1965600" imgH="1654560" progId="Equation.DSMT4">
                  <p:embed/>
                </p:oleObj>
              </mc:Choice>
              <mc:Fallback>
                <p:oleObj name="Equation" r:id="rId5" imgW="1965600" imgH="1654560" progId="Equation.DSMT4">
                  <p:embed/>
                  <p:pic>
                    <p:nvPicPr>
                      <p:cNvPr id="0" name="Picture 12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527300"/>
                        <a:ext cx="19812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9" name="Group 8"/>
          <p:cNvGrpSpPr/>
          <p:nvPr/>
        </p:nvGrpSpPr>
        <p:grpSpPr>
          <a:xfrm>
            <a:off x="5463736" y="2527300"/>
            <a:ext cx="2590800" cy="1663700"/>
            <a:chOff x="5443538" y="2286000"/>
            <a:chExt cx="2590800" cy="1663700"/>
          </a:xfrm>
        </p:grpSpPr>
        <p:graphicFrame>
          <p:nvGraphicFramePr>
            <p:cNvPr id="8" name="Object 4"/>
            <p:cNvGraphicFramePr>
              <a:graphicFrameLocks noChangeAspect="1"/>
            </p:cNvGraphicFramePr>
            <p:nvPr>
              <p:extLst>
                <p:ext uri="{D42A27DB-BD31-4B8C-83A1-F6EECF244321}">
                  <p14:modId xmlns:p14="http://schemas.microsoft.com/office/powerpoint/2010/main" val="219670148"/>
                </p:ext>
              </p:extLst>
            </p:nvPr>
          </p:nvGraphicFramePr>
          <p:xfrm>
            <a:off x="5443538" y="2286000"/>
            <a:ext cx="2590800" cy="1663700"/>
          </p:xfrm>
          <a:graphic>
            <a:graphicData uri="http://schemas.openxmlformats.org/presentationml/2006/ole">
              <mc:AlternateContent xmlns:mc="http://schemas.openxmlformats.org/markup-compatibility/2006">
                <mc:Choice xmlns:v="urn:schemas-microsoft-com:vml" Requires="v">
                  <p:oleObj spid="_x0000_s66819" name="Equation" r:id="rId7" imgW="2577960" imgH="1654560" progId="Equation.DSMT4">
                    <p:embed/>
                  </p:oleObj>
                </mc:Choice>
                <mc:Fallback>
                  <p:oleObj name="Equation" r:id="rId7" imgW="2577960" imgH="1654560" progId="Equation.DSMT4">
                    <p:embed/>
                    <p:pic>
                      <p:nvPicPr>
                        <p:cNvPr id="0" name="Picture 12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3538" y="2286000"/>
                          <a:ext cx="2590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3" name="Straight Connector 2"/>
            <p:cNvCxnSpPr/>
            <p:nvPr/>
          </p:nvCxnSpPr>
          <p:spPr>
            <a:xfrm>
              <a:off x="7391400" y="2438400"/>
              <a:ext cx="0" cy="1371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15" name="Group 14"/>
          <p:cNvGrpSpPr/>
          <p:nvPr/>
        </p:nvGrpSpPr>
        <p:grpSpPr>
          <a:xfrm>
            <a:off x="1056127" y="4312940"/>
            <a:ext cx="2590800" cy="1663700"/>
            <a:chOff x="1066800" y="4121559"/>
            <a:chExt cx="2590800" cy="1663700"/>
          </a:xfrm>
        </p:grpSpPr>
        <p:graphicFrame>
          <p:nvGraphicFramePr>
            <p:cNvPr id="11" name="Object 4"/>
            <p:cNvGraphicFramePr>
              <a:graphicFrameLocks noChangeAspect="1"/>
            </p:cNvGraphicFramePr>
            <p:nvPr>
              <p:extLst>
                <p:ext uri="{D42A27DB-BD31-4B8C-83A1-F6EECF244321}">
                  <p14:modId xmlns:p14="http://schemas.microsoft.com/office/powerpoint/2010/main" val="2171100715"/>
                </p:ext>
              </p:extLst>
            </p:nvPr>
          </p:nvGraphicFramePr>
          <p:xfrm>
            <a:off x="1066800" y="4121559"/>
            <a:ext cx="2590800" cy="1663700"/>
          </p:xfrm>
          <a:graphic>
            <a:graphicData uri="http://schemas.openxmlformats.org/presentationml/2006/ole">
              <mc:AlternateContent xmlns:mc="http://schemas.openxmlformats.org/markup-compatibility/2006">
                <mc:Choice xmlns:v="urn:schemas-microsoft-com:vml" Requires="v">
                  <p:oleObj spid="_x0000_s66820" name="Equation" r:id="rId9" imgW="2577960" imgH="1654560" progId="Equation.DSMT4">
                    <p:embed/>
                  </p:oleObj>
                </mc:Choice>
                <mc:Fallback>
                  <p:oleObj name="Equation" r:id="rId9" imgW="2577960" imgH="1654560" progId="Equation.DSMT4">
                    <p:embed/>
                    <p:pic>
                      <p:nvPicPr>
                        <p:cNvPr id="0" name="Picture 12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4121559"/>
                          <a:ext cx="2590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2" name="Straight Connector 11"/>
            <p:cNvCxnSpPr/>
            <p:nvPr/>
          </p:nvCxnSpPr>
          <p:spPr>
            <a:xfrm>
              <a:off x="3014662" y="4273959"/>
              <a:ext cx="0" cy="1371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10" name="Group 9"/>
          <p:cNvGrpSpPr/>
          <p:nvPr/>
        </p:nvGrpSpPr>
        <p:grpSpPr>
          <a:xfrm>
            <a:off x="5482786" y="4334756"/>
            <a:ext cx="2552700" cy="1663700"/>
            <a:chOff x="5462588" y="4143375"/>
            <a:chExt cx="2552700" cy="1663700"/>
          </a:xfrm>
        </p:grpSpPr>
        <p:graphicFrame>
          <p:nvGraphicFramePr>
            <p:cNvPr id="13" name="Object 4"/>
            <p:cNvGraphicFramePr>
              <a:graphicFrameLocks noChangeAspect="1"/>
            </p:cNvGraphicFramePr>
            <p:nvPr>
              <p:extLst>
                <p:ext uri="{D42A27DB-BD31-4B8C-83A1-F6EECF244321}">
                  <p14:modId xmlns:p14="http://schemas.microsoft.com/office/powerpoint/2010/main" val="209394188"/>
                </p:ext>
              </p:extLst>
            </p:nvPr>
          </p:nvGraphicFramePr>
          <p:xfrm>
            <a:off x="5462588" y="4143375"/>
            <a:ext cx="2552700" cy="1663700"/>
          </p:xfrm>
          <a:graphic>
            <a:graphicData uri="http://schemas.openxmlformats.org/presentationml/2006/ole">
              <mc:AlternateContent xmlns:mc="http://schemas.openxmlformats.org/markup-compatibility/2006">
                <mc:Choice xmlns:v="urn:schemas-microsoft-com:vml" Requires="v">
                  <p:oleObj spid="_x0000_s66821" name="Equation" r:id="rId11" imgW="2541600" imgH="1654560" progId="Equation.DSMT4">
                    <p:embed/>
                  </p:oleObj>
                </mc:Choice>
                <mc:Fallback>
                  <p:oleObj name="Equation" r:id="rId11" imgW="2541600" imgH="1654560" progId="Equation.DSMT4">
                    <p:embed/>
                    <p:pic>
                      <p:nvPicPr>
                        <p:cNvPr id="0" name="Picture 12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62588" y="4143375"/>
                          <a:ext cx="25527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4" name="Straight Connector 13"/>
            <p:cNvCxnSpPr/>
            <p:nvPr/>
          </p:nvCxnSpPr>
          <p:spPr>
            <a:xfrm>
              <a:off x="7391400" y="4295303"/>
              <a:ext cx="0" cy="1371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cxnSp>
        <p:nvCxnSpPr>
          <p:cNvPr id="5" name="Straight Connector 4"/>
          <p:cNvCxnSpPr/>
          <p:nvPr/>
        </p:nvCxnSpPr>
        <p:spPr>
          <a:xfrm>
            <a:off x="3810000" y="4770437"/>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810000" y="5704328"/>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23" name="Object 5"/>
          <p:cNvGraphicFramePr>
            <a:graphicFrameLocks noChangeAspect="1"/>
          </p:cNvGraphicFramePr>
          <p:nvPr>
            <p:extLst>
              <p:ext uri="{D42A27DB-BD31-4B8C-83A1-F6EECF244321}">
                <p14:modId xmlns:p14="http://schemas.microsoft.com/office/powerpoint/2010/main" val="2052790896"/>
              </p:ext>
            </p:extLst>
          </p:nvPr>
        </p:nvGraphicFramePr>
        <p:xfrm>
          <a:off x="4281488" y="5057775"/>
          <a:ext cx="469900" cy="622300"/>
        </p:xfrm>
        <a:graphic>
          <a:graphicData uri="http://schemas.openxmlformats.org/presentationml/2006/ole">
            <mc:AlternateContent xmlns:mc="http://schemas.openxmlformats.org/markup-compatibility/2006">
              <mc:Choice xmlns:v="urn:schemas-microsoft-com:vml" Requires="v">
                <p:oleObj spid="_x0000_s66822" name="Equation" r:id="rId13" imgW="456840" imgH="612360" progId="Equation.DSMT4">
                  <p:embed/>
                </p:oleObj>
              </mc:Choice>
              <mc:Fallback>
                <p:oleObj name="Equation" r:id="rId13" imgW="456840" imgH="612360" progId="Equation.DSMT4">
                  <p:embed/>
                  <p:pic>
                    <p:nvPicPr>
                      <p:cNvPr id="0" name="Picture 12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81488" y="5057775"/>
                        <a:ext cx="4699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0">
            <a:extLst>
              <a:ext uri="{FF2B5EF4-FFF2-40B4-BE49-F238E27FC236}">
                <a16:creationId xmlns:a16="http://schemas.microsoft.com/office/drawing/2014/main" id="{7B419763-8502-4158-9C0E-C3CD0AD4EC75}"/>
              </a:ext>
            </a:extLst>
          </p:cNvPr>
          <p:cNvGraphicFramePr>
            <a:graphicFrameLocks noChangeAspect="1"/>
          </p:cNvGraphicFramePr>
          <p:nvPr>
            <p:extLst>
              <p:ext uri="{D42A27DB-BD31-4B8C-83A1-F6EECF244321}">
                <p14:modId xmlns:p14="http://schemas.microsoft.com/office/powerpoint/2010/main" val="1172476400"/>
              </p:ext>
            </p:extLst>
          </p:nvPr>
        </p:nvGraphicFramePr>
        <p:xfrm>
          <a:off x="2168086" y="1066888"/>
          <a:ext cx="3314700" cy="1139700"/>
        </p:xfrm>
        <a:graphic>
          <a:graphicData uri="http://schemas.openxmlformats.org/presentationml/2006/ole">
            <mc:AlternateContent xmlns:mc="http://schemas.openxmlformats.org/markup-compatibility/2006">
              <mc:Choice xmlns:v="urn:schemas-microsoft-com:vml" Requires="v">
                <p:oleObj spid="_x0000_s66823" name="Equation" r:id="rId15" imgW="4827240" imgH="1654560" progId="Equation.DSMT4">
                  <p:embed/>
                </p:oleObj>
              </mc:Choice>
              <mc:Fallback>
                <p:oleObj name="Equation" r:id="rId15" imgW="4827240" imgH="1654560" progId="Equation.DSMT4">
                  <p:embed/>
                  <p:pic>
                    <p:nvPicPr>
                      <p:cNvPr id="4"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68086" y="1066888"/>
                        <a:ext cx="3314700" cy="1139700"/>
                      </a:xfrm>
                      <a:prstGeom prst="rect">
                        <a:avLst/>
                      </a:prstGeom>
                      <a:noFill/>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dirty="0">
                <a:solidFill>
                  <a:schemeClr val="tx1"/>
                </a:solidFill>
              </a:rPr>
              <a:t>Example 2: </a:t>
            </a:r>
            <a:r>
              <a:rPr lang="en-US" dirty="0"/>
              <a:t>Creating Coefficient and Augmented Matrices</a:t>
            </a:r>
            <a:endParaRPr lang="en-US" sz="3200" dirty="0">
              <a:solidFill>
                <a:schemeClr val="tx1"/>
              </a:solidFill>
            </a:endParaRPr>
          </a:p>
        </p:txBody>
      </p:sp>
      <p:sp>
        <p:nvSpPr>
          <p:cNvPr id="8" name="Rectangle 3"/>
          <p:cNvSpPr>
            <a:spLocks noGrp="1"/>
          </p:cNvSpPr>
          <p:nvPr>
            <p:ph idx="1"/>
          </p:nvPr>
        </p:nvSpPr>
        <p:spPr>
          <a:xfrm>
            <a:off x="457200" y="2939784"/>
            <a:ext cx="8229600" cy="2850011"/>
          </a:xfrm>
          <a:prstGeom prst="rect">
            <a:avLst/>
          </a:prstGeom>
          <a:noFill/>
        </p:spPr>
        <p:txBody>
          <a:bodyPr>
            <a:spAutoFit/>
          </a:bodyPr>
          <a:lstStyle/>
          <a:p>
            <a:pPr marL="514350" indent="-514350">
              <a:buFont typeface="+mj-lt"/>
              <a:buAutoNum type="alphaLcPeriod"/>
              <a:tabLst>
                <a:tab pos="533400" algn="l"/>
              </a:tabLst>
            </a:pPr>
            <a:r>
              <a:rPr lang="en-US" dirty="0"/>
              <a:t>Write the corresponding coefficient matrix and the 	corresponding augmented matrix. </a:t>
            </a:r>
          </a:p>
          <a:p>
            <a:pPr marL="514350" indent="-514350">
              <a:buFont typeface="+mj-lt"/>
              <a:buAutoNum type="alphaLcPeriod" startAt="2"/>
              <a:tabLst>
                <a:tab pos="533400" algn="l"/>
              </a:tabLst>
            </a:pPr>
            <a:r>
              <a:rPr lang="en-US" dirty="0"/>
              <a:t>In the augmented matrix in Example 2a., add </a:t>
            </a:r>
            <a:br>
              <a:rPr lang="en-US" dirty="0"/>
            </a:br>
            <a:r>
              <a:rPr lang="en-US" dirty="0"/>
              <a:t>	</a:t>
            </a:r>
            <a:r>
              <a:rPr lang="en-US" dirty="0">
                <a:solidFill>
                  <a:srgbClr val="FF0000"/>
                </a:solidFill>
              </a:rPr>
              <a:t>3</a:t>
            </a:r>
            <a:r>
              <a:rPr lang="en-US" dirty="0"/>
              <a:t> times row 1 to row 2. (</a:t>
            </a:r>
            <a:r>
              <a:rPr lang="en-US" b="1" dirty="0"/>
              <a:t>Note:</a:t>
            </a:r>
            <a:r>
              <a:rPr lang="en-US" dirty="0"/>
              <a:t> Row 1 is unchanged 	in the resulting matrix. Only row 2 is changed.) </a:t>
            </a:r>
            <a:endParaRPr lang="en-US" i="0" dirty="0">
              <a:solidFill>
                <a:schemeClr val="tx1"/>
              </a:solidFill>
            </a:endParaRPr>
          </a:p>
          <a:p>
            <a:pPr marL="0" indent="0">
              <a:buFont typeface="Courier New" pitchFamily="49" charset="0"/>
              <a:buNone/>
              <a:tabLst>
                <a:tab pos="463550" algn="l"/>
              </a:tabLst>
            </a:pPr>
            <a:endParaRPr lang="en-US" i="0" dirty="0">
              <a:solidFill>
                <a:schemeClr val="tx1"/>
              </a:solidFill>
            </a:endParaRPr>
          </a:p>
        </p:txBody>
      </p:sp>
      <p:graphicFrame>
        <p:nvGraphicFramePr>
          <p:cNvPr id="9" name="Object 10"/>
          <p:cNvGraphicFramePr>
            <a:graphicFrameLocks noChangeAspect="1"/>
          </p:cNvGraphicFramePr>
          <p:nvPr>
            <p:extLst>
              <p:ext uri="{D42A27DB-BD31-4B8C-83A1-F6EECF244321}">
                <p14:modId xmlns:p14="http://schemas.microsoft.com/office/powerpoint/2010/main" val="2881952187"/>
              </p:ext>
            </p:extLst>
          </p:nvPr>
        </p:nvGraphicFramePr>
        <p:xfrm>
          <a:off x="544073" y="1500628"/>
          <a:ext cx="4076700" cy="1079500"/>
        </p:xfrm>
        <a:graphic>
          <a:graphicData uri="http://schemas.openxmlformats.org/presentationml/2006/ole">
            <mc:AlternateContent xmlns:mc="http://schemas.openxmlformats.org/markup-compatibility/2006">
              <mc:Choice xmlns:v="urn:schemas-microsoft-com:vml" Requires="v">
                <p:oleObj spid="_x0000_s3535" name="Equation" r:id="rId3" imgW="4068360" imgH="1069560" progId="Equation.DSMT4">
                  <p:embed/>
                </p:oleObj>
              </mc:Choice>
              <mc:Fallback>
                <p:oleObj name="Equation" r:id="rId3" imgW="4068360" imgH="1069560" progId="Equation.DSMT4">
                  <p:embed/>
                  <p:pic>
                    <p:nvPicPr>
                      <p:cNvPr id="0" name="Picture 4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73" y="1500628"/>
                        <a:ext cx="40767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dirty="0">
                <a:solidFill>
                  <a:schemeClr val="tx1"/>
                </a:solidFill>
              </a:rPr>
              <a:t>Example 2: </a:t>
            </a:r>
            <a:r>
              <a:rPr lang="en-US" dirty="0"/>
              <a:t>Creating Coefficient and Augmented Matrices </a:t>
            </a:r>
            <a:r>
              <a:rPr lang="en-US" sz="3200" dirty="0">
                <a:solidFill>
                  <a:schemeClr val="tx1"/>
                </a:solidFill>
              </a:rPr>
              <a:t>(cont.)</a:t>
            </a:r>
          </a:p>
        </p:txBody>
      </p:sp>
      <p:sp>
        <p:nvSpPr>
          <p:cNvPr id="7" name="Rectangle 3"/>
          <p:cNvSpPr>
            <a:spLocks noGrp="1"/>
          </p:cNvSpPr>
          <p:nvPr>
            <p:ph idx="1"/>
          </p:nvPr>
        </p:nvSpPr>
        <p:spPr>
          <a:xfrm>
            <a:off x="457200" y="1280160"/>
            <a:ext cx="8229600" cy="3893374"/>
          </a:xfrm>
          <a:prstGeom prst="rect">
            <a:avLst/>
          </a:prstGeom>
        </p:spPr>
        <p:txBody>
          <a:bodyPr>
            <a:spAutoFit/>
          </a:bodyPr>
          <a:lstStyle/>
          <a:p>
            <a:pPr>
              <a:spcBef>
                <a:spcPts val="600"/>
              </a:spcBef>
            </a:pPr>
            <a:r>
              <a:rPr lang="en-US" b="1" dirty="0">
                <a:solidFill>
                  <a:schemeClr val="tx1"/>
                </a:solidFill>
              </a:rPr>
              <a:t>Solution</a:t>
            </a:r>
          </a:p>
          <a:p>
            <a:pPr marL="514350" indent="-514350">
              <a:spcBef>
                <a:spcPts val="600"/>
              </a:spcBef>
              <a:buFont typeface="+mj-lt"/>
              <a:buAutoNum type="alphaLcPeriod"/>
              <a:tabLst>
                <a:tab pos="533400" algn="l"/>
                <a:tab pos="4130675" algn="l"/>
              </a:tabLst>
            </a:pPr>
            <a:endParaRPr lang="en-US" dirty="0"/>
          </a:p>
          <a:p>
            <a:pPr marL="514350" indent="-514350">
              <a:spcBef>
                <a:spcPts val="600"/>
              </a:spcBef>
              <a:buFont typeface="+mj-lt"/>
              <a:buAutoNum type="alphaLcPeriod"/>
              <a:tabLst>
                <a:tab pos="533400" algn="l"/>
                <a:tab pos="4130675" algn="l"/>
              </a:tabLst>
            </a:pPr>
            <a:r>
              <a:rPr lang="en-US" dirty="0"/>
              <a:t>Coefficient Matrix	Augmented Matrix</a:t>
            </a: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sz="1600" dirty="0">
              <a:solidFill>
                <a:schemeClr val="tx1"/>
              </a:solidFill>
            </a:endParaRPr>
          </a:p>
          <a:p>
            <a:pPr marL="514350" indent="-514350">
              <a:spcBef>
                <a:spcPts val="600"/>
              </a:spcBef>
              <a:buFont typeface="+mj-lt"/>
              <a:buAutoNum type="alphaLcPeriod" startAt="2"/>
              <a:tabLst>
                <a:tab pos="533400" algn="l"/>
                <a:tab pos="4845050" algn="l"/>
              </a:tabLst>
            </a:pPr>
            <a:r>
              <a:rPr lang="en-US" dirty="0">
                <a:solidFill>
                  <a:schemeClr val="tx1"/>
                </a:solidFill>
              </a:rPr>
              <a:t> </a:t>
            </a:r>
            <a:r>
              <a:rPr lang="en-US" b="1" dirty="0">
                <a:solidFill>
                  <a:schemeClr val="tx1"/>
                </a:solidFill>
              </a:rPr>
              <a:t> </a:t>
            </a:r>
            <a:endParaRPr lang="en-US" dirty="0">
              <a:solidFill>
                <a:schemeClr val="tx1"/>
              </a:solidFill>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2927328792"/>
              </p:ext>
            </p:extLst>
          </p:nvPr>
        </p:nvGraphicFramePr>
        <p:xfrm>
          <a:off x="3576638" y="5174727"/>
          <a:ext cx="876300" cy="482600"/>
        </p:xfrm>
        <a:graphic>
          <a:graphicData uri="http://schemas.openxmlformats.org/presentationml/2006/ole">
            <mc:AlternateContent xmlns:mc="http://schemas.openxmlformats.org/markup-compatibility/2006">
              <mc:Choice xmlns:v="urn:schemas-microsoft-com:vml" Requires="v">
                <p:oleObj spid="_x0000_s52798" name="Equation" r:id="rId3" imgW="868320" imgH="466200" progId="Equation.DSMT4">
                  <p:embed/>
                </p:oleObj>
              </mc:Choice>
              <mc:Fallback>
                <p:oleObj name="Equation" r:id="rId3" imgW="868320" imgH="466200" progId="Equation.DSMT4">
                  <p:embed/>
                  <p:pic>
                    <p:nvPicPr>
                      <p:cNvPr id="0" name="Picture 5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5174727"/>
                        <a:ext cx="876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315305567"/>
              </p:ext>
            </p:extLst>
          </p:nvPr>
        </p:nvGraphicFramePr>
        <p:xfrm>
          <a:off x="1665727" y="2959100"/>
          <a:ext cx="1181100" cy="1079500"/>
        </p:xfrm>
        <a:graphic>
          <a:graphicData uri="http://schemas.openxmlformats.org/presentationml/2006/ole">
            <mc:AlternateContent xmlns:mc="http://schemas.openxmlformats.org/markup-compatibility/2006">
              <mc:Choice xmlns:v="urn:schemas-microsoft-com:vml" Requires="v">
                <p:oleObj spid="_x0000_s52799" name="Equation" r:id="rId5" imgW="1170000" imgH="1069560" progId="Equation.DSMT4">
                  <p:embed/>
                </p:oleObj>
              </mc:Choice>
              <mc:Fallback>
                <p:oleObj name="Equation" r:id="rId5" imgW="1170000" imgH="1069560" progId="Equation.DSMT4">
                  <p:embed/>
                  <p:pic>
                    <p:nvPicPr>
                      <p:cNvPr id="0" name="Picture 5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5727" y="2959100"/>
                        <a:ext cx="1181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4" name="Group 23"/>
          <p:cNvGrpSpPr/>
          <p:nvPr/>
        </p:nvGrpSpPr>
        <p:grpSpPr>
          <a:xfrm>
            <a:off x="5257800" y="2959100"/>
            <a:ext cx="1752600" cy="1079500"/>
            <a:chOff x="5883275" y="2578100"/>
            <a:chExt cx="1752600" cy="1079500"/>
          </a:xfrm>
        </p:grpSpPr>
        <p:graphicFrame>
          <p:nvGraphicFramePr>
            <p:cNvPr id="11" name="Object 4"/>
            <p:cNvGraphicFramePr>
              <a:graphicFrameLocks noChangeAspect="1"/>
            </p:cNvGraphicFramePr>
            <p:nvPr>
              <p:extLst>
                <p:ext uri="{D42A27DB-BD31-4B8C-83A1-F6EECF244321}">
                  <p14:modId xmlns:p14="http://schemas.microsoft.com/office/powerpoint/2010/main" val="544312213"/>
                </p:ext>
              </p:extLst>
            </p:nvPr>
          </p:nvGraphicFramePr>
          <p:xfrm>
            <a:off x="5883275" y="2578100"/>
            <a:ext cx="1752600" cy="1079500"/>
          </p:xfrm>
          <a:graphic>
            <a:graphicData uri="http://schemas.openxmlformats.org/presentationml/2006/ole">
              <mc:AlternateContent xmlns:mc="http://schemas.openxmlformats.org/markup-compatibility/2006">
                <mc:Choice xmlns:v="urn:schemas-microsoft-com:vml" Requires="v">
                  <p:oleObj spid="_x0000_s52800" name="Equation" r:id="rId7" imgW="1737000" imgH="1069560" progId="Equation.DSMT4">
                    <p:embed/>
                  </p:oleObj>
                </mc:Choice>
                <mc:Fallback>
                  <p:oleObj name="Equation" r:id="rId7" imgW="1737000" imgH="1069560" progId="Equation.DSMT4">
                    <p:embed/>
                    <p:pic>
                      <p:nvPicPr>
                        <p:cNvPr id="0" name="Picture 5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3275" y="2578100"/>
                          <a:ext cx="1752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2" name="Straight Connector 11"/>
            <p:cNvCxnSpPr/>
            <p:nvPr/>
          </p:nvCxnSpPr>
          <p:spPr>
            <a:xfrm>
              <a:off x="7001216" y="2645656"/>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cxnSp>
        <p:nvCxnSpPr>
          <p:cNvPr id="19" name="Straight Connector 18"/>
          <p:cNvCxnSpPr/>
          <p:nvPr/>
        </p:nvCxnSpPr>
        <p:spPr>
          <a:xfrm>
            <a:off x="3308619" y="5677964"/>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pSp>
        <p:nvGrpSpPr>
          <p:cNvPr id="26" name="Group 25"/>
          <p:cNvGrpSpPr/>
          <p:nvPr/>
        </p:nvGrpSpPr>
        <p:grpSpPr>
          <a:xfrm>
            <a:off x="1077473" y="4787900"/>
            <a:ext cx="1752600" cy="1079500"/>
            <a:chOff x="1513327" y="4224512"/>
            <a:chExt cx="1752600" cy="1079500"/>
          </a:xfrm>
        </p:grpSpPr>
        <p:graphicFrame>
          <p:nvGraphicFramePr>
            <p:cNvPr id="28" name="Object 4"/>
            <p:cNvGraphicFramePr>
              <a:graphicFrameLocks noChangeAspect="1"/>
            </p:cNvGraphicFramePr>
            <p:nvPr>
              <p:extLst>
                <p:ext uri="{D42A27DB-BD31-4B8C-83A1-F6EECF244321}">
                  <p14:modId xmlns:p14="http://schemas.microsoft.com/office/powerpoint/2010/main" val="1082854036"/>
                </p:ext>
              </p:extLst>
            </p:nvPr>
          </p:nvGraphicFramePr>
          <p:xfrm>
            <a:off x="1513327" y="4224512"/>
            <a:ext cx="1752600" cy="1079500"/>
          </p:xfrm>
          <a:graphic>
            <a:graphicData uri="http://schemas.openxmlformats.org/presentationml/2006/ole">
              <mc:AlternateContent xmlns:mc="http://schemas.openxmlformats.org/markup-compatibility/2006">
                <mc:Choice xmlns:v="urn:schemas-microsoft-com:vml" Requires="v">
                  <p:oleObj spid="_x0000_s52801" name="Equation" r:id="rId9" imgW="1737000" imgH="1069560" progId="Equation.DSMT4">
                    <p:embed/>
                  </p:oleObj>
                </mc:Choice>
                <mc:Fallback>
                  <p:oleObj name="Equation" r:id="rId9" imgW="1737000" imgH="1069560" progId="Equation.DSMT4">
                    <p:embed/>
                    <p:pic>
                      <p:nvPicPr>
                        <p:cNvPr id="0" name="Picture 5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3327" y="4224512"/>
                          <a:ext cx="1752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29" name="Straight Connector 28"/>
            <p:cNvCxnSpPr/>
            <p:nvPr/>
          </p:nvCxnSpPr>
          <p:spPr>
            <a:xfrm>
              <a:off x="2663287" y="4292068"/>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30" name="Group 29"/>
          <p:cNvGrpSpPr/>
          <p:nvPr/>
        </p:nvGrpSpPr>
        <p:grpSpPr>
          <a:xfrm>
            <a:off x="5264590" y="4787726"/>
            <a:ext cx="1739900" cy="1079500"/>
            <a:chOff x="5884863" y="4224338"/>
            <a:chExt cx="1739900" cy="1079500"/>
          </a:xfrm>
        </p:grpSpPr>
        <p:graphicFrame>
          <p:nvGraphicFramePr>
            <p:cNvPr id="33" name="Object 4"/>
            <p:cNvGraphicFramePr>
              <a:graphicFrameLocks noChangeAspect="1"/>
            </p:cNvGraphicFramePr>
            <p:nvPr>
              <p:extLst>
                <p:ext uri="{D42A27DB-BD31-4B8C-83A1-F6EECF244321}">
                  <p14:modId xmlns:p14="http://schemas.microsoft.com/office/powerpoint/2010/main" val="2079440811"/>
                </p:ext>
              </p:extLst>
            </p:nvPr>
          </p:nvGraphicFramePr>
          <p:xfrm>
            <a:off x="5884863" y="4224338"/>
            <a:ext cx="1739900" cy="1079500"/>
          </p:xfrm>
          <a:graphic>
            <a:graphicData uri="http://schemas.openxmlformats.org/presentationml/2006/ole">
              <mc:AlternateContent xmlns:mc="http://schemas.openxmlformats.org/markup-compatibility/2006">
                <mc:Choice xmlns:v="urn:schemas-microsoft-com:vml" Requires="v">
                  <p:oleObj spid="_x0000_s52802" name="Equation" r:id="rId11" imgW="1728000" imgH="1069560" progId="Equation.DSMT4">
                    <p:embed/>
                  </p:oleObj>
                </mc:Choice>
                <mc:Fallback>
                  <p:oleObj name="Equation" r:id="rId11" imgW="1728000" imgH="1069560" progId="Equation.DSMT4">
                    <p:embed/>
                    <p:pic>
                      <p:nvPicPr>
                        <p:cNvPr id="0" name="Picture 5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84863" y="4224338"/>
                          <a:ext cx="17399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34" name="Straight Connector 33"/>
            <p:cNvCxnSpPr/>
            <p:nvPr/>
          </p:nvCxnSpPr>
          <p:spPr>
            <a:xfrm>
              <a:off x="7028500" y="4292068"/>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aphicFrame>
        <p:nvGraphicFramePr>
          <p:cNvPr id="16" name="Object 10">
            <a:extLst>
              <a:ext uri="{FF2B5EF4-FFF2-40B4-BE49-F238E27FC236}">
                <a16:creationId xmlns:a16="http://schemas.microsoft.com/office/drawing/2014/main" id="{AC610728-D13A-4B1B-92F8-DDA8BA78DD20}"/>
              </a:ext>
            </a:extLst>
          </p:cNvPr>
          <p:cNvGraphicFramePr>
            <a:graphicFrameLocks noChangeAspect="1"/>
          </p:cNvGraphicFramePr>
          <p:nvPr>
            <p:extLst>
              <p:ext uri="{D42A27DB-BD31-4B8C-83A1-F6EECF244321}">
                <p14:modId xmlns:p14="http://schemas.microsoft.com/office/powerpoint/2010/main" val="3320608882"/>
              </p:ext>
            </p:extLst>
          </p:nvPr>
        </p:nvGraphicFramePr>
        <p:xfrm>
          <a:off x="2846827" y="1097280"/>
          <a:ext cx="4076700" cy="1079500"/>
        </p:xfrm>
        <a:graphic>
          <a:graphicData uri="http://schemas.openxmlformats.org/presentationml/2006/ole">
            <mc:AlternateContent xmlns:mc="http://schemas.openxmlformats.org/markup-compatibility/2006">
              <mc:Choice xmlns:v="urn:schemas-microsoft-com:vml" Requires="v">
                <p:oleObj spid="_x0000_s52803" name="Equation" r:id="rId13" imgW="4068360" imgH="1069560" progId="Equation.DSMT4">
                  <p:embed/>
                </p:oleObj>
              </mc:Choice>
              <mc:Fallback>
                <p:oleObj name="Equation" r:id="rId13" imgW="4068360" imgH="1069560" progId="Equation.DSMT4">
                  <p:embed/>
                  <p:pic>
                    <p:nvPicPr>
                      <p:cNvPr id="9"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46827" y="1097280"/>
                        <a:ext cx="40767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dirty="0"/>
              <a:t>Introduction to Matrices </a:t>
            </a:r>
            <a:endParaRPr lang="en-US" sz="3200" dirty="0">
              <a:solidFill>
                <a:schemeClr val="accent1"/>
              </a:solidFill>
            </a:endParaRPr>
          </a:p>
        </p:txBody>
      </p:sp>
      <p:sp>
        <p:nvSpPr>
          <p:cNvPr id="8" name="Content Placeholder 3"/>
          <p:cNvSpPr>
            <a:spLocks noGrp="1"/>
          </p:cNvSpPr>
          <p:nvPr>
            <p:ph idx="1"/>
          </p:nvPr>
        </p:nvSpPr>
        <p:spPr>
          <a:xfrm>
            <a:off x="457200" y="1280160"/>
            <a:ext cx="8229600" cy="4015971"/>
          </a:xfrm>
          <a:ln w="28575">
            <a:solidFill>
              <a:srgbClr val="FF0000"/>
            </a:solidFill>
          </a:ln>
        </p:spPr>
        <p:txBody>
          <a:bodyPr>
            <a:spAutoFit/>
          </a:bodyPr>
          <a:lstStyle/>
          <a:p>
            <a:pPr algn="ctr">
              <a:spcBef>
                <a:spcPct val="0"/>
              </a:spcBef>
              <a:spcAft>
                <a:spcPts val="1700"/>
              </a:spcAft>
            </a:pPr>
            <a:r>
              <a:rPr lang="en-US" b="1" dirty="0">
                <a:solidFill>
                  <a:srgbClr val="000000"/>
                </a:solidFill>
              </a:rPr>
              <a:t>Notes</a:t>
            </a:r>
          </a:p>
          <a:p>
            <a:r>
              <a:rPr lang="en-US" dirty="0">
                <a:solidFill>
                  <a:srgbClr val="000000"/>
                </a:solidFill>
              </a:rPr>
              <a:t>We will see in dealing with polynomials later that </a:t>
            </a:r>
            <a:r>
              <a:rPr lang="en-US" i="1" dirty="0">
                <a:solidFill>
                  <a:srgbClr val="000000"/>
                </a:solidFill>
              </a:rPr>
              <a:t>a</a:t>
            </a:r>
            <a:r>
              <a:rPr lang="en-US" baseline="-25000" dirty="0">
                <a:solidFill>
                  <a:srgbClr val="000000"/>
                </a:solidFill>
              </a:rPr>
              <a:t>11</a:t>
            </a:r>
            <a:r>
              <a:rPr lang="en-US" dirty="0">
                <a:solidFill>
                  <a:srgbClr val="000000"/>
                </a:solidFill>
              </a:rPr>
              <a:t> can be read simply as “</a:t>
            </a:r>
            <a:r>
              <a:rPr lang="en-US" i="1" dirty="0">
                <a:solidFill>
                  <a:srgbClr val="000000"/>
                </a:solidFill>
              </a:rPr>
              <a:t>a</a:t>
            </a:r>
            <a:r>
              <a:rPr lang="en-US" dirty="0">
                <a:solidFill>
                  <a:srgbClr val="000000"/>
                </a:solidFill>
              </a:rPr>
              <a:t> sub eleven.” However, with matrices, we need to indicate the row and column corresponding to the entry. If there are more than nine rows or columns, then commas are used to separate the numbers as </a:t>
            </a:r>
            <a:r>
              <a:rPr lang="en-US" i="1" dirty="0">
                <a:solidFill>
                  <a:srgbClr val="000000"/>
                </a:solidFill>
              </a:rPr>
              <a:t>a</a:t>
            </a:r>
            <a:r>
              <a:rPr lang="en-US" baseline="-25000" dirty="0">
                <a:solidFill>
                  <a:srgbClr val="000000"/>
                </a:solidFill>
              </a:rPr>
              <a:t>10,10</a:t>
            </a:r>
            <a:r>
              <a:rPr lang="en-US" dirty="0">
                <a:solidFill>
                  <a:srgbClr val="000000"/>
                </a:solidFill>
              </a:rPr>
              <a:t>. You will see the commas in use</a:t>
            </a:r>
          </a:p>
          <a:p>
            <a:r>
              <a:rPr lang="en-US" dirty="0">
                <a:solidFill>
                  <a:srgbClr val="000000"/>
                </a:solidFill>
              </a:rPr>
              <a:t>on your calculator.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rgbClr val="000087"/>
                </a:solidFill>
              </a:rPr>
              <a:t>Strategy for Gaussian Elimination</a:t>
            </a:r>
            <a:endParaRPr lang="en-US" dirty="0">
              <a:solidFill>
                <a:srgbClr val="000087"/>
              </a:solidFill>
              <a:latin typeface="Calibri" pitchFamily="34" charset="0"/>
            </a:endParaRPr>
          </a:p>
        </p:txBody>
      </p:sp>
      <p:sp>
        <p:nvSpPr>
          <p:cNvPr id="19" name="Content Placeholder 3"/>
          <p:cNvSpPr>
            <a:spLocks noGrp="1"/>
          </p:cNvSpPr>
          <p:nvPr>
            <p:ph idx="1"/>
          </p:nvPr>
        </p:nvSpPr>
        <p:spPr>
          <a:xfrm>
            <a:off x="457200" y="1280160"/>
            <a:ext cx="8229600" cy="2936188"/>
          </a:xfrm>
          <a:solidFill>
            <a:srgbClr val="FFFFCC"/>
          </a:solidFill>
          <a:ln w="28575">
            <a:solidFill>
              <a:srgbClr val="000000"/>
            </a:solidFill>
          </a:ln>
        </p:spPr>
        <p:txBody>
          <a:bodyPr>
            <a:spAutoFit/>
          </a:bodyPr>
          <a:lstStyle/>
          <a:p>
            <a:pPr marL="12700" indent="-12700" algn="ctr" eaLnBrk="0" hangingPunct="0">
              <a:tabLst>
                <a:tab pos="457200" algn="l"/>
              </a:tabLst>
            </a:pPr>
            <a:r>
              <a:rPr lang="en-US" b="1" dirty="0">
                <a:solidFill>
                  <a:srgbClr val="000000"/>
                </a:solidFill>
              </a:rPr>
              <a:t>Procedure</a:t>
            </a:r>
            <a:endParaRPr lang="en-US" b="1" dirty="0">
              <a:solidFill>
                <a:srgbClr val="000000"/>
              </a:solidFill>
              <a:latin typeface="Calibri" pitchFamily="34" charset="0"/>
            </a:endParaRPr>
          </a:p>
          <a:p>
            <a:pPr marL="514350" indent="-514350" eaLnBrk="0" hangingPunct="0">
              <a:buFont typeface="+mj-lt"/>
              <a:buAutoNum type="arabicPeriod"/>
              <a:tabLst>
                <a:tab pos="447675" algn="l"/>
              </a:tabLst>
            </a:pPr>
            <a:r>
              <a:rPr lang="en-US" dirty="0">
                <a:solidFill>
                  <a:srgbClr val="000000"/>
                </a:solidFill>
              </a:rPr>
              <a:t>Write the augmented matrix for the system.</a:t>
            </a:r>
            <a:endParaRPr lang="en-US" dirty="0">
              <a:solidFill>
                <a:srgbClr val="000000"/>
              </a:solidFill>
              <a:latin typeface="Calibri" pitchFamily="34" charset="0"/>
            </a:endParaRPr>
          </a:p>
          <a:p>
            <a:pPr marL="514350" indent="-514350">
              <a:buFont typeface="+mj-lt"/>
              <a:buAutoNum type="arabicPeriod" startAt="2"/>
              <a:tabLst>
                <a:tab pos="447675" algn="l"/>
              </a:tabLst>
            </a:pPr>
            <a:r>
              <a:rPr lang="en-US" dirty="0">
                <a:solidFill>
                  <a:srgbClr val="000000"/>
                </a:solidFill>
              </a:rPr>
              <a:t>Use elementary row operations to transform the matrix into row echelon form.</a:t>
            </a:r>
            <a:r>
              <a:rPr lang="en-US" dirty="0">
                <a:solidFill>
                  <a:srgbClr val="000000"/>
                </a:solidFill>
                <a:latin typeface="Calibri" pitchFamily="34" charset="0"/>
              </a:rPr>
              <a:t> </a:t>
            </a:r>
          </a:p>
          <a:p>
            <a:pPr marL="514350" indent="-514350" eaLnBrk="0" hangingPunct="0">
              <a:buFont typeface="+mj-lt"/>
              <a:buAutoNum type="arabicPeriod" startAt="3"/>
              <a:tabLst>
                <a:tab pos="447675" algn="l"/>
              </a:tabLst>
            </a:pPr>
            <a:r>
              <a:rPr lang="en-US" dirty="0">
                <a:solidFill>
                  <a:srgbClr val="000000"/>
                </a:solidFill>
              </a:rPr>
              <a:t>Solve the corresponding system of equations by using back substitution.</a:t>
            </a:r>
            <a:r>
              <a:rPr lang="en-US" dirty="0">
                <a:solidFill>
                  <a:srgbClr val="000000"/>
                </a:solidFill>
                <a:latin typeface="Calibri" pitchFamily="34" charset="0"/>
              </a:rPr>
              <a:t> </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TotalTime>
  <Words>577</Words>
  <Application>Microsoft Office PowerPoint</Application>
  <PresentationFormat>On-screen Show (4:3)</PresentationFormat>
  <Paragraphs>136</Paragraphs>
  <Slides>27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4" baseType="lpstr">
      <vt:lpstr>Arial</vt:lpstr>
      <vt:lpstr>Calibri</vt:lpstr>
      <vt:lpstr>Courier New</vt:lpstr>
      <vt:lpstr>Symbol</vt:lpstr>
      <vt:lpstr>Office Theme</vt:lpstr>
      <vt:lpstr>Equation</vt:lpstr>
      <vt:lpstr>MathType 6.0 Equation</vt:lpstr>
      <vt:lpstr>Section 11.7</vt:lpstr>
      <vt:lpstr>Objectives</vt:lpstr>
      <vt:lpstr>Elementary Row Operations</vt:lpstr>
      <vt:lpstr>Example 1: Creating Coefficient and Augmented Matrices</vt:lpstr>
      <vt:lpstr>Example 1: Creating Coefficient and Augmented Matrices (cont.)</vt:lpstr>
      <vt:lpstr>Example 2: Creating Coefficient and Augmented Matrices</vt:lpstr>
      <vt:lpstr>Example 2: Creating Coefficient and Augmented Matrices (cont.)</vt:lpstr>
      <vt:lpstr>Introduction to Matrices </vt:lpstr>
      <vt:lpstr>Strategy for Gaussian Elimination</vt:lpstr>
      <vt:lpstr>Example 3: Using Gaussian Elimination  (Two Variables)</vt:lpstr>
      <vt:lpstr>Example 3: Using Gaussian Elimination  (Two Variables) (cont.)</vt:lpstr>
      <vt:lpstr>Example 3: Using Gaussian Elimination  (Two Variables) (cont.)</vt:lpstr>
      <vt:lpstr>Example 3: Using Gaussian Elimination  (Two Variables) (cont.)</vt:lpstr>
      <vt:lpstr>Example 4: Using Gaussian Elimination  (Three Variables)</vt:lpstr>
      <vt:lpstr>Example 4: Using Gaussian Elimination  (Three Variables) (cont.)</vt:lpstr>
      <vt:lpstr>Example 4: Using Gaussian Elimination  (Three Variables) (cont.)</vt:lpstr>
      <vt:lpstr>Example 4: Using Gaussian Elimination  (Three Variables) (cont.)</vt:lpstr>
      <vt:lpstr>Example 4: Using Gaussian Elimination  (Three Variables) (cont.)</vt:lpstr>
      <vt:lpstr>Example 4: Using Gaussian Elimination  (Three Variables) (cont.)</vt:lpstr>
      <vt:lpstr>Example 4: Using Gaussian Elimination  (Three Variables) (cont.)</vt:lpstr>
      <vt:lpstr>Example 5: Using a Graphing Calculator to Solve Systems of Equations</vt:lpstr>
      <vt:lpstr>Example 5: Using a Graphing Calculator to Solve Systems of Equations (cont.)</vt:lpstr>
      <vt:lpstr>Example 5: Using a Graphing Calculator to Solve Systems of Equations (cont.)</vt:lpstr>
      <vt:lpstr>Example 5: Using a Graphing Calculator to Solve Systems of Equations (cont.)</vt:lpstr>
      <vt:lpstr>Example 5: Using a Graphing Calculator to Solve Systems of Equations (cont.)</vt:lpstr>
      <vt:lpstr>Example 5: Using a Graphing Calculator to Solve Systems of Equations (cont.)</vt:lpstr>
      <vt:lpstr>Example 5: Using a Graphing Calculator to Solve Systems of Equations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dc:creator>
  <cp:lastModifiedBy>Anna Tavormina</cp:lastModifiedBy>
  <cp:revision>413</cp:revision>
  <dcterms:created xsi:type="dcterms:W3CDTF">2013-04-26T14:43:13Z</dcterms:created>
  <dcterms:modified xsi:type="dcterms:W3CDTF">2018-06-05T16:23:49Z</dcterms:modified>
</cp:coreProperties>
</file>