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  <p:sldId id="269" r:id="rId12"/>
    <p:sldId id="270" r:id="rId13"/>
    <p:sldId id="289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81" d="100"/>
          <a:sy n="81" d="100"/>
        </p:scale>
        <p:origin x="60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emf"/><Relationship Id="rId4" Type="http://schemas.openxmlformats.org/officeDocument/2006/relationships/image" Target="../media/image30.emf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8" name="Equation" r:id="rId3" imgW="2705040" imgH="838080" progId="Equation.DSMT4">
                  <p:embed/>
                </p:oleObj>
              </mc:Choice>
              <mc:Fallback>
                <p:oleObj name="Equation" r:id="rId3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9" name="Equation" r:id="rId5" imgW="2286000" imgH="990360" progId="Equation.DSMT4">
                  <p:embed/>
                </p:oleObj>
              </mc:Choice>
              <mc:Fallback>
                <p:oleObj name="Equation" r:id="rId5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20464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TI-84 Plus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Note </a:t>
            </a:r>
            <a:br>
              <a:rPr lang="en-US" sz="2800" dirty="0"/>
            </a:br>
            <a:r>
              <a:rPr lang="en-US" sz="2800" dirty="0"/>
              <a:t>that the E in the display indicates an </a:t>
            </a:r>
            <a:br>
              <a:rPr lang="en-US" sz="2800" dirty="0"/>
            </a:br>
            <a:r>
              <a:rPr lang="en-US" sz="2800" dirty="0"/>
              <a:t>exponent with base 10.</a:t>
            </a:r>
          </a:p>
        </p:txBody>
      </p:sp>
      <p:pic>
        <p:nvPicPr>
          <p:cNvPr id="82407" name="Picture 48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3810000"/>
            <a:ext cx="24098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dirty="0"/>
              <a:t>Note: Remember, the caret key </a:t>
            </a:r>
            <a:br>
              <a:rPr lang="en-US" sz="2800" dirty="0"/>
            </a:br>
            <a:r>
              <a:rPr lang="en-US" sz="2800" dirty="0"/>
              <a:t>         is used to indicate an exponent </a:t>
            </a:r>
            <a:br>
              <a:rPr lang="en-US" sz="2800" dirty="0"/>
            </a:br>
            <a:r>
              <a:rPr lang="en-US" sz="2800" dirty="0"/>
              <a:t> and that the numerator and </a:t>
            </a:r>
            <a:br>
              <a:rPr lang="en-US" sz="2800" dirty="0"/>
            </a:br>
            <a:r>
              <a:rPr lang="en-US" sz="2800" dirty="0"/>
              <a:t> denominator must be set in parentheses.</a:t>
            </a:r>
          </a:p>
        </p:txBody>
      </p:sp>
      <p:pic>
        <p:nvPicPr>
          <p:cNvPr id="10" name="Picture 7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86" y="2971800"/>
            <a:ext cx="731520" cy="35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3717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Scientific Notation and Simplifying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You can press the MODE key and select SCI on the first line to have all decimal calculations in scientific notation.</a:t>
            </a:r>
          </a:p>
        </p:txBody>
      </p:sp>
    </p:spTree>
    <p:extLst>
      <p:ext uri="{BB962C8B-B14F-4D97-AF65-F5344CB8AC3E}">
        <p14:creationId xmlns:p14="http://schemas.microsoft.com/office/powerpoint/2010/main" val="1923013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2819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413760"/>
            <a:ext cx="34576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  <a:p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982720" y="3429000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899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Thus, a light-year is                            , or 5,865,696,000,000 miles (5 trillion, 865 billion, 696 million miles).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99844"/>
              </p:ext>
            </p:extLst>
          </p:nvPr>
        </p:nvGraphicFramePr>
        <p:xfrm>
          <a:off x="3475038" y="3559175"/>
          <a:ext cx="20764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32" name="Equation" r:id="rId3" imgW="2070000" imgH="380880" progId="Equation.DSMT4">
                  <p:embed/>
                </p:oleObj>
              </mc:Choice>
              <mc:Fallback>
                <p:oleObj name="Equation" r:id="rId3" imgW="2070000" imgH="380880" progId="Equation.DSMT4">
                  <p:embed/>
                  <p:pic>
                    <p:nvPicPr>
                      <p:cNvPr id="0" name="Picture 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3559175"/>
                        <a:ext cx="20764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326" name="Picture 9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1371600"/>
            <a:ext cx="24193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Write decimal numbers in scientific notation.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 scientific notation to help simplify decimal 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2" name="Equation" r:id="rId3" imgW="1511280" imgH="330120" progId="Equation.DSMT4">
                  <p:embed/>
                </p:oleObj>
              </mc:Choice>
              <mc:Fallback>
                <p:oleObj name="Equation" r:id="rId3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3" name="Equation" r:id="rId5" imgW="914040" imgH="264960" progId="Equation.DSMT4">
                  <p:embed/>
                </p:oleObj>
              </mc:Choice>
              <mc:Fallback>
                <p:oleObj name="Equation" r:id="rId5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4" name="Equation" r:id="rId7" imgW="3647880" imgH="484560" progId="Equation.DSMT4">
                  <p:embed/>
                </p:oleObj>
              </mc:Choice>
              <mc:Fallback>
                <p:oleObj name="Equation" r:id="rId7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715793"/>
              </p:ext>
            </p:extLst>
          </p:nvPr>
        </p:nvGraphicFramePr>
        <p:xfrm>
          <a:off x="4711700" y="2362200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5" name="Equation" r:id="rId9" imgW="1904760" imgH="291960" progId="Equation.DSMT4">
                  <p:embed/>
                </p:oleObj>
              </mc:Choice>
              <mc:Fallback>
                <p:oleObj name="Equation" r:id="rId9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362200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6" name="Equation" r:id="rId11" imgW="1511280" imgH="330120" progId="Equation.DSMT4">
                  <p:embed/>
                </p:oleObj>
              </mc:Choice>
              <mc:Fallback>
                <p:oleObj name="Equation" r:id="rId11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4623"/>
              </p:ext>
            </p:extLst>
          </p:nvPr>
        </p:nvGraphicFramePr>
        <p:xfrm>
          <a:off x="2049408" y="4912126"/>
          <a:ext cx="358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7" name="Equation" r:id="rId13" imgW="3581280" imgH="469800" progId="Equation.DSMT4">
                  <p:embed/>
                </p:oleObj>
              </mc:Choice>
              <mc:Fallback>
                <p:oleObj name="Equation" r:id="rId13" imgW="3581280" imgH="469800" progId="Equation.DSMT4">
                  <p:embed/>
                  <p:pic>
                    <p:nvPicPr>
                      <p:cNvPr id="0" name="Picture 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08" y="4912126"/>
                        <a:ext cx="358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067639"/>
              </p:ext>
            </p:extLst>
          </p:nvPr>
        </p:nvGraphicFramePr>
        <p:xfrm>
          <a:off x="5673446" y="5023595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8" name="Equation" r:id="rId15" imgW="1511280" imgH="330120" progId="Equation.DSMT4">
                  <p:embed/>
                </p:oleObj>
              </mc:Choice>
              <mc:Fallback>
                <p:oleObj name="Equation" r:id="rId15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446" y="5023595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47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48" name="Equation" r:id="rId5" imgW="3794040" imgH="484560" progId="Equation.DSMT4">
                  <p:embed/>
                </p:oleObj>
              </mc:Choice>
              <mc:Fallback>
                <p:oleObj name="Equation" r:id="rId5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677483"/>
              </p:ext>
            </p:extLst>
          </p:nvPr>
        </p:nvGraphicFramePr>
        <p:xfrm>
          <a:off x="929012" y="1362974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49" name="Equation" r:id="rId7" imgW="1904760" imgH="291960" progId="Equation.DSMT4">
                  <p:embed/>
                </p:oleObj>
              </mc:Choice>
              <mc:Fallback>
                <p:oleObj name="Equation" r:id="rId7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12" y="1362974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2730"/>
          <a:ext cx="42116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0" name="Equation" r:id="rId9" imgW="4203360" imgH="469800" progId="Equation.DSMT4">
                  <p:embed/>
                </p:oleObj>
              </mc:Choice>
              <mc:Fallback>
                <p:oleObj name="Equation" r:id="rId9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2730"/>
                        <a:ext cx="42116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721867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1" name="Equation" r:id="rId11" imgW="1904760" imgH="291960" progId="Equation.DSMT4">
                  <p:embed/>
                </p:oleObj>
              </mc:Choice>
              <mc:Fallback>
                <p:oleObj name="Equation" r:id="rId11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7620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6" name="Equation" r:id="rId3" imgW="2387520" imgH="876240" progId="Equation.DSMT4">
                  <p:embed/>
                </p:oleObj>
              </mc:Choice>
              <mc:Fallback>
                <p:oleObj name="Equation" r:id="rId3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7" name="Equation" r:id="rId5" imgW="2616120" imgH="990360" progId="Equation.DSMT4">
                  <p:embed/>
                </p:oleObj>
              </mc:Choice>
              <mc:Fallback>
                <p:oleObj name="Equation" r:id="rId5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2" y="3960545"/>
          <a:ext cx="2713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8" name="Equation" r:id="rId7" imgW="2705040" imgH="876240" progId="Equation.DSMT4">
                  <p:embed/>
                </p:oleObj>
              </mc:Choice>
              <mc:Fallback>
                <p:oleObj name="Equation" r:id="rId7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3960545"/>
                        <a:ext cx="2713038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570" y="3877574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9" name="Equation" r:id="rId9" imgW="3108240" imgH="1042200" progId="Equation.DSMT4">
                  <p:embed/>
                </p:oleObj>
              </mc:Choice>
              <mc:Fallback>
                <p:oleObj name="Equation" r:id="rId9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570" y="3877574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2" y="1169988"/>
          <a:ext cx="3887788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9" name="Equation" r:id="rId3" imgW="3886200" imgH="1282680" progId="Equation.DSMT4">
                  <p:embed/>
                </p:oleObj>
              </mc:Choice>
              <mc:Fallback>
                <p:oleObj name="Equation" r:id="rId3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2" y="1169988"/>
                        <a:ext cx="3887788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0" name="Equation" r:id="rId5" imgW="1942920" imgH="888840" progId="Equation.DSMT4">
                  <p:embed/>
                </p:oleObj>
              </mc:Choice>
              <mc:Fallback>
                <p:oleObj name="Equation" r:id="rId5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678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1" name="Equation" r:id="rId7" imgW="2717640" imgH="888840" progId="Equation.DSMT4">
                  <p:embed/>
                </p:oleObj>
              </mc:Choice>
              <mc:Fallback>
                <p:oleObj name="Equation" r:id="rId7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78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2" name="Equation" r:id="rId9" imgW="2489040" imgH="419040" progId="Equation.DSMT4">
                  <p:embed/>
                </p:oleObj>
              </mc:Choice>
              <mc:Fallback>
                <p:oleObj name="Equation" r:id="rId9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3" name="Equation" r:id="rId11" imgW="1663920" imgH="393120" progId="Equation.DSMT4">
                  <p:embed/>
                </p:oleObj>
              </mc:Choice>
              <mc:Fallback>
                <p:oleObj name="Equation" r:id="rId11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4" name="Equation" r:id="rId13" imgW="347400" imgH="292320" progId="Equation.DSMT4">
                  <p:embed/>
                </p:oleObj>
              </mc:Choice>
              <mc:Fallback>
                <p:oleObj name="Equation" r:id="rId13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7" name="Equation" r:id="rId3" imgW="2616120" imgH="990360" progId="Equation.DSMT4">
                  <p:embed/>
                </p:oleObj>
              </mc:Choice>
              <mc:Fallback>
                <p:oleObj name="Equation" r:id="rId3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8" name="Equation" r:id="rId5" imgW="3670200" imgH="1168200" progId="Equation.DSMT4">
                  <p:embed/>
                </p:oleObj>
              </mc:Choice>
              <mc:Fallback>
                <p:oleObj name="Equation" r:id="rId5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411720" y="119888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21880" y="148457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117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38164"/>
              </p:ext>
            </p:extLst>
          </p:nvPr>
        </p:nvGraphicFramePr>
        <p:xfrm>
          <a:off x="3617913" y="2779713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9" name="Equation" r:id="rId7" imgW="2793960" imgH="1091880" progId="Equation.DSMT4">
                  <p:embed/>
                </p:oleObj>
              </mc:Choice>
              <mc:Fallback>
                <p:oleObj name="Equation" r:id="rId7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779713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91400" y="2740224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91400" y="3025914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91400" y="3330714"/>
            <a:ext cx="160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536836"/>
              </p:ext>
            </p:extLst>
          </p:nvPr>
        </p:nvGraphicFramePr>
        <p:xfrm>
          <a:off x="3617913" y="424815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0" name="Equation" r:id="rId9" imgW="1981080" imgH="380880" progId="Equation.DSMT4">
                  <p:embed/>
                </p:oleObj>
              </mc:Choice>
              <mc:Fallback>
                <p:oleObj name="Equation" r:id="rId9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24815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977783"/>
              </p:ext>
            </p:extLst>
          </p:nvPr>
        </p:nvGraphicFramePr>
        <p:xfrm>
          <a:off x="3617913" y="478155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1" name="Equation" r:id="rId11" imgW="2628720" imgH="380880" progId="Equation.DSMT4">
                  <p:embed/>
                </p:oleObj>
              </mc:Choice>
              <mc:Fallback>
                <p:oleObj name="Equation" r:id="rId11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78155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37703"/>
              </p:ext>
            </p:extLst>
          </p:nvPr>
        </p:nvGraphicFramePr>
        <p:xfrm>
          <a:off x="3657600" y="53340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2" name="Equation" r:id="rId13" imgW="1636560" imgH="393120" progId="Equation.DSMT4">
                  <p:embed/>
                </p:oleObj>
              </mc:Choice>
              <mc:Fallback>
                <p:oleObj name="Equation" r:id="rId13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895600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505200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895600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480756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86" name="Equation" r:id="rId3" imgW="914040" imgH="393120" progId="Equation.DSMT4">
                  <p:embed/>
                </p:oleObj>
              </mc:Choice>
              <mc:Fallback>
                <p:oleObj name="Equation" r:id="rId3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87" name="Equation" r:id="rId5" imgW="3163320" imgH="393120" progId="Equation.DSMT4">
                  <p:embed/>
                </p:oleObj>
              </mc:Choice>
              <mc:Fallback>
                <p:oleObj name="Equation" r:id="rId5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88" name="Equation" r:id="rId7" imgW="2239920" imgH="393120" progId="Equation.DSMT4">
                  <p:embed/>
                </p:oleObj>
              </mc:Choice>
              <mc:Fallback>
                <p:oleObj name="Equation" r:id="rId7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89" name="Equation" r:id="rId9" imgW="1572480" imgH="393120" progId="Equation.DSMT4">
                  <p:embed/>
                </p:oleObj>
              </mc:Choice>
              <mc:Fallback>
                <p:oleObj name="Equation" r:id="rId9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521609"/>
              </p:ext>
            </p:extLst>
          </p:nvPr>
        </p:nvGraphicFramePr>
        <p:xfrm>
          <a:off x="3269615" y="5287665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0" name="Equation" r:id="rId11" imgW="1261440" imgH="393120" progId="Equation.DSMT4">
                  <p:embed/>
                </p:oleObj>
              </mc:Choice>
              <mc:Fallback>
                <p:oleObj name="Equation" r:id="rId11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87665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464</Words>
  <Application>Microsoft Office PowerPoint</Application>
  <PresentationFormat>On-screen Show (4:3)</PresentationFormat>
  <Paragraphs>74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ゴシック</vt:lpstr>
      <vt:lpstr>Arial</vt:lpstr>
      <vt:lpstr>Calibri</vt:lpstr>
      <vt:lpstr>Courier New</vt:lpstr>
      <vt:lpstr>Symbol</vt:lpstr>
      <vt:lpstr>Times New Roman</vt:lpstr>
      <vt:lpstr>Office Theme</vt:lpstr>
      <vt:lpstr>Equation</vt:lpstr>
      <vt:lpstr>MathType 6.0 Equation</vt:lpstr>
      <vt:lpstr>Section 12.3</vt:lpstr>
      <vt:lpstr>Objectives</vt:lpstr>
      <vt:lpstr>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</vt:lpstr>
      <vt:lpstr>Example 4: Scientific Notation and Calculator (cont.)</vt:lpstr>
      <vt:lpstr>Scientific Notation and Simplifying Expressions</vt:lpstr>
      <vt:lpstr>Example 5: Application: Scientific Notation and Calculator</vt:lpstr>
      <vt:lpstr>Example 5: Application: Scientific Notation and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318</cp:revision>
  <dcterms:created xsi:type="dcterms:W3CDTF">2013-04-26T14:43:13Z</dcterms:created>
  <dcterms:modified xsi:type="dcterms:W3CDTF">2018-05-30T16:20:30Z</dcterms:modified>
</cp:coreProperties>
</file>