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77" r:id="rId4"/>
    <p:sldId id="287" r:id="rId5"/>
    <p:sldId id="286" r:id="rId6"/>
    <p:sldId id="275" r:id="rId7"/>
    <p:sldId id="278" r:id="rId8"/>
    <p:sldId id="264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24" autoAdjust="0"/>
    <p:restoredTop sz="94660"/>
  </p:normalViewPr>
  <p:slideViewPr>
    <p:cSldViewPr>
      <p:cViewPr varScale="1">
        <p:scale>
          <a:sx n="105" d="100"/>
          <a:sy n="105" d="100"/>
        </p:scale>
        <p:origin x="4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e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w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10" Type="http://schemas.openxmlformats.org/officeDocument/2006/relationships/image" Target="../media/image23.wmf"/><Relationship Id="rId4" Type="http://schemas.openxmlformats.org/officeDocument/2006/relationships/image" Target="../media/image17.e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34.emf"/><Relationship Id="rId7" Type="http://schemas.openxmlformats.org/officeDocument/2006/relationships/image" Target="../media/image38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6" Type="http://schemas.openxmlformats.org/officeDocument/2006/relationships/image" Target="../media/image37.e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5.wmf"/><Relationship Id="rId3" Type="http://schemas.openxmlformats.org/officeDocument/2006/relationships/image" Target="../media/image45.e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2" Type="http://schemas.openxmlformats.org/officeDocument/2006/relationships/image" Target="../media/image44.emf"/><Relationship Id="rId16" Type="http://schemas.openxmlformats.org/officeDocument/2006/relationships/image" Target="../media/image58.wmf"/><Relationship Id="rId1" Type="http://schemas.openxmlformats.org/officeDocument/2006/relationships/image" Target="../media/image43.emf"/><Relationship Id="rId6" Type="http://schemas.openxmlformats.org/officeDocument/2006/relationships/image" Target="../media/image48.emf"/><Relationship Id="rId11" Type="http://schemas.openxmlformats.org/officeDocument/2006/relationships/image" Target="../media/image53.wmf"/><Relationship Id="rId5" Type="http://schemas.openxmlformats.org/officeDocument/2006/relationships/image" Target="../media/image47.emf"/><Relationship Id="rId15" Type="http://schemas.openxmlformats.org/officeDocument/2006/relationships/image" Target="../media/image57.wmf"/><Relationship Id="rId10" Type="http://schemas.openxmlformats.org/officeDocument/2006/relationships/image" Target="../media/image52.wmf"/><Relationship Id="rId4" Type="http://schemas.openxmlformats.org/officeDocument/2006/relationships/image" Target="../media/image46.emf"/><Relationship Id="rId9" Type="http://schemas.openxmlformats.org/officeDocument/2006/relationships/image" Target="../media/image51.emf"/><Relationship Id="rId14" Type="http://schemas.openxmlformats.org/officeDocument/2006/relationships/image" Target="../media/image5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e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emf"/><Relationship Id="rId12" Type="http://schemas.openxmlformats.org/officeDocument/2006/relationships/image" Target="../media/image70.wmf"/><Relationship Id="rId2" Type="http://schemas.openxmlformats.org/officeDocument/2006/relationships/image" Target="../media/image60.emf"/><Relationship Id="rId1" Type="http://schemas.openxmlformats.org/officeDocument/2006/relationships/image" Target="../media/image59.emf"/><Relationship Id="rId6" Type="http://schemas.openxmlformats.org/officeDocument/2006/relationships/image" Target="../media/image64.emf"/><Relationship Id="rId11" Type="http://schemas.openxmlformats.org/officeDocument/2006/relationships/image" Target="../media/image69.wmf"/><Relationship Id="rId5" Type="http://schemas.openxmlformats.org/officeDocument/2006/relationships/image" Target="../media/image63.e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emf"/><Relationship Id="rId1" Type="http://schemas.openxmlformats.org/officeDocument/2006/relationships/image" Target="../media/image7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e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2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4.wmf"/><Relationship Id="rId32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6.wmf"/><Relationship Id="rId10" Type="http://schemas.openxmlformats.org/officeDocument/2006/relationships/image" Target="../media/image17.emf"/><Relationship Id="rId19" Type="http://schemas.openxmlformats.org/officeDocument/2006/relationships/oleObject" Target="../embeddings/oleObject21.bin"/><Relationship Id="rId31" Type="http://schemas.openxmlformats.org/officeDocument/2006/relationships/oleObject" Target="../embeddings/oleObject27.bin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25.bin"/><Relationship Id="rId30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0.e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e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e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e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2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2.e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emf"/><Relationship Id="rId22" Type="http://schemas.openxmlformats.org/officeDocument/2006/relationships/image" Target="../media/image4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7.emf"/><Relationship Id="rId18" Type="http://schemas.openxmlformats.org/officeDocument/2006/relationships/oleObject" Target="../embeddings/oleObject50.bin"/><Relationship Id="rId26" Type="http://schemas.openxmlformats.org/officeDocument/2006/relationships/oleObject" Target="../embeddings/oleObject54.bin"/><Relationship Id="rId3" Type="http://schemas.openxmlformats.org/officeDocument/2006/relationships/oleObject" Target="../embeddings/oleObject42.bin"/><Relationship Id="rId21" Type="http://schemas.openxmlformats.org/officeDocument/2006/relationships/image" Target="../media/image51.emf"/><Relationship Id="rId34" Type="http://schemas.openxmlformats.org/officeDocument/2006/relationships/oleObject" Target="../embeddings/oleObject58.bin"/><Relationship Id="rId7" Type="http://schemas.openxmlformats.org/officeDocument/2006/relationships/oleObject" Target="../embeddings/oleObject44.bin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49.wmf"/><Relationship Id="rId25" Type="http://schemas.openxmlformats.org/officeDocument/2006/relationships/image" Target="../media/image53.wmf"/><Relationship Id="rId33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1.bin"/><Relationship Id="rId29" Type="http://schemas.openxmlformats.org/officeDocument/2006/relationships/image" Target="../media/image5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4.emf"/><Relationship Id="rId11" Type="http://schemas.openxmlformats.org/officeDocument/2006/relationships/image" Target="../media/image46.emf"/><Relationship Id="rId24" Type="http://schemas.openxmlformats.org/officeDocument/2006/relationships/oleObject" Target="../embeddings/oleObject53.bin"/><Relationship Id="rId32" Type="http://schemas.openxmlformats.org/officeDocument/2006/relationships/oleObject" Target="../embeddings/oleObject57.bin"/><Relationship Id="rId5" Type="http://schemas.openxmlformats.org/officeDocument/2006/relationships/oleObject" Target="../embeddings/oleObject43.bin"/><Relationship Id="rId15" Type="http://schemas.openxmlformats.org/officeDocument/2006/relationships/image" Target="../media/image48.emf"/><Relationship Id="rId23" Type="http://schemas.openxmlformats.org/officeDocument/2006/relationships/image" Target="../media/image52.wmf"/><Relationship Id="rId28" Type="http://schemas.openxmlformats.org/officeDocument/2006/relationships/oleObject" Target="../embeddings/oleObject55.bin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50.wmf"/><Relationship Id="rId31" Type="http://schemas.openxmlformats.org/officeDocument/2006/relationships/image" Target="../media/image56.wmf"/><Relationship Id="rId4" Type="http://schemas.openxmlformats.org/officeDocument/2006/relationships/image" Target="../media/image43.emf"/><Relationship Id="rId9" Type="http://schemas.openxmlformats.org/officeDocument/2006/relationships/image" Target="../media/image45.emf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2.bin"/><Relationship Id="rId27" Type="http://schemas.openxmlformats.org/officeDocument/2006/relationships/image" Target="../media/image54.wmf"/><Relationship Id="rId30" Type="http://schemas.openxmlformats.org/officeDocument/2006/relationships/oleObject" Target="../embeddings/oleObject56.bin"/><Relationship Id="rId35" Type="http://schemas.openxmlformats.org/officeDocument/2006/relationships/image" Target="../media/image5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6.emf"/><Relationship Id="rId26" Type="http://schemas.openxmlformats.org/officeDocument/2006/relationships/image" Target="../media/image70.wmf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3.e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e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60.emf"/><Relationship Id="rId11" Type="http://schemas.openxmlformats.org/officeDocument/2006/relationships/oleObject" Target="../embeddings/oleObject63.bin"/><Relationship Id="rId24" Type="http://schemas.openxmlformats.org/officeDocument/2006/relationships/image" Target="../media/image69.wmf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71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59.e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4.emf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73.e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/>
              <a:t>Synthetic Division and the Remainder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</p:spPr>
        <p:txBody>
          <a:bodyPr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Use synthetic division to divide polynomials.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Use the remainder theorem to find the value of a polynomial at a specific value of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pPr marL="342900" indent="-342900">
              <a:buFont typeface="Courier New" pitchFamily="49" charset="0"/>
              <a:buChar char="o"/>
            </a:pPr>
            <a:endParaRPr lang="en-US" dirty="0"/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synthetic division to write each expression in the</a:t>
            </a:r>
          </a:p>
          <a:p>
            <a:pPr>
              <a:lnSpc>
                <a:spcPct val="130000"/>
              </a:lnSpc>
            </a:pPr>
            <a:r>
              <a:rPr lang="en-US" dirty="0"/>
              <a:t>form </a:t>
            </a:r>
            <a:r>
              <a:rPr lang="en-US" dirty="0" smtClean="0"/>
              <a:t>           .</a:t>
            </a:r>
            <a:endParaRPr lang="en-US" dirty="0"/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  <a:tabLst>
                <a:tab pos="542925" algn="l"/>
              </a:tabLst>
            </a:pPr>
            <a:r>
              <a:rPr lang="en-US" dirty="0"/>
              <a:t> </a:t>
            </a:r>
            <a:r>
              <a:rPr lang="en-US" b="1" dirty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856007"/>
              </p:ext>
            </p:extLst>
          </p:nvPr>
        </p:nvGraphicFramePr>
        <p:xfrm>
          <a:off x="1371600" y="1699490"/>
          <a:ext cx="82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2" name="Equation" r:id="rId3" imgW="813600" imgH="886680" progId="Equation.DSMT4">
                  <p:embed/>
                </p:oleObj>
              </mc:Choice>
              <mc:Fallback>
                <p:oleObj name="Equation" r:id="rId3" imgW="813600" imgH="886680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99490"/>
                        <a:ext cx="82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605705"/>
              </p:ext>
            </p:extLst>
          </p:nvPr>
        </p:nvGraphicFramePr>
        <p:xfrm>
          <a:off x="1066800" y="2602345"/>
          <a:ext cx="218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3" name="Equation" r:id="rId5" imgW="2175840" imgH="905040" progId="Equation.DSMT4">
                  <p:embed/>
                </p:oleObj>
              </mc:Choice>
              <mc:Fallback>
                <p:oleObj name="Equation" r:id="rId5" imgW="2175840" imgH="905040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02345"/>
                        <a:ext cx="218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076221"/>
              </p:ext>
            </p:extLst>
          </p:nvPr>
        </p:nvGraphicFramePr>
        <p:xfrm>
          <a:off x="5040745" y="2601913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4" name="Equation" r:id="rId7" imgW="3090240" imgH="905040" progId="Equation.DSMT4">
                  <p:embed/>
                </p:oleObj>
              </mc:Choice>
              <mc:Fallback>
                <p:oleObj name="Equation" r:id="rId7" imgW="3090240" imgH="905040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745" y="2601913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27893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992831"/>
              </p:ext>
            </p:extLst>
          </p:nvPr>
        </p:nvGraphicFramePr>
        <p:xfrm>
          <a:off x="1082675" y="4297363"/>
          <a:ext cx="351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5" name="Equation" r:id="rId9" imgW="3501360" imgH="466200" progId="Equation.DSMT4">
                  <p:embed/>
                </p:oleObj>
              </mc:Choice>
              <mc:Fallback>
                <p:oleObj name="Equation" r:id="rId9" imgW="3501360" imgH="466200" progId="Equation.DSMT4">
                  <p:embed/>
                  <p:pic>
                    <p:nvPicPr>
                      <p:cNvPr id="0" name="Picture 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297363"/>
                        <a:ext cx="351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989740"/>
              </p:ext>
            </p:extLst>
          </p:nvPr>
        </p:nvGraphicFramePr>
        <p:xfrm>
          <a:off x="1871663" y="4818063"/>
          <a:ext cx="5603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6" name="Equation" r:id="rId11" imgW="558720" imgH="469800" progId="Equation.DSMT4">
                  <p:embed/>
                </p:oleObj>
              </mc:Choice>
              <mc:Fallback>
                <p:oleObj name="Equation" r:id="rId11" imgW="558720" imgH="469800" progId="Equation.DSMT4">
                  <p:embed/>
                  <p:pic>
                    <p:nvPicPr>
                      <p:cNvPr id="0" name="Picture 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4818063"/>
                        <a:ext cx="560387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880649"/>
              </p:ext>
            </p:extLst>
          </p:nvPr>
        </p:nvGraphicFramePr>
        <p:xfrm>
          <a:off x="1886644" y="5408404"/>
          <a:ext cx="2174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" name="Equation" r:id="rId13" imgW="215640" imgH="279360" progId="Equation.DSMT4">
                  <p:embed/>
                </p:oleObj>
              </mc:Choice>
              <mc:Fallback>
                <p:oleObj name="Equation" r:id="rId13" imgW="215640" imgH="279360" progId="Equation.DSMT4">
                  <p:embed/>
                  <p:pic>
                    <p:nvPicPr>
                      <p:cNvPr id="0" name="Picture 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644" y="5408404"/>
                        <a:ext cx="217488" cy="288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09929" y="429029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there is no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-term, 0 is the coefficient. The coefficient is 0 for any missing term.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xmlns="" id="{E73FE0E3-BC48-47B9-BC21-F07A2AEA4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786241"/>
              </p:ext>
            </p:extLst>
          </p:nvPr>
        </p:nvGraphicFramePr>
        <p:xfrm>
          <a:off x="3922712" y="4929188"/>
          <a:ext cx="7635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" name="Equation" r:id="rId15" imgW="761760" imgH="291960" progId="Equation.DSMT4">
                  <p:embed/>
                </p:oleObj>
              </mc:Choice>
              <mc:Fallback>
                <p:oleObj name="Equation" r:id="rId15" imgW="76176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4929188"/>
                        <a:ext cx="7635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xmlns="" id="{073893D6-28AD-4E9E-98D3-310D8987A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875564"/>
              </p:ext>
            </p:extLst>
          </p:nvPr>
        </p:nvGraphicFramePr>
        <p:xfrm>
          <a:off x="3281570" y="4930775"/>
          <a:ext cx="3952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" name="Equation" r:id="rId17" imgW="393480" imgH="291960" progId="Equation.DSMT4">
                  <p:embed/>
                </p:oleObj>
              </mc:Choice>
              <mc:Fallback>
                <p:oleObj name="Equation" r:id="rId17" imgW="3934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570" y="4930775"/>
                        <a:ext cx="3952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xmlns="" id="{A66E2C6A-B70C-403A-BBEF-2EC0DA7A4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9055"/>
              </p:ext>
            </p:extLst>
          </p:nvPr>
        </p:nvGraphicFramePr>
        <p:xfrm>
          <a:off x="2365375" y="493077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0" name="Equation" r:id="rId19" imgW="583920" imgH="291960" progId="Equation.DSMT4">
                  <p:embed/>
                </p:oleObj>
              </mc:Choice>
              <mc:Fallback>
                <p:oleObj name="Equation" r:id="rId19" imgW="58392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493077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xmlns="" id="{30D0B29E-5B6E-4FB6-B8EE-E71B43E6F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845576"/>
              </p:ext>
            </p:extLst>
          </p:nvPr>
        </p:nvGraphicFramePr>
        <p:xfrm>
          <a:off x="2365861" y="539328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1" name="Equation" r:id="rId21" imgW="583920" imgH="291960" progId="Equation.DSMT4">
                  <p:embed/>
                </p:oleObj>
              </mc:Choice>
              <mc:Fallback>
                <p:oleObj name="Equation" r:id="rId21" imgW="58392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861" y="539328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xmlns="" id="{27ACA28E-7D58-4361-BC51-60F7651EA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119659"/>
              </p:ext>
            </p:extLst>
          </p:nvPr>
        </p:nvGraphicFramePr>
        <p:xfrm>
          <a:off x="3922712" y="5396785"/>
          <a:ext cx="7651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2" name="Equation" r:id="rId23" imgW="761760" imgH="291960" progId="Equation.DSMT4">
                  <p:embed/>
                </p:oleObj>
              </mc:Choice>
              <mc:Fallback>
                <p:oleObj name="Equation" r:id="rId23" imgW="76176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5396785"/>
                        <a:ext cx="7651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xmlns="" id="{85299944-5329-4BD2-BE3B-D2AA7FD8B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15143"/>
              </p:ext>
            </p:extLst>
          </p:nvPr>
        </p:nvGraphicFramePr>
        <p:xfrm>
          <a:off x="3288993" y="5399723"/>
          <a:ext cx="3952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3" name="Equation" r:id="rId25" imgW="393480" imgH="291960" progId="Equation.DSMT4">
                  <p:embed/>
                </p:oleObj>
              </mc:Choice>
              <mc:Fallback>
                <p:oleObj name="Equation" r:id="rId25" imgW="3934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993" y="5399723"/>
                        <a:ext cx="3952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43EB62B6-73E2-4233-803C-83308FCDC0AB}"/>
              </a:ext>
            </a:extLst>
          </p:cNvPr>
          <p:cNvCxnSpPr/>
          <p:nvPr/>
        </p:nvCxnSpPr>
        <p:spPr>
          <a:xfrm>
            <a:off x="1871663" y="5275263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 (cont.)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985385"/>
              </p:ext>
            </p:extLst>
          </p:nvPr>
        </p:nvGraphicFramePr>
        <p:xfrm>
          <a:off x="1078345" y="1371600"/>
          <a:ext cx="5549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3" name="Equation" r:id="rId3" imgW="5540400" imgH="905040" progId="Equation.DSMT4">
                  <p:embed/>
                </p:oleObj>
              </mc:Choice>
              <mc:Fallback>
                <p:oleObj name="Equation" r:id="rId3" imgW="5540400" imgH="90504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345" y="1371600"/>
                        <a:ext cx="5549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"/>
              </p:ext>
            </p:extLst>
          </p:nvPr>
        </p:nvGraphicFramePr>
        <p:xfrm>
          <a:off x="3286264" y="2362200"/>
          <a:ext cx="326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4" name="Equation" r:id="rId5" imgW="3254760" imgH="886680" progId="Equation.DSMT4">
                  <p:embed/>
                </p:oleObj>
              </mc:Choice>
              <mc:Fallback>
                <p:oleObj name="Equation" r:id="rId5" imgW="3254760" imgH="88668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264" y="2362200"/>
                        <a:ext cx="326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14464"/>
              </p:ext>
            </p:extLst>
          </p:nvPr>
        </p:nvGraphicFramePr>
        <p:xfrm>
          <a:off x="2297043" y="4911725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5" name="Equation" r:id="rId7" imgW="3090240" imgH="905040" progId="Equation.DSMT4">
                  <p:embed/>
                </p:oleObj>
              </mc:Choice>
              <mc:Fallback>
                <p:oleObj name="Equation" r:id="rId7" imgW="3090240" imgH="90504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911725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2564" y="3352800"/>
            <a:ext cx="568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835875"/>
              </p:ext>
            </p:extLst>
          </p:nvPr>
        </p:nvGraphicFramePr>
        <p:xfrm>
          <a:off x="1101435" y="3387435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6" name="Equation" r:id="rId9" imgW="3273120" imgH="466200" progId="Equation.DSMT4">
                  <p:embed/>
                </p:oleObj>
              </mc:Choice>
              <mc:Fallback>
                <p:oleObj name="Equation" r:id="rId9" imgW="3273120" imgH="4662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3387435"/>
                        <a:ext cx="328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879950"/>
              </p:ext>
            </p:extLst>
          </p:nvPr>
        </p:nvGraphicFramePr>
        <p:xfrm>
          <a:off x="1631808" y="3919181"/>
          <a:ext cx="2428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7" name="Equation" r:id="rId11" imgW="241200" imgH="380880" progId="Equation.DSMT4">
                  <p:embed/>
                </p:oleObj>
              </mc:Choice>
              <mc:Fallback>
                <p:oleObj name="Equation" r:id="rId11" imgW="241200" imgH="380880" progId="Equation.DSMT4">
                  <p:embed/>
                  <p:pic>
                    <p:nvPicPr>
                      <p:cNvPr id="0" name="Picture 8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808" y="3919181"/>
                        <a:ext cx="242888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381341"/>
              </p:ext>
            </p:extLst>
          </p:nvPr>
        </p:nvGraphicFramePr>
        <p:xfrm>
          <a:off x="1658002" y="4492548"/>
          <a:ext cx="1905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8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002" y="4492548"/>
                        <a:ext cx="19050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0244"/>
              </p:ext>
            </p:extLst>
          </p:nvPr>
        </p:nvGraphicFramePr>
        <p:xfrm>
          <a:off x="5475357" y="4918075"/>
          <a:ext cx="304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9" name="Equation" r:id="rId15" imgW="3035160" imgH="886680" progId="Equation.DSMT4">
                  <p:embed/>
                </p:oleObj>
              </mc:Choice>
              <mc:Fallback>
                <p:oleObj name="Equation" r:id="rId15" imgW="3035160" imgH="88668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357" y="4918075"/>
                        <a:ext cx="3048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185DE06A-F87C-4EF9-ABBF-DD89914E2662}"/>
              </a:ext>
            </a:extLst>
          </p:cNvPr>
          <p:cNvCxnSpPr/>
          <p:nvPr/>
        </p:nvCxnSpPr>
        <p:spPr>
          <a:xfrm>
            <a:off x="1528582" y="4388961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FE4FE40A-49E0-4773-93FD-6E826532E1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927191"/>
              </p:ext>
            </p:extLst>
          </p:nvPr>
        </p:nvGraphicFramePr>
        <p:xfrm>
          <a:off x="4180442" y="3985676"/>
          <a:ext cx="2174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0" name="Equation" r:id="rId17" imgW="215640" imgH="291960" progId="Equation.DSMT4">
                  <p:embed/>
                </p:oleObj>
              </mc:Choice>
              <mc:Fallback>
                <p:oleObj name="Equation" r:id="rId17" imgW="215640" imgH="2919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442" y="3985676"/>
                        <a:ext cx="2174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xmlns="" id="{D0D37B77-22DB-41EB-8A3E-BE857B657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24442"/>
              </p:ext>
            </p:extLst>
          </p:nvPr>
        </p:nvGraphicFramePr>
        <p:xfrm>
          <a:off x="3746847" y="3993755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847" y="3993755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xmlns="" id="{D5994738-A21E-478A-9035-E32EC4735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8142"/>
              </p:ext>
            </p:extLst>
          </p:nvPr>
        </p:nvGraphicFramePr>
        <p:xfrm>
          <a:off x="3038575" y="4000752"/>
          <a:ext cx="2174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" name="Equation" r:id="rId21" imgW="215640" imgH="380880" progId="Equation.DSMT4">
                  <p:embed/>
                </p:oleObj>
              </mc:Choice>
              <mc:Fallback>
                <p:oleObj name="Equation" r:id="rId21" imgW="215640" imgH="380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575" y="4000752"/>
                        <a:ext cx="2174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4BE1F158-0F58-40EA-A662-1F77AC657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39580"/>
              </p:ext>
            </p:extLst>
          </p:nvPr>
        </p:nvGraphicFramePr>
        <p:xfrm>
          <a:off x="2297043" y="4000752"/>
          <a:ext cx="2159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" name="Equation" r:id="rId23" imgW="215640" imgH="279360" progId="Equation.DSMT4">
                  <p:embed/>
                </p:oleObj>
              </mc:Choice>
              <mc:Fallback>
                <p:oleObj name="Equation" r:id="rId23" imgW="2156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000752"/>
                        <a:ext cx="2159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xmlns="" id="{7ED8E1EF-5E80-4761-B9E9-3F76CEB5B0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81575"/>
              </p:ext>
            </p:extLst>
          </p:nvPr>
        </p:nvGraphicFramePr>
        <p:xfrm>
          <a:off x="2309743" y="4499147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4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743" y="4499147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ED06E23E-A191-4FFF-AD92-D0E25FC13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778285"/>
              </p:ext>
            </p:extLst>
          </p:nvPr>
        </p:nvGraphicFramePr>
        <p:xfrm>
          <a:off x="4194730" y="4513435"/>
          <a:ext cx="2032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5" name="Equation" r:id="rId27" imgW="203040" imgH="279360" progId="Equation.DSMT4">
                  <p:embed/>
                </p:oleObj>
              </mc:Choice>
              <mc:Fallback>
                <p:oleObj name="Equation" r:id="rId27" imgW="2030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730" y="4513435"/>
                        <a:ext cx="2032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xmlns="" id="{B1199CBD-22DD-4179-9323-7898FF228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379112"/>
              </p:ext>
            </p:extLst>
          </p:nvPr>
        </p:nvGraphicFramePr>
        <p:xfrm>
          <a:off x="3744551" y="4518488"/>
          <a:ext cx="2174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6" name="Equation" r:id="rId29" imgW="215640" imgH="291960" progId="Equation.DSMT4">
                  <p:embed/>
                </p:oleObj>
              </mc:Choice>
              <mc:Fallback>
                <p:oleObj name="Equation" r:id="rId29" imgW="2156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551" y="4518488"/>
                        <a:ext cx="2174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xmlns="" id="{7245642D-FA90-4D2D-B9BE-A8615F48F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852189"/>
              </p:ext>
            </p:extLst>
          </p:nvPr>
        </p:nvGraphicFramePr>
        <p:xfrm>
          <a:off x="3081612" y="4499080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7" name="Equation" r:id="rId31" imgW="190440" imgH="279360" progId="Equation.DSMT4">
                  <p:embed/>
                </p:oleObj>
              </mc:Choice>
              <mc:Fallback>
                <p:oleObj name="Equation" r:id="rId31" imgW="1904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612" y="4499080"/>
                        <a:ext cx="1920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83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Remainder Theorem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17606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4040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Theorem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a polynomial          is divided by            , then the </a:t>
            </a:r>
          </a:p>
          <a:p>
            <a:pPr marL="12700" indent="-12700" eaLnBrk="0" hangingPunct="0">
              <a:lnSpc>
                <a:spcPct val="13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remainder will be         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432921"/>
              </p:ext>
            </p:extLst>
          </p:nvPr>
        </p:nvGraphicFramePr>
        <p:xfrm>
          <a:off x="2761675" y="1798780"/>
          <a:ext cx="685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2" name="Equation" r:id="rId3" imgW="676440" imgH="585000" progId="Equation.DSMT4">
                  <p:embed/>
                </p:oleObj>
              </mc:Choice>
              <mc:Fallback>
                <p:oleObj name="Equation" r:id="rId3" imgW="676440" imgH="5850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675" y="1798780"/>
                        <a:ext cx="685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285658"/>
              </p:ext>
            </p:extLst>
          </p:nvPr>
        </p:nvGraphicFramePr>
        <p:xfrm>
          <a:off x="5345545" y="1798780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3" name="Equation" r:id="rId5" imgW="905040" imgH="585000" progId="Equation.DSMT4">
                  <p:embed/>
                </p:oleObj>
              </mc:Choice>
              <mc:Fallback>
                <p:oleObj name="Equation" r:id="rId5" imgW="90504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545" y="1798780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518749"/>
              </p:ext>
            </p:extLst>
          </p:nvPr>
        </p:nvGraphicFramePr>
        <p:xfrm>
          <a:off x="3165765" y="2408380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" name="Equation" r:id="rId7" imgW="649080" imgH="585000" progId="Equation.DSMT4">
                  <p:embed/>
                </p:oleObj>
              </mc:Choice>
              <mc:Fallback>
                <p:oleObj name="Equation" r:id="rId7" imgW="649080" imgH="585000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765" y="2408380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4406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Using the Remainder Theorem and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15840"/>
          </a:xfrm>
        </p:spPr>
        <p:txBody>
          <a:bodyPr>
            <a:normAutofit/>
          </a:bodyPr>
          <a:lstStyle/>
          <a:p>
            <a:r>
              <a:rPr lang="en-US" dirty="0"/>
              <a:t>Use synthetic division to find          given 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nb-NO" dirty="0"/>
              <a:t>Thus, </a:t>
            </a:r>
          </a:p>
          <a:p>
            <a:r>
              <a:rPr lang="en-US" dirty="0"/>
              <a:t>(Checking shows 	</a:t>
            </a:r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403608"/>
              </p:ext>
            </p:extLst>
          </p:nvPr>
        </p:nvGraphicFramePr>
        <p:xfrm>
          <a:off x="4777510" y="1283855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" name="Equation" r:id="rId3" imgW="649080" imgH="585000" progId="Equation.DSMT4">
                  <p:embed/>
                </p:oleObj>
              </mc:Choice>
              <mc:Fallback>
                <p:oleObj name="Equation" r:id="rId3" imgW="649080" imgH="585000" progId="Equation.DSMT4">
                  <p:embed/>
                  <p:pic>
                    <p:nvPicPr>
                      <p:cNvPr id="0" name="Picture 8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7510" y="1283855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000481"/>
              </p:ext>
            </p:extLst>
          </p:nvPr>
        </p:nvGraphicFramePr>
        <p:xfrm>
          <a:off x="556490" y="1828800"/>
          <a:ext cx="316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" name="Equation" r:id="rId5" imgW="3153960" imgH="585000" progId="Equation.DSMT4">
                  <p:embed/>
                </p:oleObj>
              </mc:Choice>
              <mc:Fallback>
                <p:oleObj name="Equation" r:id="rId5" imgW="3153960" imgH="5850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0" y="1828800"/>
                        <a:ext cx="3162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73968"/>
              </p:ext>
            </p:extLst>
          </p:nvPr>
        </p:nvGraphicFramePr>
        <p:xfrm>
          <a:off x="533400" y="2949714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3" name="Equation" r:id="rId7" imgW="2733480" imgH="466200" progId="Equation.DSMT4">
                  <p:embed/>
                </p:oleObj>
              </mc:Choice>
              <mc:Fallback>
                <p:oleObj name="Equation" r:id="rId7" imgW="2733480" imgH="4662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49714"/>
                        <a:ext cx="2743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784301"/>
              </p:ext>
            </p:extLst>
          </p:nvPr>
        </p:nvGraphicFramePr>
        <p:xfrm>
          <a:off x="1828800" y="3476519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" name="Equation" r:id="rId9" imgW="583920" imgH="291960" progId="Equation.DSMT4">
                  <p:embed/>
                </p:oleObj>
              </mc:Choice>
              <mc:Fallback>
                <p:oleObj name="Equation" r:id="rId9" imgW="583920" imgH="291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76519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063127"/>
              </p:ext>
            </p:extLst>
          </p:nvPr>
        </p:nvGraphicFramePr>
        <p:xfrm>
          <a:off x="1126331" y="4001361"/>
          <a:ext cx="4095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" name="Equation" r:id="rId11" imgW="406080" imgH="279360" progId="Equation.DSMT4">
                  <p:embed/>
                </p:oleObj>
              </mc:Choice>
              <mc:Fallback>
                <p:oleObj name="Equation" r:id="rId11" imgW="4060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331" y="4001361"/>
                        <a:ext cx="4095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2641553" y="3917223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79455" y="3909659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(5)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81400" y="4145824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559748"/>
              </p:ext>
            </p:extLst>
          </p:nvPr>
        </p:nvGraphicFramePr>
        <p:xfrm>
          <a:off x="1392585" y="4444539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" name="Equation" r:id="rId13" imgW="1599840" imgH="585000" progId="Equation.DSMT4">
                  <p:embed/>
                </p:oleObj>
              </mc:Choice>
              <mc:Fallback>
                <p:oleObj name="Equation" r:id="rId13" imgW="159984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585" y="4444539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210777"/>
              </p:ext>
            </p:extLst>
          </p:nvPr>
        </p:nvGraphicFramePr>
        <p:xfrm>
          <a:off x="3711714" y="5562600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7" name="Equation" r:id="rId15" imgW="1014840" imgH="356400" progId="Equation.DSMT4">
                  <p:embed/>
                </p:oleObj>
              </mc:Choice>
              <mc:Fallback>
                <p:oleObj name="Equation" r:id="rId15" imgW="1014840" imgH="3564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714" y="5562600"/>
                        <a:ext cx="1028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161172"/>
              </p:ext>
            </p:extLst>
          </p:nvPr>
        </p:nvGraphicFramePr>
        <p:xfrm>
          <a:off x="3022600" y="4986129"/>
          <a:ext cx="551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8" name="Equation" r:id="rId17" imgW="5503680" imgH="585000" progId="Equation.DSMT4">
                  <p:embed/>
                </p:oleObj>
              </mc:Choice>
              <mc:Fallback>
                <p:oleObj name="Equation" r:id="rId17" imgW="5503680" imgH="5850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986129"/>
                        <a:ext cx="5511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135E189B-8004-436C-9616-7F1F11F6D4F1}"/>
              </a:ext>
            </a:extLst>
          </p:cNvPr>
          <p:cNvCxnSpPr>
            <a:cxnSpLocks/>
          </p:cNvCxnSpPr>
          <p:nvPr/>
        </p:nvCxnSpPr>
        <p:spPr>
          <a:xfrm>
            <a:off x="1126331" y="3855201"/>
            <a:ext cx="2144352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xmlns="" id="{409CEB26-1AA2-4807-8F97-6C270382E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070140"/>
              </p:ext>
            </p:extLst>
          </p:nvPr>
        </p:nvGraphicFramePr>
        <p:xfrm>
          <a:off x="2900795" y="3471825"/>
          <a:ext cx="3698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9" name="Equation" r:id="rId19" imgW="368280" imgH="291960" progId="Equation.DSMT4">
                  <p:embed/>
                </p:oleObj>
              </mc:Choice>
              <mc:Fallback>
                <p:oleObj name="Equation" r:id="rId19" imgW="368280" imgH="2919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795" y="3471825"/>
                        <a:ext cx="3698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4EB03F64-C7D2-43AA-995D-BD347AC71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346901"/>
              </p:ext>
            </p:extLst>
          </p:nvPr>
        </p:nvGraphicFramePr>
        <p:xfrm>
          <a:off x="2641553" y="3984031"/>
          <a:ext cx="639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0" name="Equation" r:id="rId21" imgW="634680" imgH="380880" progId="Equation.DSMT4">
                  <p:embed/>
                </p:oleObj>
              </mc:Choice>
              <mc:Fallback>
                <p:oleObj name="Equation" r:id="rId21" imgW="634680" imgH="380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553" y="3984031"/>
                        <a:ext cx="6397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xmlns="" id="{3DA74C46-82D7-4BFD-B99E-D767BB39C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025947"/>
              </p:ext>
            </p:extLst>
          </p:nvPr>
        </p:nvGraphicFramePr>
        <p:xfrm>
          <a:off x="2217706" y="3988661"/>
          <a:ext cx="2047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1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06" y="3988661"/>
                        <a:ext cx="2047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Remainder Theorem and Synthetic Division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13902"/>
            <a:ext cx="8382000" cy="4892040"/>
          </a:xfrm>
        </p:spPr>
        <p:txBody>
          <a:bodyPr/>
          <a:lstStyle/>
          <a:p>
            <a:r>
              <a:rPr lang="en-US" dirty="0"/>
              <a:t>Use synthetic division to find           , given </a:t>
            </a:r>
          </a:p>
          <a:p>
            <a:r>
              <a:rPr lang="en-US" dirty="0"/>
              <a:t>                                                  .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b="1" dirty="0"/>
              <a:t>Note:</a:t>
            </a:r>
            <a:r>
              <a:rPr lang="en-US" dirty="0"/>
              <a:t> To evaluate           , think of the divisor in the form</a:t>
            </a:r>
          </a:p>
          <a:p>
            <a:pPr>
              <a:lnSpc>
                <a:spcPct val="120000"/>
              </a:lnSpc>
            </a:pPr>
            <a:r>
              <a:rPr lang="en-US" dirty="0"/>
              <a:t>                                . That is, in the form            , 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80000"/>
              </a:lnSpc>
            </a:pPr>
            <a:r>
              <a:rPr lang="nb-NO" dirty="0"/>
              <a:t>Thus,                    .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72627"/>
              </p:ext>
            </p:extLst>
          </p:nvPr>
        </p:nvGraphicFramePr>
        <p:xfrm>
          <a:off x="4743172" y="121803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8" name="Equation" r:id="rId3" imgW="849960" imgH="585000" progId="Equation.DSMT4">
                  <p:embed/>
                </p:oleObj>
              </mc:Choice>
              <mc:Fallback>
                <p:oleObj name="Equation" r:id="rId3" imgW="849960" imgH="585000" progId="Equation.DSMT4">
                  <p:embed/>
                  <p:pic>
                    <p:nvPicPr>
                      <p:cNvPr id="0" name="Picture 7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172" y="1218030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051059"/>
              </p:ext>
            </p:extLst>
          </p:nvPr>
        </p:nvGraphicFramePr>
        <p:xfrm>
          <a:off x="555486" y="1709529"/>
          <a:ext cx="4051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9" name="Equation" r:id="rId5" imgW="4041000" imgH="585000" progId="Equation.DSMT4">
                  <p:embed/>
                </p:oleObj>
              </mc:Choice>
              <mc:Fallback>
                <p:oleObj name="Equation" r:id="rId5" imgW="4041000" imgH="585000" progId="Equation.DSMT4">
                  <p:embed/>
                  <p:pic>
                    <p:nvPicPr>
                      <p:cNvPr id="0" name="Picture 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" y="1709529"/>
                        <a:ext cx="4051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378119"/>
              </p:ext>
            </p:extLst>
          </p:nvPr>
        </p:nvGraphicFramePr>
        <p:xfrm>
          <a:off x="3179415" y="2242929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0" name="Equation" r:id="rId7" imgW="849960" imgH="585000" progId="Equation.DSMT4">
                  <p:embed/>
                </p:oleObj>
              </mc:Choice>
              <mc:Fallback>
                <p:oleObj name="Equation" r:id="rId7" imgW="849960" imgH="585000" progId="Equation.DSMT4">
                  <p:embed/>
                  <p:pic>
                    <p:nvPicPr>
                      <p:cNvPr id="0" name="Picture 7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415" y="2242929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205530"/>
              </p:ext>
            </p:extLst>
          </p:nvPr>
        </p:nvGraphicFramePr>
        <p:xfrm>
          <a:off x="555486" y="2750166"/>
          <a:ext cx="257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1" name="Equation" r:id="rId8" imgW="2568960" imgH="639720" progId="Equation.DSMT4">
                  <p:embed/>
                </p:oleObj>
              </mc:Choice>
              <mc:Fallback>
                <p:oleObj name="Equation" r:id="rId8" imgW="2568960" imgH="639720" progId="Equation.DSMT4">
                  <p:embed/>
                  <p:pic>
                    <p:nvPicPr>
                      <p:cNvPr id="0" name="Picture 7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" y="2750166"/>
                        <a:ext cx="2578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227633"/>
              </p:ext>
            </p:extLst>
          </p:nvPr>
        </p:nvGraphicFramePr>
        <p:xfrm>
          <a:off x="6096000" y="2800505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2" name="Equation" r:id="rId10" imgW="905040" imgH="585000" progId="Equation.DSMT4">
                  <p:embed/>
                </p:oleObj>
              </mc:Choice>
              <mc:Fallback>
                <p:oleObj name="Equation" r:id="rId10" imgW="905040" imgH="585000" progId="Equation.DSMT4">
                  <p:embed/>
                  <p:pic>
                    <p:nvPicPr>
                      <p:cNvPr id="0" name="Picture 7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800505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106530"/>
              </p:ext>
            </p:extLst>
          </p:nvPr>
        </p:nvGraphicFramePr>
        <p:xfrm>
          <a:off x="7172742" y="2949897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3" name="Equation" r:id="rId12" imgW="868320" imgH="264960" progId="Equation.DSMT4">
                  <p:embed/>
                </p:oleObj>
              </mc:Choice>
              <mc:Fallback>
                <p:oleObj name="Equation" r:id="rId12" imgW="868320" imgH="264960" progId="Equation.DSMT4">
                  <p:embed/>
                  <p:pic>
                    <p:nvPicPr>
                      <p:cNvPr id="0" name="Picture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742" y="2949897"/>
                        <a:ext cx="876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12180"/>
              </p:ext>
            </p:extLst>
          </p:nvPr>
        </p:nvGraphicFramePr>
        <p:xfrm>
          <a:off x="557074" y="3940314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4" name="Equation" r:id="rId14" imgW="3821400" imgH="466200" progId="Equation.DSMT4">
                  <p:embed/>
                </p:oleObj>
              </mc:Choice>
              <mc:Fallback>
                <p:oleObj name="Equation" r:id="rId14" imgW="3821400" imgH="4662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74" y="3940314"/>
                        <a:ext cx="383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282386"/>
              </p:ext>
            </p:extLst>
          </p:nvPr>
        </p:nvGraphicFramePr>
        <p:xfrm>
          <a:off x="1742894" y="4561362"/>
          <a:ext cx="40798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5" name="Equation" r:id="rId16" imgW="406080" imgH="291960" progId="Equation.DSMT4">
                  <p:embed/>
                </p:oleObj>
              </mc:Choice>
              <mc:Fallback>
                <p:oleObj name="Equation" r:id="rId16" imgW="406080" imgH="29196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894" y="4561362"/>
                        <a:ext cx="407987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32279"/>
              </p:ext>
            </p:extLst>
          </p:nvPr>
        </p:nvGraphicFramePr>
        <p:xfrm>
          <a:off x="1309479" y="4965066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" name="Equation" r:id="rId18" imgW="190440" imgH="291960" progId="Equation.DSMT4">
                  <p:embed/>
                </p:oleObj>
              </mc:Choice>
              <mc:Fallback>
                <p:oleObj name="Equation" r:id="rId18" imgW="190440" imgH="29196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79" y="4965066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Oval 26"/>
          <p:cNvSpPr/>
          <p:nvPr/>
        </p:nvSpPr>
        <p:spPr>
          <a:xfrm>
            <a:off x="3940775" y="4915108"/>
            <a:ext cx="488726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170055" y="4907543"/>
            <a:ext cx="2221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572000" y="5143708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689326"/>
              </p:ext>
            </p:extLst>
          </p:nvPr>
        </p:nvGraphicFramePr>
        <p:xfrm>
          <a:off x="1404729" y="5420142"/>
          <a:ext cx="152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7" name="Equation" r:id="rId20" imgW="1508400" imgH="585000" progId="Equation.DSMT4">
                  <p:embed/>
                </p:oleObj>
              </mc:Choice>
              <mc:Fallback>
                <p:oleObj name="Equation" r:id="rId20" imgW="1508400" imgH="5850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729" y="5420142"/>
                        <a:ext cx="1524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xmlns="" id="{5941C2C2-BD4D-4BA4-8194-4963EC7242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534555"/>
              </p:ext>
            </p:extLst>
          </p:nvPr>
        </p:nvGraphicFramePr>
        <p:xfrm>
          <a:off x="3789057" y="4561096"/>
          <a:ext cx="5873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8" name="Equation" r:id="rId22" imgW="583920" imgH="279360" progId="Equation.DSMT4">
                  <p:embed/>
                </p:oleObj>
              </mc:Choice>
              <mc:Fallback>
                <p:oleObj name="Equation" r:id="rId22" imgW="58392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057" y="4561096"/>
                        <a:ext cx="5873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xmlns="" id="{3D059507-39A2-478D-B944-FC3590075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934947"/>
              </p:ext>
            </p:extLst>
          </p:nvPr>
        </p:nvGraphicFramePr>
        <p:xfrm>
          <a:off x="2431409" y="4562753"/>
          <a:ext cx="4857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9" name="Equation" r:id="rId24" imgW="482400" imgH="380880" progId="Equation.DSMT4">
                  <p:embed/>
                </p:oleObj>
              </mc:Choice>
              <mc:Fallback>
                <p:oleObj name="Equation" r:id="rId24" imgW="482400" imgH="380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409" y="4562753"/>
                        <a:ext cx="4857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B9B510B1-A9D5-42B1-A778-7185027B6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79693"/>
              </p:ext>
            </p:extLst>
          </p:nvPr>
        </p:nvGraphicFramePr>
        <p:xfrm>
          <a:off x="3179415" y="4557378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0" name="Equation" r:id="rId26" imgW="380880" imgH="279360" progId="Equation.DSMT4">
                  <p:embed/>
                </p:oleObj>
              </mc:Choice>
              <mc:Fallback>
                <p:oleObj name="Equation" r:id="rId26" imgW="38088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415" y="4557378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44CAB6DD-80AA-4F99-BE8D-AFB7C9C3B95C}"/>
              </a:ext>
            </a:extLst>
          </p:cNvPr>
          <p:cNvCxnSpPr>
            <a:cxnSpLocks/>
          </p:cNvCxnSpPr>
          <p:nvPr/>
        </p:nvCxnSpPr>
        <p:spPr>
          <a:xfrm>
            <a:off x="1265099" y="4907543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xmlns="" id="{D4E1120E-9EEA-4F75-A9AE-167FCE4A33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830897"/>
              </p:ext>
            </p:extLst>
          </p:nvPr>
        </p:nvGraphicFramePr>
        <p:xfrm>
          <a:off x="1946888" y="4986814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1" name="Equation" r:id="rId28" imgW="190440" imgH="279360" progId="Equation.DSMT4">
                  <p:embed/>
                </p:oleObj>
              </mc:Choice>
              <mc:Fallback>
                <p:oleObj name="Equation" r:id="rId28" imgW="19044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888" y="4986814"/>
                        <a:ext cx="192088" cy="288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xmlns="" id="{1B7DA595-8F30-4558-ABC8-0E2267C5B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283791"/>
              </p:ext>
            </p:extLst>
          </p:nvPr>
        </p:nvGraphicFramePr>
        <p:xfrm>
          <a:off x="3993844" y="4966654"/>
          <a:ext cx="3825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" name="Equation" r:id="rId30" imgW="380880" imgH="291960" progId="Equation.DSMT4">
                  <p:embed/>
                </p:oleObj>
              </mc:Choice>
              <mc:Fallback>
                <p:oleObj name="Equation" r:id="rId30" imgW="38088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3844" y="4966654"/>
                        <a:ext cx="3825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xmlns="" id="{A8C050A3-8FB4-4E5D-8528-7CB6D8FD7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50986"/>
              </p:ext>
            </p:extLst>
          </p:nvPr>
        </p:nvGraphicFramePr>
        <p:xfrm>
          <a:off x="3161242" y="4972209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" name="Equation" r:id="rId32" imgW="380880" imgH="279360" progId="Equation.DSMT4">
                  <p:embed/>
                </p:oleObj>
              </mc:Choice>
              <mc:Fallback>
                <p:oleObj name="Equation" r:id="rId32" imgW="38088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1242" y="4972209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xmlns="" id="{9666FA4E-0AD8-4C17-A5C3-BA7298B48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311159"/>
              </p:ext>
            </p:extLst>
          </p:nvPr>
        </p:nvGraphicFramePr>
        <p:xfrm>
          <a:off x="2455654" y="4969719"/>
          <a:ext cx="4730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" name="Equation" r:id="rId34" imgW="469800" imgH="380880" progId="Equation.DSMT4">
                  <p:embed/>
                </p:oleObj>
              </mc:Choice>
              <mc:Fallback>
                <p:oleObj name="Equation" r:id="rId34" imgW="46980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654" y="4969719"/>
                        <a:ext cx="4730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0217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4</a:t>
            </a:r>
            <a:r>
              <a:rPr lang="en-US" sz="3200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44299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Use synthetic division to show that             is a factor of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en-US" dirty="0"/>
              <a:t>Thus, the remainder is                 and              </a:t>
            </a:r>
            <a:r>
              <a:rPr lang="en-US" b="1" dirty="0"/>
              <a:t>is a factor 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of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478017"/>
              </p:ext>
            </p:extLst>
          </p:nvPr>
        </p:nvGraphicFramePr>
        <p:xfrm>
          <a:off x="631686" y="1765300"/>
          <a:ext cx="3746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1" name="Equation" r:id="rId3" imgW="3729960" imgH="585000" progId="Equation.DSMT4">
                  <p:embed/>
                </p:oleObj>
              </mc:Choice>
              <mc:Fallback>
                <p:oleObj name="Equation" r:id="rId3" imgW="3729960" imgH="585000" progId="Equation.DSMT4">
                  <p:embed/>
                  <p:pic>
                    <p:nvPicPr>
                      <p:cNvPr id="0" name="Picture 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1765300"/>
                        <a:ext cx="3746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204590"/>
              </p:ext>
            </p:extLst>
          </p:nvPr>
        </p:nvGraphicFramePr>
        <p:xfrm>
          <a:off x="631686" y="2922241"/>
          <a:ext cx="335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2" name="Equation" r:id="rId5" imgW="3336840" imgH="466200" progId="Equation.DSMT4">
                  <p:embed/>
                </p:oleObj>
              </mc:Choice>
              <mc:Fallback>
                <p:oleObj name="Equation" r:id="rId5" imgW="3336840" imgH="466200" progId="Equation.DSMT4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2922241"/>
                        <a:ext cx="3352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8102"/>
              </p:ext>
            </p:extLst>
          </p:nvPr>
        </p:nvGraphicFramePr>
        <p:xfrm>
          <a:off x="1939925" y="3413801"/>
          <a:ext cx="2555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3" name="Equation" r:id="rId7" imgW="253800" imgH="380880" progId="Equation.DSMT4">
                  <p:embed/>
                </p:oleObj>
              </mc:Choice>
              <mc:Fallback>
                <p:oleObj name="Equation" r:id="rId7" imgW="253800" imgH="380880" progId="Equation.DSMT4">
                  <p:embed/>
                  <p:pic>
                    <p:nvPicPr>
                      <p:cNvPr id="0" name="Picture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3413801"/>
                        <a:ext cx="2555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276816"/>
              </p:ext>
            </p:extLst>
          </p:nvPr>
        </p:nvGraphicFramePr>
        <p:xfrm>
          <a:off x="1153223" y="3993217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4" name="Equation" r:id="rId9" imgW="190440" imgH="279360" progId="Equation.DSMT4">
                  <p:embed/>
                </p:oleObj>
              </mc:Choice>
              <mc:Fallback>
                <p:oleObj name="Equation" r:id="rId9" imgW="190440" imgH="279360" progId="Equation.DSMT4">
                  <p:embed/>
                  <p:pic>
                    <p:nvPicPr>
                      <p:cNvPr id="0" name="Picture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223" y="3993217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3686314" y="3908286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861342" y="3889678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(6)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263287" y="412584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69290"/>
              </p:ext>
            </p:extLst>
          </p:nvPr>
        </p:nvGraphicFramePr>
        <p:xfrm>
          <a:off x="3973443" y="4487515"/>
          <a:ext cx="1168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5" name="Equation" r:id="rId11" imgW="1152000" imgH="585000" progId="Equation.DSMT4">
                  <p:embed/>
                </p:oleObj>
              </mc:Choice>
              <mc:Fallback>
                <p:oleObj name="Equation" r:id="rId11" imgW="1152000" imgH="585000" progId="Equation.DSMT4">
                  <p:embed/>
                  <p:pic>
                    <p:nvPicPr>
                      <p:cNvPr id="0" name="Picture 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443" y="4487515"/>
                        <a:ext cx="1168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401566"/>
              </p:ext>
            </p:extLst>
          </p:nvPr>
        </p:nvGraphicFramePr>
        <p:xfrm>
          <a:off x="5859115" y="4460919"/>
          <a:ext cx="97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6" name="Equation" r:id="rId13" imgW="969120" imgH="585000" progId="Equation.DSMT4">
                  <p:embed/>
                </p:oleObj>
              </mc:Choice>
              <mc:Fallback>
                <p:oleObj name="Equation" r:id="rId13" imgW="969120" imgH="5850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115" y="4460919"/>
                        <a:ext cx="977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326373"/>
              </p:ext>
            </p:extLst>
          </p:nvPr>
        </p:nvGraphicFramePr>
        <p:xfrm>
          <a:off x="1033671" y="5029200"/>
          <a:ext cx="80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7" name="Equation" r:id="rId15" imgW="786240" imgH="585000" progId="Equation.DSMT4">
                  <p:embed/>
                </p:oleObj>
              </mc:Choice>
              <mc:Fallback>
                <p:oleObj name="Equation" r:id="rId15" imgW="786240" imgH="585000" progId="Equation.DSMT4">
                  <p:embed/>
                  <p:pic>
                    <p:nvPicPr>
                      <p:cNvPr id="0" name="Picture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671" y="5029200"/>
                        <a:ext cx="80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738827"/>
              </p:ext>
            </p:extLst>
          </p:nvPr>
        </p:nvGraphicFramePr>
        <p:xfrm>
          <a:off x="5737086" y="1220301"/>
          <a:ext cx="92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8" name="Equation" r:id="rId17" imgW="914040" imgH="585000" progId="Equation.DSMT4">
                  <p:embed/>
                </p:oleObj>
              </mc:Choice>
              <mc:Fallback>
                <p:oleObj name="Equation" r:id="rId17" imgW="914040" imgH="585000" progId="Equation.DSMT4">
                  <p:embed/>
                  <p:pic>
                    <p:nvPicPr>
                      <p:cNvPr id="0" name="Picture 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86" y="1220301"/>
                        <a:ext cx="927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xmlns="" id="{DE8C5175-21CC-46BB-A221-15F722122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737907"/>
              </p:ext>
            </p:extLst>
          </p:nvPr>
        </p:nvGraphicFramePr>
        <p:xfrm>
          <a:off x="3589199" y="3412828"/>
          <a:ext cx="3952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9" name="Equation" r:id="rId19" imgW="393480" imgH="380880" progId="Equation.DSMT4">
                  <p:embed/>
                </p:oleObj>
              </mc:Choice>
              <mc:Fallback>
                <p:oleObj name="Equation" r:id="rId19" imgW="39348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199" y="3412828"/>
                        <a:ext cx="39528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xmlns="" id="{A735D82C-EED3-4876-A035-8CD1D96ED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798331"/>
              </p:ext>
            </p:extLst>
          </p:nvPr>
        </p:nvGraphicFramePr>
        <p:xfrm>
          <a:off x="2537593" y="341282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" name="Equation" r:id="rId21" imgW="583920" imgH="291960" progId="Equation.DSMT4">
                  <p:embed/>
                </p:oleObj>
              </mc:Choice>
              <mc:Fallback>
                <p:oleObj name="Equation" r:id="rId21" imgW="58392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593" y="341282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240CC153-5912-4DEE-AF93-E961D660AD4A}"/>
              </a:ext>
            </a:extLst>
          </p:cNvPr>
          <p:cNvCxnSpPr>
            <a:cxnSpLocks/>
          </p:cNvCxnSpPr>
          <p:nvPr/>
        </p:nvCxnSpPr>
        <p:spPr>
          <a:xfrm>
            <a:off x="1108786" y="3789031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xmlns="" id="{6E41B977-441E-451E-94DA-2AFDA06CA7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339146"/>
              </p:ext>
            </p:extLst>
          </p:nvPr>
        </p:nvGraphicFramePr>
        <p:xfrm>
          <a:off x="3775792" y="4007215"/>
          <a:ext cx="2159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" name="Equation" r:id="rId23" imgW="215640" imgH="291960" progId="Equation.DSMT4">
                  <p:embed/>
                </p:oleObj>
              </mc:Choice>
              <mc:Fallback>
                <p:oleObj name="Equation" r:id="rId23" imgW="2156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792" y="4007215"/>
                        <a:ext cx="2159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xmlns="" id="{4168314F-319A-4FFA-8572-7CF410006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392936"/>
              </p:ext>
            </p:extLst>
          </p:nvPr>
        </p:nvGraphicFramePr>
        <p:xfrm>
          <a:off x="2920180" y="4017012"/>
          <a:ext cx="204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2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180" y="4017012"/>
                        <a:ext cx="204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xmlns="" id="{7894604A-C603-4BFF-90BF-AE46AC1EC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210715"/>
              </p:ext>
            </p:extLst>
          </p:nvPr>
        </p:nvGraphicFramePr>
        <p:xfrm>
          <a:off x="1787525" y="4009097"/>
          <a:ext cx="4079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3" name="Equation" r:id="rId27" imgW="406080" imgH="291960" progId="Equation.DSMT4">
                  <p:embed/>
                </p:oleObj>
              </mc:Choice>
              <mc:Fallback>
                <p:oleObj name="Equation" r:id="rId27" imgW="4060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4009097"/>
                        <a:ext cx="4079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The coefficients in the quotient tell us that </a:t>
            </a:r>
          </a:p>
          <a:p>
            <a:r>
              <a:rPr lang="en-US" dirty="0"/>
              <a:t>                   is also a factor of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840272"/>
              </p:ext>
            </p:extLst>
          </p:nvPr>
        </p:nvGraphicFramePr>
        <p:xfrm>
          <a:off x="533400" y="1795671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5" name="Equation" r:id="rId3" imgW="1444320" imgH="393120" progId="Equation.DSMT4">
                  <p:embed/>
                </p:oleObj>
              </mc:Choice>
              <mc:Fallback>
                <p:oleObj name="Equation" r:id="rId3" imgW="1444320" imgH="3931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95671"/>
                        <a:ext cx="14605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828703"/>
              </p:ext>
            </p:extLst>
          </p:nvPr>
        </p:nvGraphicFramePr>
        <p:xfrm>
          <a:off x="4625975" y="1785938"/>
          <a:ext cx="774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6" name="Equation" r:id="rId5" imgW="758520" imgH="585000" progId="Equation.DSMT4">
                  <p:embed/>
                </p:oleObj>
              </mc:Choice>
              <mc:Fallback>
                <p:oleObj name="Equation" r:id="rId5" imgW="758520" imgH="58500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975" y="1785938"/>
                        <a:ext cx="774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97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251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Symbol</vt:lpstr>
      <vt:lpstr>Office Theme</vt:lpstr>
      <vt:lpstr>Equation</vt:lpstr>
      <vt:lpstr>Section 12.9</vt:lpstr>
      <vt:lpstr>Objectives</vt:lpstr>
      <vt:lpstr>Example 1: Using Synthetic Division</vt:lpstr>
      <vt:lpstr>Example 1: Using Synthetic Division (cont.)</vt:lpstr>
      <vt:lpstr>The Remainder Theorem</vt:lpstr>
      <vt:lpstr> Example 2: Using the Remainder Theorem and Synthetic Division</vt:lpstr>
      <vt:lpstr>Example 3: Using the Remainder Theorem and Synthetic Division</vt:lpstr>
      <vt:lpstr>Example 4: Using the Remainder Theorem and Synthetic Division</vt:lpstr>
      <vt:lpstr>Example 4: Using the Remainder Theorem and Synthetic Division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261</cp:revision>
  <dcterms:created xsi:type="dcterms:W3CDTF">2013-04-26T14:43:13Z</dcterms:created>
  <dcterms:modified xsi:type="dcterms:W3CDTF">2018-06-11T21:28:00Z</dcterms:modified>
</cp:coreProperties>
</file>