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0" r:id="rId4"/>
    <p:sldId id="287" r:id="rId5"/>
    <p:sldId id="288" r:id="rId6"/>
    <p:sldId id="261" r:id="rId7"/>
    <p:sldId id="286" r:id="rId8"/>
    <p:sldId id="264" r:id="rId9"/>
    <p:sldId id="284" r:id="rId10"/>
    <p:sldId id="268" r:id="rId11"/>
    <p:sldId id="269" r:id="rId12"/>
    <p:sldId id="270" r:id="rId13"/>
    <p:sldId id="271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>
    <p:extLst/>
  </p:cmAuthor>
  <p:cmAuthor id="2" name="Belloit, Nicholas G" initials="BNG [2]" lastIdx="1" clrIdx="1">
    <p:extLst/>
  </p:cmAuthor>
  <p:cmAuthor id="3" name="Belloit, Nicholas G" initials="BNG [3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0000"/>
    <a:srgbClr val="C00000"/>
    <a:srgbClr val="2D7D9F"/>
    <a:srgbClr val="000099"/>
    <a:srgbClr val="0000FF"/>
    <a:srgbClr val="FF00FF"/>
    <a:srgbClr val="FFFFCC"/>
    <a:srgbClr val="00808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3" autoAdjust="0"/>
    <p:restoredTop sz="99613" autoAdjust="0"/>
  </p:normalViewPr>
  <p:slideViewPr>
    <p:cSldViewPr>
      <p:cViewPr varScale="1">
        <p:scale>
          <a:sx n="79" d="100"/>
          <a:sy n="79" d="100"/>
        </p:scale>
        <p:origin x="102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wmf"/><Relationship Id="rId4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w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wmf"/><Relationship Id="rId7" Type="http://schemas.openxmlformats.org/officeDocument/2006/relationships/image" Target="../media/image30.e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wmf"/><Relationship Id="rId4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wmf"/><Relationship Id="rId4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6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76938-6083-45E3-B389-D9BA357E66D8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42362-7FB3-4AFB-84F1-3FAB35E132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2362-7FB3-4AFB-84F1-3FAB35E132D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7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</a:t>
            </a:r>
            <a:r>
              <a:rPr lang="en-US" baseline="-25000" dirty="0">
                <a:solidFill>
                  <a:srgbClr val="004786"/>
                </a:solidFill>
              </a:rPr>
              <a:t>.</a:t>
            </a:r>
            <a:endParaRPr lang="en-US" baseline="-25000" dirty="0"/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5.e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e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39.e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6.e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e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50.e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4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0.e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3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0.e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1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8.e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27.e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13.4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Special Factoring Techniques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Factoring Perfect Square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Trinomials (cont.)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Font typeface="+mj-lt"/>
              <a:buAutoNum type="alphaLcPeriod" startAt="4"/>
            </a:pPr>
            <a:r>
              <a:rPr lang="en-US" i="0" dirty="0">
                <a:solidFill>
                  <a:schemeClr val="tx1"/>
                </a:solidFill>
              </a:rPr>
              <a:t>Treat                     as a perfect square trinomial, then factor the </a:t>
            </a:r>
            <a:r>
              <a:rPr lang="en-US" b="1" i="0" dirty="0">
                <a:solidFill>
                  <a:schemeClr val="tx1"/>
                </a:solidFill>
              </a:rPr>
              <a:t>difference of two squares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790677"/>
              </p:ext>
            </p:extLst>
          </p:nvPr>
        </p:nvGraphicFramePr>
        <p:xfrm>
          <a:off x="1905000" y="1295400"/>
          <a:ext cx="1524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9" name="Equation" r:id="rId3" imgW="1524000" imgH="393700" progId="Equation.DSMT4">
                  <p:embed/>
                </p:oleObj>
              </mc:Choice>
              <mc:Fallback>
                <p:oleObj name="Equation" r:id="rId3" imgW="1524000" imgH="393700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1524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524175"/>
              </p:ext>
            </p:extLst>
          </p:nvPr>
        </p:nvGraphicFramePr>
        <p:xfrm>
          <a:off x="1117600" y="2317750"/>
          <a:ext cx="2425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0" name="Equation" r:id="rId5" imgW="2413440" imgH="649080" progId="Equation.DSMT4">
                  <p:embed/>
                </p:oleObj>
              </mc:Choice>
              <mc:Fallback>
                <p:oleObj name="Equation" r:id="rId5" imgW="2413440" imgH="64908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2317750"/>
                        <a:ext cx="2425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457477"/>
              </p:ext>
            </p:extLst>
          </p:nvPr>
        </p:nvGraphicFramePr>
        <p:xfrm>
          <a:off x="3467100" y="2290763"/>
          <a:ext cx="2032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1" name="Equation" r:id="rId7" imgW="2020320" imgH="712800" progId="Equation.DSMT4">
                  <p:embed/>
                </p:oleObj>
              </mc:Choice>
              <mc:Fallback>
                <p:oleObj name="Equation" r:id="rId7" imgW="2020320" imgH="712800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2290763"/>
                        <a:ext cx="20320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442139"/>
              </p:ext>
            </p:extLst>
          </p:nvPr>
        </p:nvGraphicFramePr>
        <p:xfrm>
          <a:off x="3448050" y="3048000"/>
          <a:ext cx="325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2" name="Equation" r:id="rId9" imgW="3236400" imgH="594000" progId="Equation.DSMT4">
                  <p:embed/>
                </p:oleObj>
              </mc:Choice>
              <mc:Fallback>
                <p:oleObj name="Equation" r:id="rId9" imgW="3236400" imgH="594000" progId="Equation.DSMT4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3048000"/>
                        <a:ext cx="325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Factoring the Sums and Differences of Two Cubes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3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indent="0" algn="ctr">
              <a:spcBef>
                <a:spcPct val="1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Notes</a:t>
            </a:r>
          </a:p>
          <a:p>
            <a:pPr>
              <a:spcBef>
                <a:spcPct val="100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Tips for Working with Sums and Differences of Two Cubes:</a:t>
            </a:r>
            <a:endParaRPr lang="en-US" b="1" i="0" dirty="0">
              <a:solidFill>
                <a:srgbClr val="000000"/>
              </a:solidFill>
            </a:endParaRPr>
          </a:p>
          <a:p>
            <a:pPr marL="514350" indent="-514350">
              <a:spcBef>
                <a:spcPct val="1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i="0" dirty="0">
                <a:solidFill>
                  <a:srgbClr val="000000"/>
                </a:solidFill>
              </a:rPr>
              <a:t> In each case, after multiplying the factors, the middle terms drop out and only two terms are left.</a:t>
            </a:r>
          </a:p>
          <a:p>
            <a:pPr marL="514350" indent="-514350">
              <a:spcBef>
                <a:spcPct val="1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i="0" dirty="0">
                <a:solidFill>
                  <a:srgbClr val="000000"/>
                </a:solidFill>
              </a:rPr>
              <a:t>The trinomials in parentheses are not perfect square trinomials.  These trinomials are not factorable.</a:t>
            </a:r>
          </a:p>
          <a:p>
            <a:pPr marL="514350" indent="-514350">
              <a:spcBef>
                <a:spcPct val="1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i="0" dirty="0">
                <a:solidFill>
                  <a:srgbClr val="000000"/>
                </a:solidFill>
              </a:rPr>
              <a:t>The sign in the binomial factor agrees with the sign </a:t>
            </a:r>
            <a:br>
              <a:rPr lang="en-US" i="0" dirty="0">
                <a:solidFill>
                  <a:srgbClr val="000000"/>
                </a:solidFill>
              </a:rPr>
            </a:br>
            <a:r>
              <a:rPr lang="en-US" i="0" dirty="0">
                <a:solidFill>
                  <a:srgbClr val="000000"/>
                </a:solidFill>
              </a:rPr>
              <a:t>between the two cubes.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Factoring Sums and Differences of Two Cube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04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Factor completely.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100000"/>
              </a:spcBef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3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Note: </a:t>
            </a:r>
            <a:r>
              <a:rPr lang="en-US" i="0" dirty="0">
                <a:solidFill>
                  <a:schemeClr val="tx1"/>
                </a:solidFill>
              </a:rPr>
              <a:t>Remember that the second polynomial is not a perfect square trinomial and cannot be factored.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670411"/>
              </p:ext>
            </p:extLst>
          </p:nvPr>
        </p:nvGraphicFramePr>
        <p:xfrm>
          <a:off x="1020763" y="3124433"/>
          <a:ext cx="850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0" name="Equation" r:id="rId3" imgW="840960" imgH="411120" progId="Equation.DSMT4">
                  <p:embed/>
                </p:oleObj>
              </mc:Choice>
              <mc:Fallback>
                <p:oleObj name="Equation" r:id="rId3" imgW="840960" imgH="41112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3124433"/>
                        <a:ext cx="850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943824"/>
              </p:ext>
            </p:extLst>
          </p:nvPr>
        </p:nvGraphicFramePr>
        <p:xfrm>
          <a:off x="1949450" y="3580046"/>
          <a:ext cx="3314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1" name="Equation" r:id="rId5" imgW="3300480" imgH="649080" progId="Equation.DSMT4">
                  <p:embed/>
                </p:oleObj>
              </mc:Choice>
              <mc:Fallback>
                <p:oleObj name="Equation" r:id="rId5" imgW="3300480" imgH="64908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3580046"/>
                        <a:ext cx="3314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832812"/>
              </p:ext>
            </p:extLst>
          </p:nvPr>
        </p:nvGraphicFramePr>
        <p:xfrm>
          <a:off x="1955800" y="3135546"/>
          <a:ext cx="127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2" name="Equation" r:id="rId7" imgW="1261440" imgH="411120" progId="Equation.DSMT4">
                  <p:embed/>
                </p:oleObj>
              </mc:Choice>
              <mc:Fallback>
                <p:oleObj name="Equation" r:id="rId7" imgW="1261440" imgH="41112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3135546"/>
                        <a:ext cx="1270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902838"/>
              </p:ext>
            </p:extLst>
          </p:nvPr>
        </p:nvGraphicFramePr>
        <p:xfrm>
          <a:off x="1943100" y="4267433"/>
          <a:ext cx="3060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3" name="Equation" r:id="rId9" imgW="3044520" imgH="649080" progId="Equation.DSMT4">
                  <p:embed/>
                </p:oleObj>
              </mc:Choice>
              <mc:Fallback>
                <p:oleObj name="Equation" r:id="rId9" imgW="3044520" imgH="649080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4267433"/>
                        <a:ext cx="3060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542709"/>
              </p:ext>
            </p:extLst>
          </p:nvPr>
        </p:nvGraphicFramePr>
        <p:xfrm>
          <a:off x="1054100" y="1894512"/>
          <a:ext cx="850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4" name="Equation" r:id="rId11" imgW="840960" imgH="411120" progId="Equation.DSMT4">
                  <p:embed/>
                </p:oleObj>
              </mc:Choice>
              <mc:Fallback>
                <p:oleObj name="Equation" r:id="rId11" imgW="840960" imgH="41112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1894512"/>
                        <a:ext cx="850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001855" y="1939326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" y="189355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341049"/>
              </p:ext>
            </p:extLst>
          </p:nvPr>
        </p:nvGraphicFramePr>
        <p:xfrm>
          <a:off x="3657600" y="1930633"/>
          <a:ext cx="1346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5" name="Equation" r:id="rId13" imgW="1334520" imgH="466200" progId="Equation.DSMT4">
                  <p:embed/>
                </p:oleObj>
              </mc:Choice>
              <mc:Fallback>
                <p:oleObj name="Equation" r:id="rId13" imgW="1334520" imgH="46620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930633"/>
                        <a:ext cx="1346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541855" y="1968496"/>
            <a:ext cx="427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2800" dirty="0"/>
              <a:t> </a:t>
            </a:r>
          </a:p>
        </p:txBody>
      </p:sp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660861"/>
              </p:ext>
            </p:extLst>
          </p:nvPr>
        </p:nvGraphicFramePr>
        <p:xfrm>
          <a:off x="6051550" y="1954771"/>
          <a:ext cx="1638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6" name="Equation" r:id="rId15" imgW="1627200" imgH="466200" progId="Equation.DSMT4">
                  <p:embed/>
                </p:oleObj>
              </mc:Choice>
              <mc:Fallback>
                <p:oleObj name="Equation" r:id="rId15" imgW="1627200" imgH="466200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1954771"/>
                        <a:ext cx="16383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57200" y="311275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Factoring Sums and Differences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of Two Cubes (cont.)</a:t>
            </a: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514312"/>
              </p:ext>
            </p:extLst>
          </p:nvPr>
        </p:nvGraphicFramePr>
        <p:xfrm>
          <a:off x="1068388" y="1477296"/>
          <a:ext cx="13319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" name="Equation" r:id="rId3" imgW="1333500" imgH="457200" progId="Equation.DSMT4">
                  <p:embed/>
                </p:oleObj>
              </mc:Choice>
              <mc:Fallback>
                <p:oleObj name="Equation" r:id="rId3" imgW="1333500" imgH="457200" progId="Equation.DSMT4">
                  <p:embed/>
                  <p:pic>
                    <p:nvPicPr>
                      <p:cNvPr id="0" name="Picture 5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1477296"/>
                        <a:ext cx="13319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498961"/>
              </p:ext>
            </p:extLst>
          </p:nvPr>
        </p:nvGraphicFramePr>
        <p:xfrm>
          <a:off x="2476500" y="2127250"/>
          <a:ext cx="4762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2" name="Equation" r:id="rId5" imgW="4754160" imgH="923400" progId="Equation.DSMT4">
                  <p:embed/>
                </p:oleObj>
              </mc:Choice>
              <mc:Fallback>
                <p:oleObj name="Equation" r:id="rId5" imgW="4754160" imgH="923400" progId="Equation.DSMT4">
                  <p:embed/>
                  <p:pic>
                    <p:nvPicPr>
                      <p:cNvPr id="0" name="Picture 5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127250"/>
                        <a:ext cx="4762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094234"/>
              </p:ext>
            </p:extLst>
          </p:nvPr>
        </p:nvGraphicFramePr>
        <p:xfrm>
          <a:off x="2476500" y="1318284"/>
          <a:ext cx="2108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3" name="Equation" r:id="rId7" imgW="2093400" imgH="758520" progId="Equation.DSMT4">
                  <p:embed/>
                </p:oleObj>
              </mc:Choice>
              <mc:Fallback>
                <p:oleObj name="Equation" r:id="rId7" imgW="2093400" imgH="758520" progId="Equation.DSMT4">
                  <p:embed/>
                  <p:pic>
                    <p:nvPicPr>
                      <p:cNvPr id="0" name="Picture 5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1318284"/>
                        <a:ext cx="2108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671723"/>
              </p:ext>
            </p:extLst>
          </p:nvPr>
        </p:nvGraphicFramePr>
        <p:xfrm>
          <a:off x="2476500" y="3073400"/>
          <a:ext cx="4229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4" name="Equation" r:id="rId9" imgW="4214520" imgH="649080" progId="Equation.DSMT4">
                  <p:embed/>
                </p:oleObj>
              </mc:Choice>
              <mc:Fallback>
                <p:oleObj name="Equation" r:id="rId9" imgW="4214520" imgH="649080" progId="Equation.DSMT4">
                  <p:embed/>
                  <p:pic>
                    <p:nvPicPr>
                      <p:cNvPr id="0" name="Picture 5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3073400"/>
                        <a:ext cx="42291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1447800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Factoring Sums and Differences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of Two Cubes (cont.)</a:t>
            </a:r>
          </a:p>
        </p:txBody>
      </p:sp>
      <p:sp>
        <p:nvSpPr>
          <p:cNvPr id="2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lphaLcPeriod" startAt="3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Factor out the GCF first.  Then factor the </a:t>
            </a:r>
            <a:r>
              <a:rPr lang="en-US" b="1" i="0" dirty="0">
                <a:solidFill>
                  <a:schemeClr val="tx1"/>
                </a:solidFill>
              </a:rPr>
              <a:t>difference of two cubes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514395"/>
              </p:ext>
            </p:extLst>
          </p:nvPr>
        </p:nvGraphicFramePr>
        <p:xfrm>
          <a:off x="1081088" y="2360613"/>
          <a:ext cx="1638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08" name="Equation" r:id="rId3" imgW="1627200" imgH="466200" progId="Equation.DSMT4">
                  <p:embed/>
                </p:oleObj>
              </mc:Choice>
              <mc:Fallback>
                <p:oleObj name="Equation" r:id="rId3" imgW="1627200" imgH="466200" progId="Equation.DSMT4">
                  <p:embed/>
                  <p:pic>
                    <p:nvPicPr>
                      <p:cNvPr id="0" name="Picture 7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2360613"/>
                        <a:ext cx="16383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65872"/>
              </p:ext>
            </p:extLst>
          </p:nvPr>
        </p:nvGraphicFramePr>
        <p:xfrm>
          <a:off x="2794000" y="2314575"/>
          <a:ext cx="2197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09" name="Equation" r:id="rId5" imgW="2184840" imgH="649080" progId="Equation.DSMT4">
                  <p:embed/>
                </p:oleObj>
              </mc:Choice>
              <mc:Fallback>
                <p:oleObj name="Equation" r:id="rId5" imgW="2184840" imgH="649080" progId="Equation.DSMT4">
                  <p:embed/>
                  <p:pic>
                    <p:nvPicPr>
                      <p:cNvPr id="0" name="Picture 7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2314575"/>
                        <a:ext cx="21971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464418"/>
              </p:ext>
            </p:extLst>
          </p:nvPr>
        </p:nvGraphicFramePr>
        <p:xfrm>
          <a:off x="2794000" y="3022600"/>
          <a:ext cx="2209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10" name="Equation" r:id="rId7" imgW="2194200" imgH="923400" progId="Equation.DSMT4">
                  <p:embed/>
                </p:oleObj>
              </mc:Choice>
              <mc:Fallback>
                <p:oleObj name="Equation" r:id="rId7" imgW="2194200" imgH="923400" progId="Equation.DSMT4">
                  <p:embed/>
                  <p:pic>
                    <p:nvPicPr>
                      <p:cNvPr id="0" name="Picture 7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022600"/>
                        <a:ext cx="2209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731481"/>
              </p:ext>
            </p:extLst>
          </p:nvPr>
        </p:nvGraphicFramePr>
        <p:xfrm>
          <a:off x="2794000" y="3937000"/>
          <a:ext cx="4978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11" name="Equation" r:id="rId9" imgW="4964400" imgH="923400" progId="Equation.DSMT4">
                  <p:embed/>
                </p:oleObj>
              </mc:Choice>
              <mc:Fallback>
                <p:oleObj name="Equation" r:id="rId9" imgW="4964400" imgH="923400" progId="Equation.DSMT4">
                  <p:embed/>
                  <p:pic>
                    <p:nvPicPr>
                      <p:cNvPr id="0" name="Picture 7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937000"/>
                        <a:ext cx="4978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68089"/>
              </p:ext>
            </p:extLst>
          </p:nvPr>
        </p:nvGraphicFramePr>
        <p:xfrm>
          <a:off x="2794000" y="4978400"/>
          <a:ext cx="4229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12" name="Equation" r:id="rId11" imgW="4214520" imgH="649080" progId="Equation.DSMT4">
                  <p:embed/>
                </p:oleObj>
              </mc:Choice>
              <mc:Fallback>
                <p:oleObj name="Equation" r:id="rId11" imgW="4214520" imgH="649080" progId="Equation.DSMT4">
                  <p:embed/>
                  <p:pic>
                    <p:nvPicPr>
                      <p:cNvPr id="0" name="Picture 7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4978400"/>
                        <a:ext cx="42291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Factor the difference of two squares.</a:t>
            </a: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Factor perfect square trinomials.</a:t>
            </a: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Factor the sums and differences of two cubes.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Factoring the Difference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of Two Squares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Factor completely.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154989"/>
              </p:ext>
            </p:extLst>
          </p:nvPr>
        </p:nvGraphicFramePr>
        <p:xfrm>
          <a:off x="1060450" y="1924735"/>
          <a:ext cx="1346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" name="Equation" r:id="rId3" imgW="1334520" imgH="411120" progId="Equation.DSMT4">
                  <p:embed/>
                </p:oleObj>
              </mc:Choice>
              <mc:Fallback>
                <p:oleObj name="Equation" r:id="rId3" imgW="1334520" imgH="411120" progId="Equation.DSMT4">
                  <p:embed/>
                  <p:pic>
                    <p:nvPicPr>
                      <p:cNvPr id="0" name="Picture 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1924735"/>
                        <a:ext cx="1346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197198"/>
              </p:ext>
            </p:extLst>
          </p:nvPr>
        </p:nvGraphicFramePr>
        <p:xfrm>
          <a:off x="1042988" y="3314933"/>
          <a:ext cx="1346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6" name="Equation" r:id="rId5" imgW="1334520" imgH="411120" progId="Equation.DSMT4">
                  <p:embed/>
                </p:oleObj>
              </mc:Choice>
              <mc:Fallback>
                <p:oleObj name="Equation" r:id="rId5" imgW="1334520" imgH="411120" progId="Equation.DSMT4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314933"/>
                        <a:ext cx="1346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717060"/>
              </p:ext>
            </p:extLst>
          </p:nvPr>
        </p:nvGraphicFramePr>
        <p:xfrm>
          <a:off x="2533650" y="3265721"/>
          <a:ext cx="5156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7" name="Equation" r:id="rId7" imgW="5147280" imgH="649080" progId="Equation.DSMT4">
                  <p:embed/>
                </p:oleObj>
              </mc:Choice>
              <mc:Fallback>
                <p:oleObj name="Equation" r:id="rId7" imgW="5147280" imgH="649080" progId="Equation.DSMT4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3265721"/>
                        <a:ext cx="5156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519103"/>
              </p:ext>
            </p:extLst>
          </p:nvPr>
        </p:nvGraphicFramePr>
        <p:xfrm>
          <a:off x="2565400" y="4095983"/>
          <a:ext cx="5943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" name="Equation" r:id="rId9" imgW="5933520" imgH="923400" progId="Equation.DSMT4">
                  <p:embed/>
                </p:oleObj>
              </mc:Choice>
              <mc:Fallback>
                <p:oleObj name="Equation" r:id="rId9" imgW="5933520" imgH="923400" progId="Equation.DSMT4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4095983"/>
                        <a:ext cx="5943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8641" y="3310926"/>
            <a:ext cx="447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94704"/>
              </p:ext>
            </p:extLst>
          </p:nvPr>
        </p:nvGraphicFramePr>
        <p:xfrm>
          <a:off x="4267200" y="1938556"/>
          <a:ext cx="1231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" name="Equation" r:id="rId11" imgW="1215720" imgH="411120" progId="Equation.DSMT4">
                  <p:embed/>
                </p:oleObj>
              </mc:Choice>
              <mc:Fallback>
                <p:oleObj name="Equation" r:id="rId11" imgW="1215720" imgH="411120" progId="Equation.DSMT4">
                  <p:embed/>
                  <p:pic>
                    <p:nvPicPr>
                      <p:cNvPr id="0" name="Picture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38556"/>
                        <a:ext cx="1231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57600" y="1945612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Factoring the Difference of Two Squares (cont.)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Even powers, such as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baseline="30000" dirty="0">
                <a:solidFill>
                  <a:schemeClr val="tx1"/>
                </a:solidFill>
              </a:rPr>
              <a:t>6</a:t>
            </a:r>
            <a:r>
              <a:rPr lang="en-US" i="0" dirty="0">
                <a:solidFill>
                  <a:schemeClr val="tx1"/>
                </a:solidFill>
              </a:rPr>
              <a:t>, can always be treated as</a:t>
            </a:r>
            <a:br>
              <a:rPr lang="en-US" i="0" dirty="0">
                <a:solidFill>
                  <a:schemeClr val="tx1"/>
                </a:solidFill>
              </a:rPr>
            </a:br>
            <a:r>
              <a:rPr lang="en-US" i="0" dirty="0">
                <a:solidFill>
                  <a:schemeClr val="tx1"/>
                </a:solidFill>
              </a:rPr>
              <a:t>squares: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778245"/>
              </p:ext>
            </p:extLst>
          </p:nvPr>
        </p:nvGraphicFramePr>
        <p:xfrm>
          <a:off x="2362200" y="1641353"/>
          <a:ext cx="1447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" name="Equation" r:id="rId3" imgW="1447800" imgH="647700" progId="Equation.DSMT4">
                  <p:embed/>
                </p:oleObj>
              </mc:Choice>
              <mc:Fallback>
                <p:oleObj name="Equation" r:id="rId3" imgW="1447800" imgH="647700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41353"/>
                        <a:ext cx="1447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315033"/>
              </p:ext>
            </p:extLst>
          </p:nvPr>
        </p:nvGraphicFramePr>
        <p:xfrm>
          <a:off x="1078241" y="2489200"/>
          <a:ext cx="1231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" name="Equation" r:id="rId5" imgW="1215720" imgH="411120" progId="Equation.DSMT4">
                  <p:embed/>
                </p:oleObj>
              </mc:Choice>
              <mc:Fallback>
                <p:oleObj name="Equation" r:id="rId5" imgW="1215720" imgH="41112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241" y="2489200"/>
                        <a:ext cx="1231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444230"/>
              </p:ext>
            </p:extLst>
          </p:nvPr>
        </p:nvGraphicFramePr>
        <p:xfrm>
          <a:off x="2329191" y="2362200"/>
          <a:ext cx="1828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" name="Equation" r:id="rId7" imgW="1819080" imgH="758520" progId="Equation.DSMT4">
                  <p:embed/>
                </p:oleObj>
              </mc:Choice>
              <mc:Fallback>
                <p:oleObj name="Equation" r:id="rId7" imgW="1819080" imgH="758520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9191" y="2362200"/>
                        <a:ext cx="18288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957552"/>
              </p:ext>
            </p:extLst>
          </p:nvPr>
        </p:nvGraphicFramePr>
        <p:xfrm>
          <a:off x="2366963" y="3219450"/>
          <a:ext cx="5803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0" name="Equation" r:id="rId9" imgW="5796360" imgH="649080" progId="Equation.DSMT4">
                  <p:embed/>
                </p:oleObj>
              </mc:Choice>
              <mc:Fallback>
                <p:oleObj name="Equation" r:id="rId9" imgW="5796360" imgH="649080" progId="Equation.DSMT4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3219450"/>
                        <a:ext cx="58039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17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Sum of Two Squares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 algn="ctr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The </a:t>
            </a:r>
            <a:r>
              <a:rPr lang="en-US" b="1" i="0" dirty="0">
                <a:solidFill>
                  <a:srgbClr val="C00000"/>
                </a:solidFill>
              </a:rPr>
              <a:t>sum of two squares</a:t>
            </a:r>
            <a:r>
              <a:rPr lang="en-US" i="0" dirty="0">
                <a:solidFill>
                  <a:srgbClr val="000000"/>
                </a:solidFill>
              </a:rPr>
              <a:t> is an expression of the form  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baseline="30000" dirty="0">
                <a:solidFill>
                  <a:srgbClr val="0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 +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baseline="30000" dirty="0">
                <a:solidFill>
                  <a:srgbClr val="0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 and is </a:t>
            </a:r>
            <a:r>
              <a:rPr lang="en-US" b="1" i="0" dirty="0">
                <a:solidFill>
                  <a:srgbClr val="C00000"/>
                </a:solidFill>
              </a:rPr>
              <a:t>not factorable</a:t>
            </a:r>
            <a:r>
              <a:rPr lang="en-US" i="0" dirty="0">
                <a:solidFill>
                  <a:srgbClr val="000000"/>
                </a:solidFill>
              </a:rPr>
              <a:t>.  For example,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baseline="30000" dirty="0">
                <a:solidFill>
                  <a:srgbClr val="0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 + 36 is the sum of two squares and is not factorable. There are no factors with integer coefficients whose product is </a:t>
            </a:r>
            <a:br>
              <a:rPr lang="en-US" i="0" dirty="0">
                <a:solidFill>
                  <a:srgbClr val="000000"/>
                </a:solidFill>
              </a:rPr>
            </a:b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baseline="30000" dirty="0">
                <a:solidFill>
                  <a:srgbClr val="0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 + 36.  To understand this situation, write</a:t>
            </a:r>
          </a:p>
          <a:p>
            <a:pPr marL="0" indent="0" algn="ctr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1" dirty="0">
                <a:solidFill>
                  <a:srgbClr val="0000FF"/>
                </a:solidFill>
              </a:rPr>
              <a:t>x</a:t>
            </a:r>
            <a:r>
              <a:rPr lang="en-US" b="1" i="0" baseline="30000" dirty="0">
                <a:solidFill>
                  <a:srgbClr val="0000FF"/>
                </a:solidFill>
              </a:rPr>
              <a:t>2</a:t>
            </a:r>
            <a:r>
              <a:rPr lang="en-US" b="1" i="0" dirty="0">
                <a:solidFill>
                  <a:srgbClr val="0000FF"/>
                </a:solidFill>
              </a:rPr>
              <a:t> + 36 = </a:t>
            </a:r>
            <a:r>
              <a:rPr lang="en-US" b="1" i="1" dirty="0">
                <a:solidFill>
                  <a:srgbClr val="0000FF"/>
                </a:solidFill>
              </a:rPr>
              <a:t>x</a:t>
            </a:r>
            <a:r>
              <a:rPr lang="en-US" b="1" i="0" baseline="30000" dirty="0">
                <a:solidFill>
                  <a:srgbClr val="0000FF"/>
                </a:solidFill>
              </a:rPr>
              <a:t>2</a:t>
            </a:r>
            <a:r>
              <a:rPr lang="en-US" b="1" i="0" dirty="0">
                <a:solidFill>
                  <a:srgbClr val="0000FF"/>
                </a:solidFill>
              </a:rPr>
              <a:t> + 0</a:t>
            </a:r>
            <a:r>
              <a:rPr lang="en-US" b="1" i="1" dirty="0">
                <a:solidFill>
                  <a:srgbClr val="0000FF"/>
                </a:solidFill>
              </a:rPr>
              <a:t>x</a:t>
            </a:r>
            <a:r>
              <a:rPr lang="en-US" b="1" i="0" dirty="0">
                <a:solidFill>
                  <a:srgbClr val="0000FF"/>
                </a:solidFill>
              </a:rPr>
              <a:t> +36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and note that there are no factors of +36 that will add to 0.</a:t>
            </a:r>
          </a:p>
        </p:txBody>
      </p:sp>
    </p:spTree>
    <p:extLst>
      <p:ext uri="{BB962C8B-B14F-4D97-AF65-F5344CB8AC3E}">
        <p14:creationId xmlns:p14="http://schemas.microsoft.com/office/powerpoint/2010/main" val="378695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Factoring the Sum of Two Squares (Not Factorable)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Factor completely. </a:t>
            </a:r>
            <a:r>
              <a:rPr lang="en-US" dirty="0">
                <a:solidFill>
                  <a:schemeClr val="tx1"/>
                </a:solidFill>
              </a:rPr>
              <a:t>Be sure to begin by looking for the greatest common factor.</a:t>
            </a:r>
            <a:endParaRPr lang="en-US" i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	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              is the </a:t>
            </a:r>
            <a:r>
              <a:rPr lang="en-US" b="1" i="0" dirty="0">
                <a:solidFill>
                  <a:schemeClr val="tx1"/>
                </a:solidFill>
              </a:rPr>
              <a:t>sum of two squares </a:t>
            </a:r>
            <a:r>
              <a:rPr lang="en-US" i="0" dirty="0">
                <a:solidFill>
                  <a:schemeClr val="tx1"/>
                </a:solidFill>
              </a:rPr>
              <a:t>and is </a:t>
            </a:r>
            <a:r>
              <a:rPr lang="en-US" b="1" i="0" dirty="0">
                <a:solidFill>
                  <a:schemeClr val="tx1"/>
                </a:solidFill>
              </a:rPr>
              <a:t>not factorable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570025"/>
              </p:ext>
            </p:extLst>
          </p:nvPr>
        </p:nvGraphicFramePr>
        <p:xfrm>
          <a:off x="1079914" y="2330450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1" name="Equation" r:id="rId3" imgW="1032840" imgH="466200" progId="Equation.DSMT4">
                  <p:embed/>
                </p:oleObj>
              </mc:Choice>
              <mc:Fallback>
                <p:oleObj name="Equation" r:id="rId3" imgW="1032840" imgH="466200" progId="Equation.DSMT4">
                  <p:embed/>
                  <p:pic>
                    <p:nvPicPr>
                      <p:cNvPr id="0" name="Picture 4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914" y="2330450"/>
                        <a:ext cx="1041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096504"/>
              </p:ext>
            </p:extLst>
          </p:nvPr>
        </p:nvGraphicFramePr>
        <p:xfrm>
          <a:off x="4305300" y="2358265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2" name="Equation" r:id="rId5" imgW="1398600" imgH="447840" progId="Equation.DSMT4">
                  <p:embed/>
                </p:oleObj>
              </mc:Choice>
              <mc:Fallback>
                <p:oleObj name="Equation" r:id="rId5" imgW="1398600" imgH="447840" progId="Equation.DSMT4">
                  <p:embed/>
                  <p:pic>
                    <p:nvPicPr>
                      <p:cNvPr id="0" name="Picture 4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2358265"/>
                        <a:ext cx="14097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57600" y="2372380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326612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97528"/>
              </p:ext>
            </p:extLst>
          </p:nvPr>
        </p:nvGraphicFramePr>
        <p:xfrm>
          <a:off x="1066800" y="3627168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3" name="Equation" r:id="rId7" imgW="1032840" imgH="466200" progId="Equation.DSMT4">
                  <p:embed/>
                </p:oleObj>
              </mc:Choice>
              <mc:Fallback>
                <p:oleObj name="Equation" r:id="rId7" imgW="1032840" imgH="466200" progId="Equation.DSMT4">
                  <p:embed/>
                  <p:pic>
                    <p:nvPicPr>
                      <p:cNvPr id="0" name="Picture 4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27168"/>
                        <a:ext cx="1041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Factoring the Sum of Two Squares (Not Factorable) 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ct val="10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We see that 4 is the greatest common monomial factor and 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i="0" baseline="30000" dirty="0">
                <a:solidFill>
                  <a:srgbClr val="000099"/>
                </a:solidFill>
              </a:rPr>
              <a:t>2</a:t>
            </a:r>
            <a:r>
              <a:rPr lang="en-US" i="0" dirty="0">
                <a:solidFill>
                  <a:srgbClr val="000099"/>
                </a:solidFill>
              </a:rPr>
              <a:t> + 25</a:t>
            </a:r>
            <a:r>
              <a:rPr lang="en-US" i="0" dirty="0">
                <a:solidFill>
                  <a:schemeClr val="tx1"/>
                </a:solidFill>
              </a:rPr>
              <a:t> is the </a:t>
            </a:r>
            <a:r>
              <a:rPr lang="en-US" b="1" i="0" dirty="0">
                <a:solidFill>
                  <a:schemeClr val="tx1"/>
                </a:solidFill>
              </a:rPr>
              <a:t>sum of two squares</a:t>
            </a:r>
            <a:r>
              <a:rPr lang="en-US" i="0" dirty="0">
                <a:solidFill>
                  <a:schemeClr val="tx1"/>
                </a:solidFill>
              </a:rPr>
              <a:t> and is </a:t>
            </a:r>
            <a:r>
              <a:rPr lang="en-US" b="1" i="0" dirty="0">
                <a:solidFill>
                  <a:schemeClr val="tx1"/>
                </a:solidFill>
              </a:rPr>
              <a:t>not factorable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209533"/>
              </p:ext>
            </p:extLst>
          </p:nvPr>
        </p:nvGraphicFramePr>
        <p:xfrm>
          <a:off x="1052052" y="1264568"/>
          <a:ext cx="1384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Equation" r:id="rId3" imgW="1384300" imgH="393700" progId="Equation.DSMT4">
                  <p:embed/>
                </p:oleObj>
              </mc:Choice>
              <mc:Fallback>
                <p:oleObj name="Equation" r:id="rId3" imgW="1384300" imgH="393700" progId="Equation.DSMT4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052" y="1264568"/>
                        <a:ext cx="1384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923761"/>
              </p:ext>
            </p:extLst>
          </p:nvPr>
        </p:nvGraphicFramePr>
        <p:xfrm>
          <a:off x="2463800" y="1196305"/>
          <a:ext cx="4432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Equation" r:id="rId5" imgW="4415760" imgH="649080" progId="Equation.DSMT4">
                  <p:embed/>
                </p:oleObj>
              </mc:Choice>
              <mc:Fallback>
                <p:oleObj name="Equation" r:id="rId5" imgW="4415760" imgH="649080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1196305"/>
                        <a:ext cx="4432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123692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3: Factoring Perfect Square Trinomials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Factor completely.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In the form                         we have </a:t>
            </a:r>
            <a:r>
              <a:rPr lang="en-US" i="1" dirty="0">
                <a:solidFill>
                  <a:srgbClr val="9900FF"/>
                </a:solidFill>
              </a:rPr>
              <a:t>x</a:t>
            </a:r>
            <a:r>
              <a:rPr lang="en-US" i="0" dirty="0">
                <a:solidFill>
                  <a:srgbClr val="9900FF"/>
                </a:solidFill>
              </a:rPr>
              <a:t> = </a:t>
            </a:r>
            <a:r>
              <a:rPr lang="en-US" i="1" dirty="0">
                <a:solidFill>
                  <a:srgbClr val="9900FF"/>
                </a:solidFill>
              </a:rPr>
              <a:t>z</a:t>
            </a:r>
            <a:r>
              <a:rPr lang="en-US" i="0" dirty="0">
                <a:solidFill>
                  <a:srgbClr val="9900FF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rgbClr val="9900FF"/>
                </a:solidFill>
              </a:rPr>
              <a:t>a</a:t>
            </a:r>
            <a:r>
              <a:rPr lang="en-US" i="0" dirty="0">
                <a:solidFill>
                  <a:srgbClr val="9900FF"/>
                </a:solidFill>
              </a:rPr>
              <a:t> = 6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216909"/>
              </p:ext>
            </p:extLst>
          </p:nvPr>
        </p:nvGraphicFramePr>
        <p:xfrm>
          <a:off x="1041400" y="1888222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5" name="Equation" r:id="rId3" imgW="1846800" imgH="447840" progId="Equation.DSMT4">
                  <p:embed/>
                </p:oleObj>
              </mc:Choice>
              <mc:Fallback>
                <p:oleObj name="Equation" r:id="rId3" imgW="1846800" imgH="447840" progId="Equation.DSMT4">
                  <p:embed/>
                  <p:pic>
                    <p:nvPicPr>
                      <p:cNvPr id="0" name="Picture 7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1888222"/>
                        <a:ext cx="1854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123263"/>
              </p:ext>
            </p:extLst>
          </p:nvPr>
        </p:nvGraphicFramePr>
        <p:xfrm>
          <a:off x="2767013" y="3841750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" name="Equation" r:id="rId5" imgW="1819080" imgH="447840" progId="Equation.DSMT4">
                  <p:embed/>
                </p:oleObj>
              </mc:Choice>
              <mc:Fallback>
                <p:oleObj name="Equation" r:id="rId5" imgW="1819080" imgH="447840" progId="Equation.DSMT4">
                  <p:embed/>
                  <p:pic>
                    <p:nvPicPr>
                      <p:cNvPr id="0" name="Picture 7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3841750"/>
                        <a:ext cx="1828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266887"/>
              </p:ext>
            </p:extLst>
          </p:nvPr>
        </p:nvGraphicFramePr>
        <p:xfrm>
          <a:off x="1130300" y="4589463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" name="Equation" r:id="rId7" imgW="1846800" imgH="447840" progId="Equation.DSMT4">
                  <p:embed/>
                </p:oleObj>
              </mc:Choice>
              <mc:Fallback>
                <p:oleObj name="Equation" r:id="rId7" imgW="1846800" imgH="447840" progId="Equation.DSMT4">
                  <p:embed/>
                  <p:pic>
                    <p:nvPicPr>
                      <p:cNvPr id="0" name="Picture 7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4589463"/>
                        <a:ext cx="1854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407004"/>
              </p:ext>
            </p:extLst>
          </p:nvPr>
        </p:nvGraphicFramePr>
        <p:xfrm>
          <a:off x="3052763" y="4594631"/>
          <a:ext cx="2222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" name="Equation" r:id="rId9" imgW="2212560" imgH="447840" progId="Equation.DSMT4">
                  <p:embed/>
                </p:oleObj>
              </mc:Choice>
              <mc:Fallback>
                <p:oleObj name="Equation" r:id="rId9" imgW="2212560" imgH="447840" progId="Equation.DSMT4">
                  <p:embed/>
                  <p:pic>
                    <p:nvPicPr>
                      <p:cNvPr id="0" name="Picture 7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4594631"/>
                        <a:ext cx="2222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534652"/>
              </p:ext>
            </p:extLst>
          </p:nvPr>
        </p:nvGraphicFramePr>
        <p:xfrm>
          <a:off x="3046413" y="5080000"/>
          <a:ext cx="134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" name="Equation" r:id="rId11" imgW="1334520" imgH="712800" progId="Equation.DSMT4">
                  <p:embed/>
                </p:oleObj>
              </mc:Choice>
              <mc:Fallback>
                <p:oleObj name="Equation" r:id="rId11" imgW="1334520" imgH="712800" progId="Equation.DSMT4">
                  <p:embed/>
                  <p:pic>
                    <p:nvPicPr>
                      <p:cNvPr id="0" name="Picture 7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5080000"/>
                        <a:ext cx="13462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57600" y="1939326"/>
            <a:ext cx="427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28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189355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856672"/>
              </p:ext>
            </p:extLst>
          </p:nvPr>
        </p:nvGraphicFramePr>
        <p:xfrm>
          <a:off x="4248150" y="1924283"/>
          <a:ext cx="2476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" name="Equation" r:id="rId13" imgW="2468520" imgH="466200" progId="Equation.DSMT4">
                  <p:embed/>
                </p:oleObj>
              </mc:Choice>
              <mc:Fallback>
                <p:oleObj name="Equation" r:id="rId13" imgW="2468520" imgH="466200" progId="Equation.DSMT4">
                  <p:embed/>
                  <p:pic>
                    <p:nvPicPr>
                      <p:cNvPr id="0" name="Picture 7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1924283"/>
                        <a:ext cx="2476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0" y="2438400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041482"/>
              </p:ext>
            </p:extLst>
          </p:nvPr>
        </p:nvGraphicFramePr>
        <p:xfrm>
          <a:off x="1013482" y="2478832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" name="Equation" r:id="rId15" imgW="1854200" imgH="457200" progId="Equation.DSMT4">
                  <p:embed/>
                </p:oleObj>
              </mc:Choice>
              <mc:Fallback>
                <p:oleObj name="Equation" r:id="rId15" imgW="1854200" imgH="457200" progId="Equation.DSMT4">
                  <p:embed/>
                  <p:pic>
                    <p:nvPicPr>
                      <p:cNvPr id="0" name="Picture 7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82" y="2478832"/>
                        <a:ext cx="1854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657600" y="240796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4"/>
            </a:pPr>
            <a:r>
              <a:rPr lang="en-US" sz="2800" dirty="0"/>
              <a:t> </a:t>
            </a:r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277474"/>
              </p:ext>
            </p:extLst>
          </p:nvPr>
        </p:nvGraphicFramePr>
        <p:xfrm>
          <a:off x="4222750" y="2392596"/>
          <a:ext cx="2425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2" name="Equation" r:id="rId17" imgW="2413440" imgH="649080" progId="Equation.DSMT4">
                  <p:embed/>
                </p:oleObj>
              </mc:Choice>
              <mc:Fallback>
                <p:oleObj name="Equation" r:id="rId17" imgW="2413440" imgH="649080" progId="Equation.DSMT4">
                  <p:embed/>
                  <p:pic>
                    <p:nvPicPr>
                      <p:cNvPr id="0" name="Picture 7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2392596"/>
                        <a:ext cx="2425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Factoring Perfect Square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Trinomials (cont.)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305580"/>
            <a:ext cx="822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just">
              <a:spcBef>
                <a:spcPct val="50000"/>
              </a:spcBef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In the form                        we have </a:t>
            </a:r>
            <a:r>
              <a:rPr lang="en-US" i="1" dirty="0">
                <a:solidFill>
                  <a:srgbClr val="9900FF"/>
                </a:solidFill>
              </a:rPr>
              <a:t>x</a:t>
            </a:r>
            <a:r>
              <a:rPr lang="en-US" i="0" dirty="0">
                <a:solidFill>
                  <a:srgbClr val="9900FF"/>
                </a:solidFill>
              </a:rPr>
              <a:t> = 2</a:t>
            </a:r>
            <a:r>
              <a:rPr lang="en-US" i="1" dirty="0">
                <a:solidFill>
                  <a:srgbClr val="9900FF"/>
                </a:solidFill>
              </a:rPr>
              <a:t>y</a:t>
            </a:r>
            <a:r>
              <a:rPr lang="en-US" i="0" dirty="0">
                <a:solidFill>
                  <a:srgbClr val="9900FF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rgbClr val="9900FF"/>
                </a:solidFill>
              </a:rPr>
              <a:t>a</a:t>
            </a:r>
            <a:r>
              <a:rPr lang="en-US" i="0" dirty="0">
                <a:solidFill>
                  <a:srgbClr val="9900FF"/>
                </a:solidFill>
              </a:rPr>
              <a:t> = 3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455607"/>
              </p:ext>
            </p:extLst>
          </p:nvPr>
        </p:nvGraphicFramePr>
        <p:xfrm>
          <a:off x="2745718" y="1320820"/>
          <a:ext cx="1803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" name="Equation" r:id="rId3" imgW="1803400" imgH="393700" progId="Equation.DSMT4">
                  <p:embed/>
                </p:oleObj>
              </mc:Choice>
              <mc:Fallback>
                <p:oleObj name="Equation" r:id="rId3" imgW="1803400" imgH="393700" progId="Equation.DSMT4">
                  <p:embed/>
                  <p:pic>
                    <p:nvPicPr>
                      <p:cNvPr id="0" name="Picture 4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5718" y="1320820"/>
                        <a:ext cx="18034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696851"/>
              </p:ext>
            </p:extLst>
          </p:nvPr>
        </p:nvGraphicFramePr>
        <p:xfrm>
          <a:off x="1143000" y="1856248"/>
          <a:ext cx="1866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" name="Equation" r:id="rId5" imgW="1866900" imgH="457200" progId="Equation.DSMT4">
                  <p:embed/>
                </p:oleObj>
              </mc:Choice>
              <mc:Fallback>
                <p:oleObj name="Equation" r:id="rId5" imgW="1866900" imgH="457200" progId="Equation.DSMT4">
                  <p:embed/>
                  <p:pic>
                    <p:nvPicPr>
                      <p:cNvPr id="0" name="Picture 4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56248"/>
                        <a:ext cx="1866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558131"/>
              </p:ext>
            </p:extLst>
          </p:nvPr>
        </p:nvGraphicFramePr>
        <p:xfrm>
          <a:off x="3046413" y="1817688"/>
          <a:ext cx="35131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7" name="Equation" r:id="rId7" imgW="3504960" imgH="558720" progId="Equation.DSMT4">
                  <p:embed/>
                </p:oleObj>
              </mc:Choice>
              <mc:Fallback>
                <p:oleObj name="Equation" r:id="rId7" imgW="3504960" imgH="558720" progId="Equation.DSMT4">
                  <p:embed/>
                  <p:pic>
                    <p:nvPicPr>
                      <p:cNvPr id="0" name="Picture 4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1817688"/>
                        <a:ext cx="35131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909869"/>
              </p:ext>
            </p:extLst>
          </p:nvPr>
        </p:nvGraphicFramePr>
        <p:xfrm>
          <a:off x="3074988" y="2349500"/>
          <a:ext cx="1549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8" name="Equation" r:id="rId9" imgW="1535760" imgH="712800" progId="Equation.DSMT4">
                  <p:embed/>
                </p:oleObj>
              </mc:Choice>
              <mc:Fallback>
                <p:oleObj name="Equation" r:id="rId9" imgW="1535760" imgH="712800" progId="Equation.DSMT4">
                  <p:embed/>
                  <p:pic>
                    <p:nvPicPr>
                      <p:cNvPr id="0" name="Picture 4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8" y="2349500"/>
                        <a:ext cx="15494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/>
          </p:cNvSpPr>
          <p:nvPr/>
        </p:nvSpPr>
        <p:spPr>
          <a:xfrm>
            <a:off x="457200" y="297180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ct val="50000"/>
              </a:spcBef>
              <a:buFont typeface="+mj-lt"/>
              <a:buAutoNum type="alphaLcPeriod" startAt="3"/>
            </a:pPr>
            <a:r>
              <a:rPr lang="en-US" dirty="0">
                <a:solidFill>
                  <a:schemeClr val="tx1"/>
                </a:solidFill>
              </a:rPr>
              <a:t>Factor out the GCF first.  Then factor the </a:t>
            </a:r>
            <a:r>
              <a:rPr lang="en-US" b="1" dirty="0">
                <a:solidFill>
                  <a:schemeClr val="tx1"/>
                </a:solidFill>
              </a:rPr>
              <a:t>perfect square trinomial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10657"/>
              </p:ext>
            </p:extLst>
          </p:nvPr>
        </p:nvGraphicFramePr>
        <p:xfrm>
          <a:off x="977900" y="3903662"/>
          <a:ext cx="2476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" name="Equation" r:id="rId11" imgW="2468520" imgH="466200" progId="Equation.DSMT4">
                  <p:embed/>
                </p:oleObj>
              </mc:Choice>
              <mc:Fallback>
                <p:oleObj name="Equation" r:id="rId11" imgW="2468520" imgH="466200" progId="Equation.DSMT4">
                  <p:embed/>
                  <p:pic>
                    <p:nvPicPr>
                      <p:cNvPr id="0" name="Picture 4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3903662"/>
                        <a:ext cx="2476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543488"/>
              </p:ext>
            </p:extLst>
          </p:nvPr>
        </p:nvGraphicFramePr>
        <p:xfrm>
          <a:off x="3503613" y="3886200"/>
          <a:ext cx="2997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0" name="Equation" r:id="rId13" imgW="2989440" imgH="649080" progId="Equation.DSMT4">
                  <p:embed/>
                </p:oleObj>
              </mc:Choice>
              <mc:Fallback>
                <p:oleObj name="Equation" r:id="rId13" imgW="2989440" imgH="649080" progId="Equation.DSMT4">
                  <p:embed/>
                  <p:pic>
                    <p:nvPicPr>
                      <p:cNvPr id="0" name="Picture 4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3886200"/>
                        <a:ext cx="2997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175141"/>
              </p:ext>
            </p:extLst>
          </p:nvPr>
        </p:nvGraphicFramePr>
        <p:xfrm>
          <a:off x="3503613" y="4572000"/>
          <a:ext cx="4051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1" name="Equation" r:id="rId15" imgW="4041000" imgH="877680" progId="Equation.DSMT4">
                  <p:embed/>
                </p:oleObj>
              </mc:Choice>
              <mc:Fallback>
                <p:oleObj name="Equation" r:id="rId15" imgW="4041000" imgH="877680" progId="Equation.DSMT4">
                  <p:embed/>
                  <p:pic>
                    <p:nvPicPr>
                      <p:cNvPr id="0" name="Picture 4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4572000"/>
                        <a:ext cx="40513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391018"/>
              </p:ext>
            </p:extLst>
          </p:nvPr>
        </p:nvGraphicFramePr>
        <p:xfrm>
          <a:off x="3503613" y="5321300"/>
          <a:ext cx="1930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2" name="Equation" r:id="rId17" imgW="1919880" imgH="712800" progId="Equation.DSMT4">
                  <p:embed/>
                </p:oleObj>
              </mc:Choice>
              <mc:Fallback>
                <p:oleObj name="Equation" r:id="rId17" imgW="1919880" imgH="712800" progId="Equation.DSMT4">
                  <p:embed/>
                  <p:pic>
                    <p:nvPicPr>
                      <p:cNvPr id="0" name="Picture 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5321300"/>
                        <a:ext cx="19304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386</Words>
  <Application>Microsoft Office PowerPoint</Application>
  <PresentationFormat>On-screen Show (4:3)</PresentationFormat>
  <Paragraphs>67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Office Theme</vt:lpstr>
      <vt:lpstr>Equation</vt:lpstr>
      <vt:lpstr>MathType 6.0 Equation</vt:lpstr>
      <vt:lpstr>Section 13.4</vt:lpstr>
      <vt:lpstr>Objectives</vt:lpstr>
      <vt:lpstr>Example 1: Factoring the Difference  of Two Squares</vt:lpstr>
      <vt:lpstr>Example 1: Factoring the Difference of Two Squares (cont.)</vt:lpstr>
      <vt:lpstr>Sum of Two Squares</vt:lpstr>
      <vt:lpstr>Example 2: Factoring the Sum of Two Squares (Not Factorable)</vt:lpstr>
      <vt:lpstr>Example 2: Factoring the Sum of Two Squares (Not Factorable) (cont.)</vt:lpstr>
      <vt:lpstr>Example 3: Factoring Perfect Square Trinomials</vt:lpstr>
      <vt:lpstr>Example 3: Factoring Perfect Square  Trinomials (cont.)</vt:lpstr>
      <vt:lpstr>Example 3: Factoring Perfect Square  Trinomials (cont.)</vt:lpstr>
      <vt:lpstr>Factoring the Sums and Differences of Two Cubes</vt:lpstr>
      <vt:lpstr>Example 4: Factoring Sums and Differences of Two Cube</vt:lpstr>
      <vt:lpstr>Example 4: Factoring Sums and Differences  of Two Cubes (cont.)</vt:lpstr>
      <vt:lpstr>Example 4: Factoring Sums and Differences  of Two Cubes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</dc:title>
  <dc:creator>Hawkes Learning</dc:creator>
  <cp:lastModifiedBy>Anna Tavormina</cp:lastModifiedBy>
  <cp:revision>271</cp:revision>
  <dcterms:created xsi:type="dcterms:W3CDTF">2013-04-26T14:43:13Z</dcterms:created>
  <dcterms:modified xsi:type="dcterms:W3CDTF">2018-06-05T17:30:34Z</dcterms:modified>
</cp:coreProperties>
</file>