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1F497D"/>
    <a:srgbClr val="000000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73" autoAdjust="0"/>
    <p:restoredTop sz="94646"/>
  </p:normalViewPr>
  <p:slideViewPr>
    <p:cSldViewPr>
      <p:cViewPr varScale="1">
        <p:scale>
          <a:sx n="85" d="100"/>
          <a:sy n="85" d="100"/>
        </p:scale>
        <p:origin x="6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6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9381-76E2-483A-9D01-DFA087356437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5BCC5-77EE-447C-B2AC-6A3EAB6C83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dirty="0"/>
              <a:t>Review of Factoring Techniques 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dirty="0"/>
              <a:t>Determine the best method to use when factoring a given polynomial.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Always look for a common monomial factor first.</a:t>
            </a:r>
            <a:r>
              <a:rPr lang="en-US" i="0" dirty="0">
                <a:solidFill>
                  <a:srgbClr val="000000"/>
                </a:solidFill>
              </a:rPr>
              <a:t>  If the leading coefficient is negative, factor out a negative monomial even if it is just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number of terms.</a:t>
            </a:r>
          </a:p>
          <a:p>
            <a:pPr marL="461963" lvl="1" indent="0">
              <a:lnSpc>
                <a:spcPct val="90000"/>
              </a:lnSpc>
              <a:buNone/>
              <a:tabLst>
                <a:tab pos="1377950" algn="l"/>
              </a:tabLst>
            </a:pPr>
            <a:r>
              <a:rPr lang="en-US" dirty="0">
                <a:solidFill>
                  <a:srgbClr val="000000"/>
                </a:solidFill>
              </a:rPr>
              <a:t>  a. </a:t>
            </a:r>
            <a:r>
              <a:rPr lang="en-US" sz="2800" b="1" dirty="0">
                <a:solidFill>
                  <a:srgbClr val="000000"/>
                </a:solidFill>
              </a:rPr>
              <a:t>Two terms: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squares?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squares? − not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difference of two cubes? − factorable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sum of two cubes? − factorable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986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14400" lvl="1" indent="-45085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b.</a:t>
            </a:r>
            <a:r>
              <a:rPr lang="en-US" sz="2800" b="1" dirty="0">
                <a:solidFill>
                  <a:srgbClr val="000000"/>
                </a:solidFill>
              </a:rPr>
              <a:t>	Three terms: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perfect square trinomial?</a:t>
            </a:r>
          </a:p>
          <a:p>
            <a:pPr marL="1349375" lvl="1" indent="-4508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trial-and-error method?</a:t>
            </a:r>
          </a:p>
          <a:p>
            <a:pPr marL="0" indent="0">
              <a:lnSpc>
                <a:spcPct val="95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		</a:t>
            </a:r>
            <a:r>
              <a:rPr lang="en-US" b="1" i="0" dirty="0">
                <a:solidFill>
                  <a:srgbClr val="000000"/>
                </a:solidFill>
              </a:rPr>
              <a:t>Guidelines for the trial-and-error method</a:t>
            </a:r>
            <a:endParaRPr lang="en-US" i="0" dirty="0">
              <a:solidFill>
                <a:srgbClr val="000000"/>
              </a:solidFill>
            </a:endParaRP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1790700" lvl="3" indent="-419100">
              <a:lnSpc>
                <a:spcPct val="95000"/>
              </a:lnSpc>
              <a:spcBef>
                <a:spcPct val="0"/>
              </a:spcBef>
              <a:buFont typeface="+mj-lt"/>
              <a:buAutoNum type="alphaLcPeriod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  <a:endParaRPr lang="en-US" sz="2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lnSpc>
                <a:spcPct val="95000"/>
              </a:lnSpc>
              <a:spcBef>
                <a:spcPct val="0"/>
              </a:spcBef>
              <a:tabLst>
                <a:tab pos="46355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977900" lvl="1" indent="-514350">
              <a:lnSpc>
                <a:spcPct val="90000"/>
              </a:lnSpc>
              <a:buFont typeface="+mj-lt"/>
              <a:buAutoNum type="arabicPeriod" startAt="3"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use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-method?</a:t>
            </a:r>
          </a:p>
          <a:p>
            <a:pPr marL="914400" lvl="1" indent="-45085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Guidelines for the </a:t>
            </a:r>
            <a:r>
              <a:rPr lang="en-US" sz="2800" b="1" i="1" dirty="0">
                <a:solidFill>
                  <a:srgbClr val="000000"/>
                </a:solidFill>
              </a:rPr>
              <a:t>ac</a:t>
            </a:r>
            <a:r>
              <a:rPr lang="en-US" sz="2800" b="1" dirty="0">
                <a:solidFill>
                  <a:srgbClr val="000000"/>
                </a:solidFill>
              </a:rPr>
              <a:t>-method</a:t>
            </a:r>
            <a:endParaRPr lang="en-US" sz="2800" dirty="0">
              <a:solidFill>
                <a:srgbClr val="000000"/>
              </a:solidFill>
            </a:endParaRP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Multiply 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  <a:tabLst>
                <a:tab pos="1079500" algn="l"/>
                <a:tab pos="16176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Find two integers whose product is </a:t>
            </a:r>
            <a:r>
              <a:rPr lang="en-US" sz="2800" i="1" dirty="0">
                <a:solidFill>
                  <a:srgbClr val="000000"/>
                </a:solidFill>
              </a:rPr>
              <a:t>ac</a:t>
            </a:r>
            <a:r>
              <a:rPr lang="en-US" sz="2800" dirty="0">
                <a:solidFill>
                  <a:srgbClr val="000000"/>
                </a:solidFill>
              </a:rPr>
              <a:t> and whose sum is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 If this is not possible, the trinomial is not factorable.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Rewrite the middle term (</a:t>
            </a:r>
            <a:r>
              <a:rPr lang="en-US" sz="2800" i="1" dirty="0" err="1">
                <a:solidFill>
                  <a:srgbClr val="000000"/>
                </a:solidFill>
              </a:rPr>
              <a:t>bx</a:t>
            </a:r>
            <a:r>
              <a:rPr lang="en-US" sz="2800" dirty="0">
                <a:solidFill>
                  <a:srgbClr val="000000"/>
                </a:solidFill>
              </a:rPr>
              <a:t>) using the two numbers found in step b as coefficients.</a:t>
            </a:r>
          </a:p>
          <a:p>
            <a:pPr marL="1349375" lvl="1" indent="-4508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>
                <a:solidFill>
                  <a:srgbClr val="000000"/>
                </a:solidFill>
              </a:rPr>
              <a:t>Factor by grouping.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General Guidelines for Factoring Polynomials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3550" algn="l"/>
                <a:tab pos="914400" algn="l"/>
                <a:tab pos="13779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c.</a:t>
            </a:r>
            <a:r>
              <a:rPr lang="en-US" b="1" i="0" dirty="0">
                <a:solidFill>
                  <a:srgbClr val="000000"/>
                </a:solidFill>
              </a:rPr>
              <a:t>	Four terms:</a:t>
            </a:r>
            <a:endParaRPr lang="en-US" i="0" dirty="0">
              <a:solidFill>
                <a:srgbClr val="000000"/>
              </a:solidFill>
            </a:endParaRPr>
          </a:p>
          <a:p>
            <a:pPr marL="960438" lvl="1" indent="-496888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  <a:tabLst>
                <a:tab pos="463550" algn="l"/>
                <a:tab pos="914400" algn="l"/>
                <a:tab pos="137795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Check the possibility of factoring any of the factors.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914400" algn="l"/>
                <a:tab pos="13779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Checking:</a:t>
            </a:r>
            <a:r>
              <a:rPr lang="en-US" i="0" dirty="0">
                <a:solidFill>
                  <a:srgbClr val="000000"/>
                </a:solidFill>
              </a:rPr>
              <a:t> Factoring can be checked by multiplying the factors.  The product should be the original expression.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138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Office Theme</vt:lpstr>
      <vt:lpstr>Section 13.5</vt:lpstr>
      <vt:lpstr>Objectives</vt:lpstr>
      <vt:lpstr>General Guidelines for Factoring Polynomials</vt:lpstr>
      <vt:lpstr>General Guidelines for Factoring Polynomials (cont.)</vt:lpstr>
      <vt:lpstr>General Guidelines for Factoring Polynomials (cont.)</vt:lpstr>
      <vt:lpstr>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39</cp:revision>
  <dcterms:created xsi:type="dcterms:W3CDTF">2013-04-26T14:43:13Z</dcterms:created>
  <dcterms:modified xsi:type="dcterms:W3CDTF">2018-06-05T17:38:33Z</dcterms:modified>
</cp:coreProperties>
</file>