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81" r:id="rId8"/>
    <p:sldId id="282" r:id="rId9"/>
    <p:sldId id="283" r:id="rId10"/>
    <p:sldId id="285" r:id="rId11"/>
    <p:sldId id="286" r:id="rId12"/>
    <p:sldId id="279" r:id="rId13"/>
    <p:sldId id="287" r:id="rId14"/>
    <p:sldId id="264" r:id="rId15"/>
    <p:sldId id="265" r:id="rId16"/>
    <p:sldId id="278" r:id="rId17"/>
    <p:sldId id="289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2" autoAdjust="0"/>
    <p:restoredTop sz="94709" autoAdjust="0"/>
  </p:normalViewPr>
  <p:slideViewPr>
    <p:cSldViewPr>
      <p:cViewPr varScale="1">
        <p:scale>
          <a:sx n="101" d="100"/>
          <a:sy n="101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8CF49-F579-4182-AE7F-1605E57C42D2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D389-04F0-408A-8F38-CEB8FC0B1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6091535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6091535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0.wmf"/><Relationship Id="rId26" Type="http://schemas.openxmlformats.org/officeDocument/2006/relationships/image" Target="../media/image74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73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75.wmf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Relationship Id="rId27" Type="http://schemas.openxmlformats.org/officeDocument/2006/relationships/oleObject" Target="../embeddings/oleObject7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9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0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0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Rational Equations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Solving Proportions (cont.)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19200"/>
            <a:ext cx="8229600" cy="4478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457200" algn="l"/>
              </a:tabLst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Note</a:t>
            </a:r>
          </a:p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Any of the following four equations could have been used to solve the problem in Example 2.</a:t>
            </a:r>
          </a:p>
          <a:p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Agree in Type:</a:t>
            </a:r>
          </a:p>
          <a:p>
            <a:endParaRPr lang="en-US" sz="5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95600" y="2895600"/>
          <a:ext cx="2971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3" imgW="2971800" imgH="1231560" progId="Equation.DSMT4">
                  <p:embed/>
                </p:oleObj>
              </mc:Choice>
              <mc:Fallback>
                <p:oleObj name="Equation" r:id="rId3" imgW="2971800" imgH="1231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2971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895600" y="4328742"/>
          <a:ext cx="2971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5" imgW="2971800" imgH="1269720" progId="Equation.DSMT4">
                  <p:embed/>
                </p:oleObj>
              </mc:Choice>
              <mc:Fallback>
                <p:oleObj name="Equation" r:id="rId5" imgW="2971800" imgH="1269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28742"/>
                        <a:ext cx="2971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Solving Proportions (cont.)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19200"/>
            <a:ext cx="8229600" cy="4616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457200" algn="l"/>
              </a:tabLst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Note (cont.)</a:t>
            </a:r>
          </a:p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Any of the following four equations could have been used to solve the problem in Example 2.</a:t>
            </a:r>
          </a:p>
          <a:p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Agree in Type:</a:t>
            </a:r>
          </a:p>
          <a:p>
            <a:endParaRPr lang="en-US" sz="42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054350" y="2762250"/>
          <a:ext cx="26543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3" imgW="2654280" imgH="1498320" progId="Equation.DSMT4">
                  <p:embed/>
                </p:oleObj>
              </mc:Choice>
              <mc:Fallback>
                <p:oleObj name="Equation" r:id="rId3" imgW="2654280" imgH="1498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762250"/>
                        <a:ext cx="26543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054350" y="4292600"/>
          <a:ext cx="26543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5" imgW="2654280" imgH="1498320" progId="Equation.DSMT4">
                  <p:embed/>
                </p:oleObj>
              </mc:Choice>
              <mc:Fallback>
                <p:oleObj name="Equation" r:id="rId5" imgW="2654280" imgH="1498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4292600"/>
                        <a:ext cx="26543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To Solve an Equation Containing Rational Expressions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12426"/>
            <a:ext cx="8229600" cy="463203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457200" algn="l"/>
              </a:tabLst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Procedure</a:t>
            </a:r>
          </a:p>
          <a:p>
            <a:pPr marL="461963" indent="-461963">
              <a:buFont typeface="+mj-lt"/>
              <a:buAutoNum type="arabicPeriod"/>
              <a:tabLst>
                <a:tab pos="461963" algn="l"/>
              </a:tabLst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Find the LCD of the fractions.</a:t>
            </a:r>
          </a:p>
          <a:p>
            <a:pPr marL="461963" indent="-461963">
              <a:buFont typeface="+mj-lt"/>
              <a:buAutoNum type="arabicPeriod"/>
              <a:tabLst>
                <a:tab pos="461963" algn="l"/>
              </a:tabLst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List any restrictions on the variables. If one of these values appears to be a solution, it must be rejected. 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Multiply both sides of the equation by this LCD and simplify.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Solve the resulting equation. (This equation will have only polynomials on both sides.)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Check each solution in the </a:t>
            </a:r>
            <a:r>
              <a:rPr lang="en-US" sz="2800" b="1" dirty="0">
                <a:solidFill>
                  <a:srgbClr val="C00000"/>
                </a:solidFill>
              </a:rPr>
              <a:t>original equation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. (Remember that no denominator can be 0.)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Rational Equations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any restrictions on the variable, and then solve the equation.</a:t>
            </a:r>
          </a:p>
          <a:p>
            <a:endParaRPr lang="en-US" sz="2000" dirty="0"/>
          </a:p>
          <a:p>
            <a:r>
              <a:rPr lang="en-US" b="1" dirty="0"/>
              <a:t>Solution </a:t>
            </a:r>
          </a:p>
          <a:p>
            <a:r>
              <a:rPr lang="en-US" dirty="0"/>
              <a:t>First, find the LCD of the fractions, and then multiply both sides of the equation by the LCD. 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657600" y="1981200"/>
          <a:ext cx="1943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3" imgW="1942920" imgH="761760" progId="Equation.DSMT4">
                  <p:embed/>
                </p:oleObj>
              </mc:Choice>
              <mc:Fallback>
                <p:oleObj name="Equation" r:id="rId3" imgW="194292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1943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038350" y="4051300"/>
          <a:ext cx="5041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5" imgW="5041800" imgH="977760" progId="Equation.DSMT4">
                  <p:embed/>
                </p:oleObj>
              </mc:Choice>
              <mc:Fallback>
                <p:oleObj name="Equation" r:id="rId5" imgW="504180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051300"/>
                        <a:ext cx="50419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657600" y="5105400"/>
          <a:ext cx="1943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7" imgW="1942920" imgH="761760" progId="Equation.DSMT4">
                  <p:embed/>
                </p:oleObj>
              </mc:Choice>
              <mc:Fallback>
                <p:oleObj name="Equation" r:id="rId7" imgW="1942920" imgH="761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05400"/>
                        <a:ext cx="1943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3: 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5800" y="1257300"/>
          <a:ext cx="6324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6324480" imgH="952200" progId="Equation.DSMT4">
                  <p:embed/>
                </p:oleObj>
              </mc:Choice>
              <mc:Fallback>
                <p:oleObj name="Equation" r:id="rId3" imgW="6324480" imgH="952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6324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425700" y="2178714"/>
          <a:ext cx="245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2451100" imgH="469900" progId="Equation.DSMT4">
                  <p:embed/>
                </p:oleObj>
              </mc:Choice>
              <mc:Fallback>
                <p:oleObj name="Equation" r:id="rId5" imgW="2451100" imgH="4699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178714"/>
                        <a:ext cx="245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514600" y="2748562"/>
          <a:ext cx="226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2260600" imgH="381000" progId="Equation.DSMT4">
                  <p:embed/>
                </p:oleObj>
              </mc:Choice>
              <mc:Fallback>
                <p:oleObj name="Equation" r:id="rId7" imgW="2260600" imgH="381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8562"/>
                        <a:ext cx="226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897040" y="3257264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9" imgW="2095500" imgH="381000" progId="Equation.DSMT4">
                  <p:embed/>
                </p:oleObj>
              </mc:Choice>
              <mc:Fallback>
                <p:oleObj name="Equation" r:id="rId9" imgW="2095500" imgH="381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40" y="3257264"/>
                        <a:ext cx="209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736354" y="3786578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1" imgW="2235200" imgH="469900" progId="Equation.DSMT4">
                  <p:embed/>
                </p:oleObj>
              </mc:Choice>
              <mc:Fallback>
                <p:oleObj name="Equation" r:id="rId11" imgW="2235200" imgH="469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354" y="3786578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60490" y="4399642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13" imgW="1143000" imgH="292100" progId="Equation.DSMT4">
                  <p:embed/>
                </p:oleObj>
              </mc:Choice>
              <mc:Fallback>
                <p:oleObj name="Equation" r:id="rId13" imgW="1143000" imgH="2921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90" y="4399642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2495590" y="4860388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15" imgW="685800" imgH="292100" progId="Equation.DSMT4">
                  <p:embed/>
                </p:oleObj>
              </mc:Choice>
              <mc:Fallback>
                <p:oleObj name="Equation" r:id="rId15" imgW="685800" imgH="2921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90" y="4860388"/>
                        <a:ext cx="68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461658" y="444058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17" imgW="342751" imgH="241195" progId="Equation.DSMT4">
                  <p:embed/>
                </p:oleObj>
              </mc:Choice>
              <mc:Fallback>
                <p:oleObj name="Equation" r:id="rId17" imgW="342751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658" y="444058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071258" y="4391682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19" imgW="1143000" imgH="292100" progId="Equation.DSMT4">
                  <p:embed/>
                </p:oleObj>
              </mc:Choice>
              <mc:Fallback>
                <p:oleObj name="Equation" r:id="rId19" imgW="11430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258" y="4391682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4541940" y="4846740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21" imgW="672808" imgH="279279" progId="Equation.DSMT4">
                  <p:embed/>
                </p:oleObj>
              </mc:Choice>
              <mc:Fallback>
                <p:oleObj name="Equation" r:id="rId21" imgW="672808" imgH="279279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940" y="4846740"/>
                        <a:ext cx="67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30352" y="5230504"/>
          <a:ext cx="8026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23" imgW="8026400" imgH="698500" progId="Equation.DSMT4">
                  <p:embed/>
                </p:oleObj>
              </mc:Choice>
              <mc:Fallback>
                <p:oleObj name="Equation" r:id="rId23" imgW="8026400" imgH="6985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230504"/>
                        <a:ext cx="8026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10800000" flipV="1">
            <a:off x="1752600" y="144780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743200" y="1828800"/>
            <a:ext cx="762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038600" y="144780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6096000" y="175260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733800" y="160020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867400" y="18288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6553200" y="2286000"/>
          <a:ext cx="237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25" imgW="2374560" imgH="304560" progId="Equation.DSMT4">
                  <p:embed/>
                </p:oleObj>
              </mc:Choice>
              <mc:Fallback>
                <p:oleObj name="Equation" r:id="rId25" imgW="2374560" imgH="3045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0"/>
                        <a:ext cx="237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3379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State any restrictions on the variable, and then solve the equation.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endParaRPr lang="en-US" sz="2800" b="1" dirty="0"/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sz="2800" b="1" dirty="0"/>
              <a:t>Solution 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First find the LCD of the fractions and then multiply each term on both sides of the equation by the LCD.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0" y="2286000"/>
          <a:ext cx="4305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4305300" imgH="952500" progId="Equation.DSMT4">
                  <p:embed/>
                </p:oleObj>
              </mc:Choice>
              <mc:Fallback>
                <p:oleObj name="Equation" r:id="rId3" imgW="4305300" imgH="95250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4305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52725" y="4695825"/>
          <a:ext cx="1530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1473200" imgH="1054100" progId="Equation.DSMT4">
                  <p:embed/>
                </p:oleObj>
              </mc:Choice>
              <mc:Fallback>
                <p:oleObj name="Equation" r:id="rId5" imgW="1473200" imgH="10541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695825"/>
                        <a:ext cx="15303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33900" y="5014845"/>
          <a:ext cx="201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2019240" imgH="469800" progId="Equation.DSMT4">
                  <p:embed/>
                </p:oleObj>
              </mc:Choice>
              <mc:Fallback>
                <p:oleObj name="Equation" r:id="rId7" imgW="20192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5014845"/>
                        <a:ext cx="201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4624082" y="4611358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Equation" r:id="rId3" imgW="710891" imgH="279279" progId="Equation.DSMT4">
                  <p:embed/>
                </p:oleObj>
              </mc:Choice>
              <mc:Fallback>
                <p:oleObj name="Equation" r:id="rId3" imgW="710891" imgH="279279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082" y="4611358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560314" y="3533188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5" imgW="2552700" imgH="469900" progId="Equation.DSMT4">
                  <p:embed/>
                </p:oleObj>
              </mc:Choice>
              <mc:Fallback>
                <p:oleObj name="Equation" r:id="rId5" imgW="2552700" imgH="4699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314" y="3533188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896122" y="4109744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7" imgW="1397000" imgH="292100" progId="Equation.DSMT4">
                  <p:embed/>
                </p:oleObj>
              </mc:Choice>
              <mc:Fallback>
                <p:oleObj name="Equation" r:id="rId7" imgW="1397000" imgH="2921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122" y="4109744"/>
                        <a:ext cx="1397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2361282" y="4609186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9" imgW="901309" imgH="291973" progId="Equation.DSMT4">
                  <p:embed/>
                </p:oleObj>
              </mc:Choice>
              <mc:Fallback>
                <p:oleObj name="Equation" r:id="rId9" imgW="901309" imgH="291973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282" y="4609186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2573962" y="5029200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11" imgW="800100" imgH="838200" progId="Equation.DSMT4">
                  <p:embed/>
                </p:oleObj>
              </mc:Choice>
              <mc:Fallback>
                <p:oleObj name="Equation" r:id="rId11" imgW="800100" imgH="838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962" y="5029200"/>
                        <a:ext cx="80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3531578" y="415163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13" imgW="342751" imgH="241195" progId="Equation.DSMT4">
                  <p:embed/>
                </p:oleObj>
              </mc:Choice>
              <mc:Fallback>
                <p:oleObj name="Equation" r:id="rId13" imgW="342751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578" y="415163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4146866" y="4089084"/>
          <a:ext cx="1206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15" imgW="1206500" imgH="292100" progId="Equation.DSMT4">
                  <p:embed/>
                </p:oleObj>
              </mc:Choice>
              <mc:Fallback>
                <p:oleObj name="Equation" r:id="rId15" imgW="12065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866" y="4089084"/>
                        <a:ext cx="1206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4639322" y="4504678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17" imgW="723586" imgH="457002" progId="Equation.DSMT4">
                  <p:embed/>
                </p:oleObj>
              </mc:Choice>
              <mc:Fallback>
                <p:oleObj name="Equation" r:id="rId17" imgW="723586" imgH="457002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322" y="4504678"/>
                        <a:ext cx="723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1447800" y="2438400"/>
          <a:ext cx="300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tion" r:id="rId19" imgW="3009900" imgH="393700" progId="Equation.DSMT4">
                  <p:embed/>
                </p:oleObj>
              </mc:Choice>
              <mc:Fallback>
                <p:oleObj name="Equation" r:id="rId19" imgW="3009900" imgH="3937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3009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/>
          <p:cNvGraphicFramePr>
            <a:graphicFrameLocks noChangeAspect="1"/>
          </p:cNvGraphicFramePr>
          <p:nvPr/>
        </p:nvGraphicFramePr>
        <p:xfrm>
          <a:off x="2573044" y="2971800"/>
          <a:ext cx="237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21" imgW="2374900" imgH="393700" progId="Equation.DSMT4">
                  <p:embed/>
                </p:oleObj>
              </mc:Choice>
              <mc:Fallback>
                <p:oleObj name="Equation" r:id="rId21" imgW="2374900" imgH="3937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044" y="2971800"/>
                        <a:ext cx="2374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4801954" y="1449034"/>
          <a:ext cx="4203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23" imgW="4203360" imgH="774360" progId="Equation.DSMT4">
                  <p:embed/>
                </p:oleObj>
              </mc:Choice>
              <mc:Fallback>
                <p:oleObj name="Equation" r:id="rId23" imgW="4203360" imgH="774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954" y="1449034"/>
                        <a:ext cx="4203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381000" y="1416110"/>
          <a:ext cx="4368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25" imgW="4368600" imgH="876240" progId="Equation.DSMT4">
                  <p:embed/>
                </p:oleObj>
              </mc:Choice>
              <mc:Fallback>
                <p:oleObj name="Equation" r:id="rId25" imgW="4368600" imgH="876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16110"/>
                        <a:ext cx="4368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1524000" y="1943160"/>
            <a:ext cx="685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2720269" y="1624366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810001" y="1914132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438400" y="175901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57600" y="19558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5275556" y="1633244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6078244" y="1925464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7324078" y="1642122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8171156" y="195580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684975" y="1673985"/>
            <a:ext cx="685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6400800" y="2374900"/>
          <a:ext cx="208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Equation" r:id="rId27" imgW="2082600" imgH="291960" progId="Equation.DSMT4">
                  <p:embed/>
                </p:oleObj>
              </mc:Choice>
              <mc:Fallback>
                <p:oleObj name="Equation" r:id="rId27" imgW="208260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374900"/>
                        <a:ext cx="208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457200" y="128016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800" dirty="0">
                <a:latin typeface="Calibri" pitchFamily="34" charset="0"/>
              </a:rPr>
              <a:t>The only solution is             since 2 is a restricted value </a:t>
            </a:r>
          </a:p>
          <a:p>
            <a:pPr algn="l">
              <a:spcBef>
                <a:spcPts val="1200"/>
              </a:spcBef>
            </a:pPr>
            <a:r>
              <a:rPr lang="en-US" sz="2800" dirty="0">
                <a:latin typeface="Calibri" pitchFamily="34" charset="0"/>
              </a:rPr>
              <a:t>(</a:t>
            </a:r>
            <a:r>
              <a:rPr lang="en-US" sz="2800" i="1" dirty="0">
                <a:latin typeface="Calibri" pitchFamily="34" charset="0"/>
              </a:rPr>
              <a:t>x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 </a:t>
            </a:r>
            <a:r>
              <a:rPr lang="en-US" sz="2800" dirty="0">
                <a:latin typeface="Calibri" pitchFamily="34" charset="0"/>
              </a:rPr>
              <a:t>0, 2) and thus </a:t>
            </a:r>
            <a:r>
              <a:rPr lang="en-US" sz="2800" b="1" dirty="0">
                <a:latin typeface="Calibri" pitchFamily="34" charset="0"/>
              </a:rPr>
              <a:t>not </a:t>
            </a:r>
            <a:r>
              <a:rPr lang="en-US" sz="2800" dirty="0">
                <a:latin typeface="Calibri" pitchFamily="34" charset="0"/>
              </a:rPr>
              <a:t>a solution. No denominator can be 0.</a:t>
            </a:r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3402366" y="1116366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3" imgW="914400" imgH="838200" progId="Equation.DSMT4">
                  <p:embed/>
                </p:oleObj>
              </mc:Choice>
              <mc:Fallback>
                <p:oleObj name="Equation" r:id="rId3" imgW="914400" imgH="838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366" y="1116366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State any restrictions on the variable, and then solve the equation.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First find the LCD of the fractions and then multiply each term on both sides of the equation by the LCD.</a:t>
            </a:r>
            <a:r>
              <a:rPr lang="en-US" sz="2800" dirty="0"/>
              <a:t> 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331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844800" y="2057400"/>
          <a:ext cx="294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2946400" imgH="838200" progId="Equation.DSMT4">
                  <p:embed/>
                </p:oleObj>
              </mc:Choice>
              <mc:Fallback>
                <p:oleObj name="Equation" r:id="rId3" imgW="2946400" imgH="83820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057400"/>
                        <a:ext cx="294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1460500" y="4246856"/>
          <a:ext cx="34417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5" imgW="3441700" imgH="1638300" progId="Equation.DSMT4">
                  <p:embed/>
                </p:oleObj>
              </mc:Choice>
              <mc:Fallback>
                <p:oleObj name="Equation" r:id="rId5" imgW="3441700" imgH="1638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4246856"/>
                        <a:ext cx="34417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054600" y="4850106"/>
          <a:ext cx="309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7" imgW="3098520" imgH="482400" progId="Equation.DSMT4">
                  <p:embed/>
                </p:oleObj>
              </mc:Choice>
              <mc:Fallback>
                <p:oleObj name="Equation" r:id="rId7" imgW="309852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850106"/>
                        <a:ext cx="309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41350" y="2438400"/>
          <a:ext cx="4279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3" imgW="4279900" imgH="952500" progId="Equation.DSMT4">
                  <p:embed/>
                </p:oleObj>
              </mc:Choice>
              <mc:Fallback>
                <p:oleObj name="Equation" r:id="rId3" imgW="4279900" imgH="952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2438400"/>
                        <a:ext cx="4279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162050" y="3622675"/>
          <a:ext cx="7023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5" imgW="7023100" imgH="952500" progId="Equation.DSMT4">
                  <p:embed/>
                </p:oleObj>
              </mc:Choice>
              <mc:Fallback>
                <p:oleObj name="Equation" r:id="rId5" imgW="7023100" imgH="952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622675"/>
                        <a:ext cx="7023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083300" y="1765300"/>
          <a:ext cx="252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7" imgW="2527200" imgH="291960" progId="Equation.DSMT4">
                  <p:embed/>
                </p:oleObj>
              </mc:Choice>
              <mc:Fallback>
                <p:oleObj name="Equation" r:id="rId7" imgW="25272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1765300"/>
                        <a:ext cx="252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rot="10800000" flipV="1">
            <a:off x="1066800" y="2666773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3033486" y="2971573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1981200" y="2648629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3976914" y="2986087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867400" y="3842431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115628" y="4161745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510314" y="363220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9" imgW="177492" imgH="177492" progId="Equation.DSMT4">
                  <p:embed/>
                </p:oleObj>
              </mc:Choice>
              <mc:Fallback>
                <p:oleObj name="Equation" r:id="rId9" imgW="177492" imgH="17749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314" y="3632200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1371600" y="3748087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800" y="4052887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19600" y="3780745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761844" y="4152673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3" name="Object 11"/>
          <p:cNvGraphicFramePr>
            <a:graphicFrameLocks noGrp="1" noChangeAspect="1"/>
          </p:cNvGraphicFramePr>
          <p:nvPr/>
        </p:nvGraphicFramePr>
        <p:xfrm>
          <a:off x="381000" y="1371600"/>
          <a:ext cx="294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1" imgW="2946400" imgH="838200" progId="Equation.DSMT4">
                  <p:embed/>
                </p:oleObj>
              </mc:Choice>
              <mc:Fallback>
                <p:oleObj name="Equation" r:id="rId11" imgW="2946400" imgH="83820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294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308100" y="4673600"/>
          <a:ext cx="408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13" imgW="4089400" imgH="482600" progId="Equation.DSMT4">
                  <p:embed/>
                </p:oleObj>
              </mc:Choice>
              <mc:Fallback>
                <p:oleObj name="Equation" r:id="rId13" imgW="4089400" imgH="482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673600"/>
                        <a:ext cx="4089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1295400" y="5257800"/>
          <a:ext cx="313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15" imgW="3136900" imgH="381000" progId="Equation.DSMT4">
                  <p:embed/>
                </p:oleObj>
              </mc:Choice>
              <mc:Fallback>
                <p:oleObj name="Equation" r:id="rId15" imgW="3136900" imgH="381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57800"/>
                        <a:ext cx="3136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Solve proportions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Solve </a:t>
            </a:r>
            <a:r>
              <a:rPr lang="en-US" i="0" dirty="0">
                <a:solidFill>
                  <a:schemeClr val="tx1"/>
                </a:solidFill>
              </a:rPr>
              <a:t>equations that involve rational expressions.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the process of solving equations to manipulate formulas.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proportions to relate similar triangles.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There is </a:t>
            </a:r>
            <a:r>
              <a:rPr lang="en-US" sz="2800" i="0" dirty="0">
                <a:solidFill>
                  <a:srgbClr val="FF0000"/>
                </a:solidFill>
              </a:rPr>
              <a:t>no solution</a:t>
            </a:r>
            <a:r>
              <a:rPr lang="en-US" sz="2800" i="0" dirty="0">
                <a:solidFill>
                  <a:schemeClr val="tx1"/>
                </a:solidFill>
              </a:rPr>
              <a:t>. The solution set is the empty set, </a:t>
            </a:r>
            <a:r>
              <a:rPr lang="en-US" sz="2800" i="0" dirty="0">
                <a:solidFill>
                  <a:schemeClr val="tx1"/>
                </a:solidFill>
                <a:sym typeface="Symbol" panose="05050102010706020507" pitchFamily="18" charset="2"/>
              </a:rPr>
              <a:t></a:t>
            </a:r>
            <a:r>
              <a:rPr lang="en-US" sz="2800" i="0" dirty="0">
                <a:solidFill>
                  <a:schemeClr val="tx1"/>
                </a:solidFill>
              </a:rPr>
              <a:t>. The original equation is a </a:t>
            </a:r>
            <a:r>
              <a:rPr lang="en-US" sz="2800" i="0" dirty="0">
                <a:solidFill>
                  <a:srgbClr val="FF0000"/>
                </a:solidFill>
              </a:rPr>
              <a:t>contradiction.</a:t>
            </a:r>
            <a:r>
              <a:rPr lang="en-US" sz="2800" dirty="0"/>
              <a:t> </a:t>
            </a:r>
          </a:p>
        </p:txBody>
      </p:sp>
      <p:sp>
        <p:nvSpPr>
          <p:cNvPr id="15362" name="Rectangl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295400" y="1565624"/>
          <a:ext cx="248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2489200" imgH="381000" progId="Equation.DSMT4">
                  <p:embed/>
                </p:oleObj>
              </mc:Choice>
              <mc:Fallback>
                <p:oleObj name="Equation" r:id="rId3" imgW="2489200" imgH="381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5624"/>
                        <a:ext cx="2489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597602" y="21866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5" imgW="901309" imgH="291973" progId="Equation.DSMT4">
                  <p:embed/>
                </p:oleObj>
              </mc:Choice>
              <mc:Fallback>
                <p:oleObj name="Equation" r:id="rId5" imgW="901309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602" y="21866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554480" y="2667000"/>
          <a:ext cx="800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7" imgW="800100" imgH="457200" progId="Equation.DSMT4">
                  <p:embed/>
                </p:oleObj>
              </mc:Choice>
              <mc:Fallback>
                <p:oleObj name="Equation" r:id="rId7" imgW="800100" imgH="457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80" y="2667000"/>
                        <a:ext cx="800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044288" y="2817808"/>
          <a:ext cx="3810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9" imgW="3810000" imgH="241300" progId="Equation.DSMT4">
                  <p:embed/>
                </p:oleObj>
              </mc:Choice>
              <mc:Fallback>
                <p:oleObj name="Equation" r:id="rId9" imgW="3810000" imgH="2413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288" y="2817808"/>
                        <a:ext cx="3810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615440" y="274066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1" imgW="710891" imgH="291973" progId="Equation.DSMT4">
                  <p:embed/>
                </p:oleObj>
              </mc:Choice>
              <mc:Fallback>
                <p:oleObj name="Equation" r:id="rId11" imgW="710891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440" y="274066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State any restrictions on the variable then solve the equation: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ct val="55000"/>
              </a:spcBef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6: Solving Rational Equations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57400" y="2133600"/>
          <a:ext cx="372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3721100" imgH="838200" progId="Equation.DSMT4">
                  <p:embed/>
                </p:oleObj>
              </mc:Choice>
              <mc:Fallback>
                <p:oleObj name="Equation" r:id="rId3" imgW="3721100" imgH="83820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372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3179" name="Text Box 11"/>
          <p:cNvSpPr txBox="1">
            <a:spLocks noChangeArrowheads="1"/>
          </p:cNvSpPr>
          <p:nvPr/>
        </p:nvSpPr>
        <p:spPr bwMode="auto">
          <a:xfrm>
            <a:off x="4953000" y="3554104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43180" name="Text Box 12"/>
          <p:cNvSpPr txBox="1">
            <a:spLocks noChangeArrowheads="1"/>
          </p:cNvSpPr>
          <p:nvPr/>
        </p:nvSpPr>
        <p:spPr bwMode="auto">
          <a:xfrm>
            <a:off x="6019800" y="3554104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8"/>
                </a:solidFill>
                <a:latin typeface="Calibri" pitchFamily="34" charset="0"/>
              </a:rPr>
              <a:t>1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371600" y="3632200"/>
          <a:ext cx="52451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5244840" imgH="1549080" progId="Equation.DSMT4">
                  <p:embed/>
                </p:oleObj>
              </mc:Choice>
              <mc:Fallback>
                <p:oleObj name="Equation" r:id="rId5" imgW="5244840" imgH="1549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32200"/>
                        <a:ext cx="52451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179" grpId="0"/>
      <p:bldP spid="15431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6: Solving Rational Equations (cont.)</a:t>
            </a:r>
          </a:p>
        </p:txBody>
      </p:sp>
      <p:graphicFrame>
        <p:nvGraphicFramePr>
          <p:cNvPr id="1741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77850" y="1489075"/>
          <a:ext cx="79883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7988300" imgH="4152900" progId="Equation.DSMT4">
                  <p:embed/>
                </p:oleObj>
              </mc:Choice>
              <mc:Fallback>
                <p:oleObj name="Equation" r:id="rId3" imgW="7988300" imgH="4152900" progId="Equation.DSMT4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489075"/>
                        <a:ext cx="79883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47" name="Text Box 7"/>
          <p:cNvSpPr txBox="1">
            <a:spLocks noChangeArrowheads="1"/>
          </p:cNvSpPr>
          <p:nvPr/>
        </p:nvSpPr>
        <p:spPr bwMode="auto">
          <a:xfrm>
            <a:off x="1793544" y="1627496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48" name="Text Box 8"/>
          <p:cNvSpPr txBox="1">
            <a:spLocks noChangeArrowheads="1"/>
          </p:cNvSpPr>
          <p:nvPr/>
        </p:nvSpPr>
        <p:spPr bwMode="auto">
          <a:xfrm>
            <a:off x="2022144" y="2567296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49" name="Text Box 9"/>
          <p:cNvSpPr txBox="1">
            <a:spLocks noChangeArrowheads="1"/>
          </p:cNvSpPr>
          <p:nvPr/>
        </p:nvSpPr>
        <p:spPr bwMode="auto">
          <a:xfrm>
            <a:off x="6670344" y="2137084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0" name="Text Box 10"/>
          <p:cNvSpPr txBox="1">
            <a:spLocks noChangeArrowheads="1"/>
          </p:cNvSpPr>
          <p:nvPr/>
        </p:nvSpPr>
        <p:spPr bwMode="auto">
          <a:xfrm>
            <a:off x="5715000" y="347790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1" name="Text Box 11"/>
          <p:cNvSpPr txBox="1">
            <a:spLocks noChangeArrowheads="1"/>
          </p:cNvSpPr>
          <p:nvPr/>
        </p:nvSpPr>
        <p:spPr bwMode="auto">
          <a:xfrm>
            <a:off x="4231944" y="3470584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2" name="Text Box 12"/>
          <p:cNvSpPr txBox="1">
            <a:spLocks noChangeArrowheads="1"/>
          </p:cNvSpPr>
          <p:nvPr/>
        </p:nvSpPr>
        <p:spPr bwMode="auto">
          <a:xfrm>
            <a:off x="3469944" y="4065896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546253" name="Text Box 13"/>
          <p:cNvSpPr txBox="1">
            <a:spLocks noChangeArrowheads="1"/>
          </p:cNvSpPr>
          <p:nvPr/>
        </p:nvSpPr>
        <p:spPr bwMode="auto">
          <a:xfrm>
            <a:off x="4536744" y="4065896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8"/>
                </a:solidFill>
                <a:latin typeface="Calibri" pitchFamily="34" charset="0"/>
              </a:rPr>
              <a:t>1</a:t>
            </a:r>
            <a:endParaRPr lang="en-US" sz="2800" i="1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546254" name="Text Box 14"/>
          <p:cNvSpPr txBox="1">
            <a:spLocks noChangeArrowheads="1"/>
          </p:cNvSpPr>
          <p:nvPr/>
        </p:nvSpPr>
        <p:spPr bwMode="auto">
          <a:xfrm>
            <a:off x="5679744" y="4052887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baseline="46000" dirty="0">
                <a:solidFill>
                  <a:srgbClr val="FF0008"/>
                </a:solidFill>
                <a:latin typeface="Calibri" pitchFamily="34" charset="0"/>
              </a:rPr>
              <a:t>2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+ 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546255" name="Text Box 15"/>
          <p:cNvSpPr txBox="1">
            <a:spLocks noChangeArrowheads="1"/>
          </p:cNvSpPr>
          <p:nvPr/>
        </p:nvSpPr>
        <p:spPr bwMode="auto">
          <a:xfrm>
            <a:off x="4308144" y="4599296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6" name="Text Box 16"/>
          <p:cNvSpPr txBox="1">
            <a:spLocks noChangeArrowheads="1"/>
          </p:cNvSpPr>
          <p:nvPr/>
        </p:nvSpPr>
        <p:spPr bwMode="auto">
          <a:xfrm>
            <a:off x="5607460" y="4599296"/>
            <a:ext cx="98775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1546257" name="Text Box 17"/>
          <p:cNvSpPr txBox="1">
            <a:spLocks noChangeArrowheads="1"/>
          </p:cNvSpPr>
          <p:nvPr/>
        </p:nvSpPr>
        <p:spPr bwMode="auto">
          <a:xfrm>
            <a:off x="5755944" y="5127934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47" grpId="0"/>
      <p:bldP spid="1546248" grpId="0"/>
      <p:bldP spid="1546250" grpId="0"/>
      <p:bldP spid="1546251" grpId="0"/>
      <p:bldP spid="1546252" grpId="0"/>
      <p:bldP spid="1546253" grpId="0"/>
      <p:bldP spid="1546254" grpId="0"/>
      <p:bldP spid="1546255" grpId="0"/>
      <p:bldP spid="1546256" grpId="0"/>
      <p:bldP spid="15462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formula                             is used to find the surface area (</a:t>
            </a:r>
            <a:r>
              <a:rPr lang="en-US" sz="2800" i="1" dirty="0">
                <a:solidFill>
                  <a:schemeClr val="tx1"/>
                </a:solidFill>
              </a:rPr>
              <a:t>S</a:t>
            </a:r>
            <a:r>
              <a:rPr lang="en-US" sz="2800" i="0" dirty="0">
                <a:solidFill>
                  <a:schemeClr val="tx1"/>
                </a:solidFill>
              </a:rPr>
              <a:t>) of a right circular cylinder, where </a:t>
            </a:r>
            <a:r>
              <a:rPr lang="en-US" sz="2800" i="1" dirty="0">
                <a:solidFill>
                  <a:schemeClr val="tx1"/>
                </a:solidFill>
              </a:rPr>
              <a:t>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the radius of the cylinder and </a:t>
            </a:r>
            <a:r>
              <a:rPr lang="en-US" sz="2800" i="1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the height of the cylinder. Solve the formula for </a:t>
            </a:r>
            <a:r>
              <a:rPr lang="en-US" sz="2800" i="1" dirty="0">
                <a:solidFill>
                  <a:schemeClr val="tx1"/>
                </a:solidFill>
              </a:rPr>
              <a:t>h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a Formula for a Specified Variable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7792"/>
              </p:ext>
            </p:extLst>
          </p:nvPr>
        </p:nvGraphicFramePr>
        <p:xfrm>
          <a:off x="2365375" y="1312863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3" imgW="2247840" imgH="380880" progId="Equation.DSMT4">
                  <p:embed/>
                </p:oleObj>
              </mc:Choice>
              <mc:Fallback>
                <p:oleObj name="Equation" r:id="rId3" imgW="2247840" imgH="380880" progId="Equation.DSMT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1312863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87606"/>
              </p:ext>
            </p:extLst>
          </p:nvPr>
        </p:nvGraphicFramePr>
        <p:xfrm>
          <a:off x="2066925" y="3146425"/>
          <a:ext cx="426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5" imgW="4267080" imgH="380880" progId="Equation.DSMT4">
                  <p:embed/>
                </p:oleObj>
              </mc:Choice>
              <mc:Fallback>
                <p:oleObj name="Equation" r:id="rId5" imgW="42670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146425"/>
                        <a:ext cx="426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727975"/>
              </p:ext>
            </p:extLst>
          </p:nvPr>
        </p:nvGraphicFramePr>
        <p:xfrm>
          <a:off x="1125538" y="3724275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7" imgW="2247840" imgH="380880" progId="Equation.DSMT4">
                  <p:embed/>
                </p:oleObj>
              </mc:Choice>
              <mc:Fallback>
                <p:oleObj name="Equation" r:id="rId7" imgW="2247840" imgH="38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724275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98483"/>
              </p:ext>
            </p:extLst>
          </p:nvPr>
        </p:nvGraphicFramePr>
        <p:xfrm>
          <a:off x="1076325" y="4227513"/>
          <a:ext cx="1790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9" imgW="1790640" imgH="876240" progId="Equation.DSMT4">
                  <p:embed/>
                </p:oleObj>
              </mc:Choice>
              <mc:Fallback>
                <p:oleObj name="Equation" r:id="rId9" imgW="1790640" imgH="876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227513"/>
                        <a:ext cx="1790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873738"/>
              </p:ext>
            </p:extLst>
          </p:nvPr>
        </p:nvGraphicFramePr>
        <p:xfrm>
          <a:off x="4343400" y="3800475"/>
          <a:ext cx="436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11" imgW="4368600" imgH="482400" progId="Equation.DSMT4">
                  <p:embed/>
                </p:oleObj>
              </mc:Choice>
              <mc:Fallback>
                <p:oleObj name="Equation" r:id="rId11" imgW="4368600" imgH="482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00475"/>
                        <a:ext cx="436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50996"/>
              </p:ext>
            </p:extLst>
          </p:nvPr>
        </p:nvGraphicFramePr>
        <p:xfrm>
          <a:off x="4343400" y="4587875"/>
          <a:ext cx="264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13" imgW="2641320" imgH="279360" progId="Equation.DSMT4">
                  <p:embed/>
                </p:oleObj>
              </mc:Choice>
              <mc:Fallback>
                <p:oleObj name="Equation" r:id="rId13" imgW="264132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87875"/>
                        <a:ext cx="264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48270"/>
              </p:ext>
            </p:extLst>
          </p:nvPr>
        </p:nvGraphicFramePr>
        <p:xfrm>
          <a:off x="5225106" y="5145731"/>
          <a:ext cx="3784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15" imgW="3784320" imgH="825480" progId="Equation.DSMT4">
                  <p:embed/>
                </p:oleObj>
              </mc:Choice>
              <mc:Fallback>
                <p:oleObj name="Equation" r:id="rId15" imgW="3784320" imgH="825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106" y="5145731"/>
                        <a:ext cx="3784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5259034"/>
            <a:ext cx="493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Thus, the formula solved for </a:t>
            </a:r>
            <a:r>
              <a:rPr lang="en-US" sz="2800" i="1" dirty="0"/>
              <a:t>h </a:t>
            </a:r>
            <a:r>
              <a:rPr lang="en-US" sz="2800" dirty="0"/>
              <a:t>is</a:t>
            </a:r>
            <a:r>
              <a:rPr lang="en-US" sz="2800" i="1" dirty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figure shown, </a:t>
            </a:r>
            <a:r>
              <a:rPr lang="en-US" i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ABC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  </a:t>
            </a:r>
            <a:r>
              <a:rPr lang="en-US" i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PQR</a:t>
            </a:r>
            <a:r>
              <a:rPr lang="en-US" i="0" dirty="0">
                <a:solidFill>
                  <a:schemeClr val="tx1"/>
                </a:solidFill>
              </a:rPr>
              <a:t>. Find the lengths of the sides </a:t>
            </a:r>
            <a:r>
              <a:rPr lang="en-US" i="1" dirty="0">
                <a:solidFill>
                  <a:schemeClr val="tx1"/>
                </a:solidFill>
              </a:rPr>
              <a:t>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QR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8425" y="2362200"/>
            <a:ext cx="3867150" cy="22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Set up a proportion involving corresponding sides and solve for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 (cont.)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841088" y="2715904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3" imgW="1346200" imgH="838200" progId="Equation.DSMT4">
                  <p:embed/>
                </p:oleObj>
              </mc:Choice>
              <mc:Fallback>
                <p:oleObj name="Equation" r:id="rId3" imgW="1346200" imgH="83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088" y="2715904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135994" y="3675063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5" imgW="2743200" imgH="838200" progId="Equation.DSMT4">
                  <p:embed/>
                </p:oleObj>
              </mc:Choice>
              <mc:Fallback>
                <p:oleObj name="Equation" r:id="rId5" imgW="2743200" imgH="838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994" y="3675063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64560" y="4670674"/>
          <a:ext cx="2159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7" imgW="2159000" imgH="469900" progId="Equation.DSMT4">
                  <p:embed/>
                </p:oleObj>
              </mc:Choice>
              <mc:Fallback>
                <p:oleObj name="Equation" r:id="rId7" imgW="21590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560" y="4670674"/>
                        <a:ext cx="2159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609842" y="5280274"/>
          <a:ext cx="172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9" imgW="1727200" imgH="381000" progId="Equation.DSMT4">
                  <p:embed/>
                </p:oleObj>
              </mc:Choice>
              <mc:Fallback>
                <p:oleObj name="Equation" r:id="rId9" imgW="17272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842" y="5280274"/>
                        <a:ext cx="172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3162300" y="392430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29075" y="421005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248275" y="40005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10225" y="4238625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the length of a side cannot be negative, the only acceptable solution is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10. Thus </a:t>
            </a:r>
            <a:r>
              <a:rPr lang="en-US" sz="2800" i="1" dirty="0">
                <a:solidFill>
                  <a:schemeClr val="tx1"/>
                </a:solidFill>
              </a:rPr>
              <a:t>QR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rgbClr val="FF0008"/>
                </a:solidFill>
              </a:rPr>
              <a:t>10</a:t>
            </a:r>
            <a:r>
              <a:rPr lang="en-US" sz="2800" i="0" dirty="0">
                <a:solidFill>
                  <a:schemeClr val="tx1"/>
                </a:solidFill>
              </a:rPr>
              <a:t>. Substituting 10 for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gives </a:t>
            </a:r>
            <a:r>
              <a:rPr lang="en-US" sz="2800" i="1" dirty="0">
                <a:solidFill>
                  <a:schemeClr val="tx1"/>
                </a:solidFill>
              </a:rPr>
              <a:t>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10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800" i="0" dirty="0">
                <a:solidFill>
                  <a:schemeClr val="tx1"/>
                </a:solidFill>
              </a:rPr>
              <a:t> 4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rgbClr val="FF0008"/>
                </a:solidFill>
              </a:rPr>
              <a:t> 6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614384" y="1545608"/>
          <a:ext cx="220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2209800" imgH="381000" progId="Equation.DSMT4">
                  <p:embed/>
                </p:oleObj>
              </mc:Choice>
              <mc:Fallback>
                <p:oleObj name="Equation" r:id="rId3" imgW="22098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384" y="1545608"/>
                        <a:ext cx="2209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271484" y="2107252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5" imgW="2552700" imgH="469900" progId="Equation.DSMT4">
                  <p:embed/>
                </p:oleObj>
              </mc:Choice>
              <mc:Fallback>
                <p:oleObj name="Equation" r:id="rId5" imgW="2552700" imgH="4699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484" y="2107252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631744" y="2756848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7" imgW="1384300" imgH="292100" progId="Equation.DSMT4">
                  <p:embed/>
                </p:oleObj>
              </mc:Choice>
              <mc:Fallback>
                <p:oleObj name="Equation" r:id="rId7" imgW="1384300" imgH="2921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744" y="2756848"/>
                        <a:ext cx="138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290248" y="328295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9" imgW="888614" imgH="291973" progId="Equation.DSMT4">
                  <p:embed/>
                </p:oleObj>
              </mc:Choice>
              <mc:Fallback>
                <p:oleObj name="Equation" r:id="rId9" imgW="888614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248" y="328295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468504" y="2805752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504" y="2805752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5105400" y="27432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13" imgW="1218671" imgH="291973" progId="Equation.DSMT4">
                  <p:embed/>
                </p:oleObj>
              </mc:Choice>
              <mc:Fallback>
                <p:oleObj name="Equation" r:id="rId13" imgW="1218671" imgH="29197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5597856" y="3290248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5" imgW="939392" imgH="291973" progId="Equation.DSMT4">
                  <p:embed/>
                </p:oleObj>
              </mc:Choice>
              <mc:Fallback>
                <p:oleObj name="Equation" r:id="rId15" imgW="939392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856" y="3290248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Proportion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12426"/>
            <a:ext cx="8229600" cy="224676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457200" algn="l"/>
              </a:tabLst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Definition</a:t>
            </a:r>
          </a:p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A </a:t>
            </a:r>
            <a:r>
              <a:rPr lang="en-US" sz="2800" b="1" dirty="0">
                <a:solidFill>
                  <a:srgbClr val="C00000"/>
                </a:solidFill>
              </a:rPr>
              <a:t>proportion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 is an equation stating that two ratios are equal. </a:t>
            </a:r>
          </a:p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In symbols, 		 is a proportion. </a:t>
            </a:r>
          </a:p>
          <a:p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286000" y="2353654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3" imgW="888840" imgH="838080" progId="Equation.DSMT4">
                  <p:embed/>
                </p:oleObj>
              </mc:Choice>
              <mc:Fallback>
                <p:oleObj name="Equation" r:id="rId3" imgW="888840" imgH="838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53654"/>
                        <a:ext cx="88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State any restrictions on the variable, and then solve the equation.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  <a:p>
            <a:pPr>
              <a:spcBef>
                <a:spcPts val="2400"/>
              </a:spcBef>
              <a:buNone/>
            </a:pPr>
            <a:r>
              <a:rPr lang="en-US" sz="2800" b="1" dirty="0"/>
              <a:t>Solution 	</a:t>
            </a:r>
            <a:r>
              <a:rPr lang="en-US" sz="2800" dirty="0"/>
              <a:t>LCD = 6</a:t>
            </a:r>
            <a:r>
              <a:rPr lang="en-US" sz="2800" i="1" dirty="0"/>
              <a:t>x </a:t>
            </a:r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Proportions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05257" y="2115844"/>
          <a:ext cx="14906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511280" imgH="838080" progId="Equation.DSMT4">
                  <p:embed/>
                </p:oleObj>
              </mc:Choice>
              <mc:Fallback>
                <p:oleObj name="Equation" r:id="rId3" imgW="1511280" imgH="83808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257" y="2115844"/>
                        <a:ext cx="14906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167784" y="3429000"/>
          <a:ext cx="355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3555720" imgH="838080" progId="Equation.DSMT4">
                  <p:embed/>
                </p:oleObj>
              </mc:Choice>
              <mc:Fallback>
                <p:oleObj name="Equation" r:id="rId5" imgW="355572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784" y="3429000"/>
                        <a:ext cx="355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38300" y="4426104"/>
          <a:ext cx="636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7" imgW="6362700" imgH="838200" progId="Equation.DSMT4">
                  <p:embed/>
                </p:oleObj>
              </mc:Choice>
              <mc:Fallback>
                <p:oleObj name="Equation" r:id="rId7" imgW="6362700" imgH="838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426104"/>
                        <a:ext cx="636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/>
        </p:nvGraphicFramePr>
        <p:xfrm>
          <a:off x="1676400" y="4426104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9" imgW="152280" imgH="228600" progId="Equation.DSMT4">
                  <p:embed/>
                </p:oleObj>
              </mc:Choice>
              <mc:Fallback>
                <p:oleObj name="Equation" r:id="rId9" imgW="15228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26104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/>
        </p:nvGraphicFramePr>
        <p:xfrm>
          <a:off x="3352800" y="4426104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1" imgW="152280" imgH="215640" progId="Equation.DSMT4">
                  <p:embed/>
                </p:oleObj>
              </mc:Choice>
              <mc:Fallback>
                <p:oleObj name="Equation" r:id="rId11" imgW="152280" imgH="215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26104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634384" y="471381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45108" y="4993688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84362" y="4993688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51676" y="4697434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1837678" y="5397500"/>
          <a:ext cx="205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3" imgW="2057400" imgH="469900" progId="Equation.DSMT4">
                  <p:embed/>
                </p:oleObj>
              </mc:Choice>
              <mc:Fallback>
                <p:oleObj name="Equation" r:id="rId13" imgW="2057400" imgH="4699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678" y="5397500"/>
                        <a:ext cx="205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278040" y="12954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1688367" imgH="291973" progId="Equation.DSMT4">
                  <p:embed/>
                </p:oleObj>
              </mc:Choice>
              <mc:Fallback>
                <p:oleObj name="Equation" r:id="rId3" imgW="1688367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40" y="12954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922896" y="1770356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1066800" imgH="292100" progId="Equation.DSMT4">
                  <p:embed/>
                </p:oleObj>
              </mc:Choice>
              <mc:Fallback>
                <p:oleObj name="Equation" r:id="rId5" imgW="1066800" imgH="2921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896" y="1770356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102592" y="2218678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7" imgW="723586" imgH="291973" progId="Equation.DSMT4">
                  <p:embed/>
                </p:oleObj>
              </mc:Choice>
              <mc:Fallback>
                <p:oleObj name="Equation" r:id="rId7" imgW="723586" imgH="29197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592" y="2218678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48640" y="2675878"/>
          <a:ext cx="378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9" imgW="3784320" imgH="342720" progId="Equation.DSMT4">
                  <p:embed/>
                </p:oleObj>
              </mc:Choice>
              <mc:Fallback>
                <p:oleObj name="Equation" r:id="rId9" imgW="3784320" imgH="342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675878"/>
                        <a:ext cx="378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08470" y="3352800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Check</a:t>
            </a:r>
          </a:p>
        </p:txBody>
      </p:sp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2743200" y="32004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11" imgW="1587240" imgH="838080" progId="Equation.DSMT4">
                  <p:embed/>
                </p:oleObj>
              </mc:Choice>
              <mc:Fallback>
                <p:oleObj name="Equation" r:id="rId11" imgW="1587240" imgH="8380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158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3055938" y="4185824"/>
          <a:ext cx="110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13" imgW="1104840" imgH="838080" progId="Equation.DSMT4">
                  <p:embed/>
                </p:oleObj>
              </mc:Choice>
              <mc:Fallback>
                <p:oleObj name="Equation" r:id="rId13" imgW="110484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185824"/>
                        <a:ext cx="110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3208338" y="5146088"/>
          <a:ext cx="82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5" imgW="825480" imgH="838080" progId="Equation.DSMT4">
                  <p:embed/>
                </p:oleObj>
              </mc:Choice>
              <mc:Fallback>
                <p:oleObj name="Equation" r:id="rId15" imgW="825480" imgH="8380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5146088"/>
                        <a:ext cx="82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  <a:p>
            <a:pPr marL="514350" indent="-514350">
              <a:spcBef>
                <a:spcPts val="1800"/>
              </a:spcBef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168400" y="2385012"/>
          <a:ext cx="203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3" imgW="2031840" imgH="469800" progId="Equation.DSMT4">
                  <p:embed/>
                </p:oleObj>
              </mc:Choice>
              <mc:Fallback>
                <p:oleObj name="Equation" r:id="rId3" imgW="20318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385012"/>
                        <a:ext cx="203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/>
        </p:nvGraphicFramePr>
        <p:xfrm>
          <a:off x="838200" y="3771900"/>
          <a:ext cx="393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5" imgW="3936960" imgH="838080" progId="Equation.DSMT4">
                  <p:embed/>
                </p:oleObj>
              </mc:Choice>
              <mc:Fallback>
                <p:oleObj name="Equation" r:id="rId5" imgW="39369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71900"/>
                        <a:ext cx="393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Grp="1" noChangeAspect="1"/>
          </p:cNvGraphicFramePr>
          <p:nvPr/>
        </p:nvGraphicFramePr>
        <p:xfrm>
          <a:off x="2163154" y="2884134"/>
          <a:ext cx="430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7" imgW="4305240" imgH="838080" progId="Equation.DSMT4">
                  <p:embed/>
                </p:oleObj>
              </mc:Choice>
              <mc:Fallback>
                <p:oleObj name="Equation" r:id="rId7" imgW="4305240" imgH="83808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154" y="2884134"/>
                        <a:ext cx="430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2514600" y="4762500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9" imgW="1752480" imgH="291960" progId="Equation.DSMT4">
                  <p:embed/>
                </p:oleObj>
              </mc:Choice>
              <mc:Fallback>
                <p:oleObj name="Equation" r:id="rId9" imgW="175248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62500"/>
                        <a:ext cx="175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2294546" y="52197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1" imgW="1498320" imgH="291960" progId="Equation.DSMT4">
                  <p:embed/>
                </p:oleObj>
              </mc:Choice>
              <mc:Fallback>
                <p:oleObj name="Equation" r:id="rId11" imgW="149832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546" y="52197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2692638" y="56769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3" imgW="888840" imgH="291960" progId="Equation.DSMT4">
                  <p:embed/>
                </p:oleObj>
              </mc:Choice>
              <mc:Fallback>
                <p:oleObj name="Equation" r:id="rId13" imgW="88884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638" y="567690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10800000" flipV="1">
            <a:off x="990600" y="400050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09800" y="4305300"/>
            <a:ext cx="685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141292" y="4127262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478708" y="441497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900242" y="4032250"/>
          <a:ext cx="412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5" imgW="4127400" imgH="368280" progId="Equation.DSMT4">
                  <p:embed/>
                </p:oleObj>
              </mc:Choice>
              <mc:Fallback>
                <p:oleObj name="Equation" r:id="rId15" imgW="4127400" imgH="3682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242" y="4032250"/>
                        <a:ext cx="4127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4343400" y="5638800"/>
          <a:ext cx="3962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7" imgW="3962160" imgH="342720" progId="Equation.DSMT4">
                  <p:embed/>
                </p:oleObj>
              </mc:Choice>
              <mc:Fallback>
                <p:oleObj name="Equation" r:id="rId17" imgW="3962160" imgH="342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3962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Grp="1" noChangeAspect="1"/>
          </p:cNvGraphicFramePr>
          <p:nvPr/>
        </p:nvGraphicFramePr>
        <p:xfrm>
          <a:off x="990600" y="11430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9" imgW="1346040" imgH="838080" progId="Equation.DSMT4">
                  <p:embed/>
                </p:oleObj>
              </mc:Choice>
              <mc:Fallback>
                <p:oleObj name="Equation" r:id="rId19" imgW="1346040" imgH="838080" progId="Equation.DSMT4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Proportions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Check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286000" y="1752600"/>
          <a:ext cx="157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3" imgW="1574640" imgH="838080" progId="Equation.DSMT4">
                  <p:embed/>
                </p:oleObj>
              </mc:Choice>
              <mc:Fallback>
                <p:oleObj name="Equation" r:id="rId3" imgW="157464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52600"/>
                        <a:ext cx="1574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958624" y="2743200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5" imgW="927000" imgH="838080" progId="Equation.DSMT4">
                  <p:embed/>
                </p:oleObj>
              </mc:Choice>
              <mc:Fallback>
                <p:oleObj name="Equation" r:id="rId5" imgW="9270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624" y="2743200"/>
                        <a:ext cx="92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935050" y="3733800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7" imgW="812520" imgH="838080" progId="Equation.DSMT4">
                  <p:embed/>
                </p:oleObj>
              </mc:Choice>
              <mc:Fallback>
                <p:oleObj name="Equation" r:id="rId7" imgW="8125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050" y="3733800"/>
                        <a:ext cx="81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Application: Solving Proportions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an architect’s scale drawing of a home,    inch </a:t>
            </a:r>
          </a:p>
          <a:p>
            <a:r>
              <a:rPr lang="en-US" dirty="0"/>
              <a:t>represents 10 feet. What length does a measure of inches represent?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Set up a proportion representing the information. In this example the numerators are the same type (inches) and the denominators are the same type (feet).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66287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3" imgW="253800" imgH="838080" progId="Equation.DSMT4">
                  <p:embed/>
                </p:oleObj>
              </mc:Choice>
              <mc:Fallback>
                <p:oleObj name="Equation" r:id="rId3" imgW="2538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87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950438" y="1650762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5" imgW="444240" imgH="838080" progId="Equation.DSMT4">
                  <p:embed/>
                </p:oleObj>
              </mc:Choice>
              <mc:Fallback>
                <p:oleObj name="Equation" r:id="rId5" imgW="4442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438" y="1650762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286000" y="4787900"/>
          <a:ext cx="2971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7" imgW="2971800" imgH="1231560" progId="Equation.DSMT4">
                  <p:embed/>
                </p:oleObj>
              </mc:Choice>
              <mc:Fallback>
                <p:oleObj name="Equation" r:id="rId7" imgW="2971800" imgH="1231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87900"/>
                        <a:ext cx="2971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842000" y="5473700"/>
          <a:ext cx="1092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9" imgW="1091880" imgH="228600" progId="Equation.DSMT4">
                  <p:embed/>
                </p:oleObj>
              </mc:Choice>
              <mc:Fallback>
                <p:oleObj name="Equation" r:id="rId9" imgW="1091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5473700"/>
                        <a:ext cx="1092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Solving Proportions (cont.)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905000" y="1347596"/>
          <a:ext cx="24257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3" imgW="2425680" imgH="1231560" progId="Equation.DSMT4">
                  <p:embed/>
                </p:oleObj>
              </mc:Choice>
              <mc:Fallback>
                <p:oleObj name="Equation" r:id="rId3" imgW="2425680" imgH="1231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47596"/>
                        <a:ext cx="24257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1981200" y="1999212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09016" y="2261996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89162" y="2287634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57600" y="2033396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556616" y="2642996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Equation" r:id="rId5" imgW="1143000" imgH="838080" progId="Equation.DSMT4">
                  <p:embed/>
                </p:oleObj>
              </mc:Choice>
              <mc:Fallback>
                <p:oleObj name="Equation" r:id="rId5" imgW="11430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616" y="2642996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260362" y="3439180"/>
          <a:ext cx="179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7" imgW="1790640" imgH="838080" progId="Equation.DSMT4">
                  <p:embed/>
                </p:oleObj>
              </mc:Choice>
              <mc:Fallback>
                <p:oleObj name="Equation" r:id="rId7" imgW="17906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362" y="3439180"/>
                        <a:ext cx="179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836492" y="4403172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Equation" r:id="rId9" imgW="914400" imgH="291960" progId="Equation.DSMT4">
                  <p:embed/>
                </p:oleObj>
              </mc:Choice>
              <mc:Fallback>
                <p:oleObj name="Equation" r:id="rId9" imgW="9144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492" y="4403172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448062" y="1957196"/>
          <a:ext cx="283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11" imgW="2831760" imgH="279360" progId="Equation.DSMT4">
                  <p:embed/>
                </p:oleObj>
              </mc:Choice>
              <mc:Fallback>
                <p:oleObj name="Equation" r:id="rId11" imgW="283176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1957196"/>
                        <a:ext cx="2832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448062" y="294779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Equation" r:id="rId13" imgW="927000" imgH="279360" progId="Equation.DSMT4">
                  <p:embed/>
                </p:oleObj>
              </mc:Choice>
              <mc:Fallback>
                <p:oleObj name="Equation" r:id="rId13" imgW="92700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294779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5448062" y="446275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15" imgW="927000" imgH="279360" progId="Equation.DSMT4">
                  <p:embed/>
                </p:oleObj>
              </mc:Choice>
              <mc:Fallback>
                <p:oleObj name="Equation" r:id="rId15" imgW="9270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446275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410200" y="3709796"/>
          <a:ext cx="2552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17" imgW="2552400" imgH="279360" progId="Equation.DSMT4">
                  <p:embed/>
                </p:oleObj>
              </mc:Choice>
              <mc:Fallback>
                <p:oleObj name="Equation" r:id="rId17" imgW="255240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09796"/>
                        <a:ext cx="2552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57200" y="5088946"/>
            <a:ext cx="684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On this drawing,        inches represent </a:t>
            </a:r>
            <a:r>
              <a:rPr lang="en-US" sz="2800" dirty="0">
                <a:solidFill>
                  <a:srgbClr val="FF0000"/>
                </a:solidFill>
              </a:rPr>
              <a:t>50 feet</a:t>
            </a:r>
            <a:r>
              <a:rPr lang="en-US" sz="2800" dirty="0"/>
              <a:t>.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2993378" y="49530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Equation" r:id="rId19" imgW="444240" imgH="838080" progId="Equation.DSMT4">
                  <p:embed/>
                </p:oleObj>
              </mc:Choice>
              <mc:Fallback>
                <p:oleObj name="Equation" r:id="rId19" imgW="44424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378" y="49530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759</Words>
  <Application>Microsoft Office PowerPoint</Application>
  <PresentationFormat>On-screen Show (4:3)</PresentationFormat>
  <Paragraphs>114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Symbol</vt:lpstr>
      <vt:lpstr>Courier New</vt:lpstr>
      <vt:lpstr>Calibri</vt:lpstr>
      <vt:lpstr>Office Theme</vt:lpstr>
      <vt:lpstr>Equation</vt:lpstr>
      <vt:lpstr>Section 14.6</vt:lpstr>
      <vt:lpstr>Objectives</vt:lpstr>
      <vt:lpstr>Proportion </vt:lpstr>
      <vt:lpstr>Example 1: Proportions </vt:lpstr>
      <vt:lpstr>Example 1: Proportions (cont.)</vt:lpstr>
      <vt:lpstr>Example 1: Proportions (cont.)</vt:lpstr>
      <vt:lpstr>Example 1: Proportions (cont.)</vt:lpstr>
      <vt:lpstr>Example 2 Application: Solving Proportions </vt:lpstr>
      <vt:lpstr>Example 2: Application: Solving Proportions (cont.)</vt:lpstr>
      <vt:lpstr>Example 2: Application: Solving Proportions (cont.)</vt:lpstr>
      <vt:lpstr>Example 2: Application: Solving Proportions (cont.)</vt:lpstr>
      <vt:lpstr>To Solve an Equation Containing Rational Expressions </vt:lpstr>
      <vt:lpstr>Example 3: Solving Rational Equations </vt:lpstr>
      <vt:lpstr>Example 3: Solving Rational Equations (cont.)</vt:lpstr>
      <vt:lpstr>Example 4: Solving Rational Equations</vt:lpstr>
      <vt:lpstr>Example 4: Solving Rational Equations (cont.)</vt:lpstr>
      <vt:lpstr>Example 4: Solving Rational Equations (cont.)</vt:lpstr>
      <vt:lpstr>Example 5: Solving Rational Equations</vt:lpstr>
      <vt:lpstr>Example 5: Solving Rational Equations (cont.)</vt:lpstr>
      <vt:lpstr>Example 5: Solving Rational Equations (cont.)</vt:lpstr>
      <vt:lpstr>Completion Example 6: Solving Rational Equations</vt:lpstr>
      <vt:lpstr>Completion Example 6: Solving Rational Equations (cont.)</vt:lpstr>
      <vt:lpstr>Example 7: Solving a Formula for a Specified Variable</vt:lpstr>
      <vt:lpstr>Example 8: Similar Triangles</vt:lpstr>
      <vt:lpstr>Example 8: Similar Triangles (cont.)</vt:lpstr>
      <vt:lpstr>Example 8: Similar Triangles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 Systems</dc:creator>
  <cp:lastModifiedBy>Daniel Breuer</cp:lastModifiedBy>
  <cp:revision>131</cp:revision>
  <dcterms:created xsi:type="dcterms:W3CDTF">2013-04-26T14:43:13Z</dcterms:created>
  <dcterms:modified xsi:type="dcterms:W3CDTF">2018-09-04T20:01:52Z</dcterms:modified>
</cp:coreProperties>
</file>