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80" r:id="rId22"/>
    <p:sldId id="281" r:id="rId23"/>
    <p:sldId id="282" r:id="rId24"/>
    <p:sldId id="283" r:id="rId25"/>
    <p:sldId id="284" r:id="rId26"/>
    <p:sldId id="285"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10" d="100"/>
          <a:sy n="110" d="100"/>
        </p:scale>
        <p:origin x="126" y="3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8.wmf"/><Relationship Id="rId7" Type="http://schemas.openxmlformats.org/officeDocument/2006/relationships/image" Target="../media/image62.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 Id="rId5" Type="http://schemas.openxmlformats.org/officeDocument/2006/relationships/image" Target="../media/image71.wmf"/><Relationship Id="rId4" Type="http://schemas.openxmlformats.org/officeDocument/2006/relationships/image" Target="../media/image7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73.wmf"/><Relationship Id="rId1" Type="http://schemas.openxmlformats.org/officeDocument/2006/relationships/image" Target="../media/image72.wmf"/><Relationship Id="rId4" Type="http://schemas.openxmlformats.org/officeDocument/2006/relationships/image" Target="../media/image75.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5" Type="http://schemas.openxmlformats.org/officeDocument/2006/relationships/image" Target="../media/image81.wmf"/><Relationship Id="rId4" Type="http://schemas.openxmlformats.org/officeDocument/2006/relationships/image" Target="../media/image8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4.wmf"/><Relationship Id="rId7" Type="http://schemas.openxmlformats.org/officeDocument/2006/relationships/image" Target="../media/image88.wmf"/><Relationship Id="rId2" Type="http://schemas.openxmlformats.org/officeDocument/2006/relationships/image" Target="../media/image83.wmf"/><Relationship Id="rId1" Type="http://schemas.openxmlformats.org/officeDocument/2006/relationships/image" Target="../media/image82.wmf"/><Relationship Id="rId6" Type="http://schemas.openxmlformats.org/officeDocument/2006/relationships/image" Target="../media/image87.wmf"/><Relationship Id="rId5" Type="http://schemas.openxmlformats.org/officeDocument/2006/relationships/image" Target="../media/image86.wmf"/><Relationship Id="rId4" Type="http://schemas.openxmlformats.org/officeDocument/2006/relationships/image" Target="../media/image85.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90.wmf"/><Relationship Id="rId1" Type="http://schemas.openxmlformats.org/officeDocument/2006/relationships/image" Target="../media/image89.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11" Type="http://schemas.openxmlformats.org/officeDocument/2006/relationships/image" Target="../media/image45.wmf"/><Relationship Id="rId5" Type="http://schemas.openxmlformats.org/officeDocument/2006/relationships/image" Target="../media/image39.wmf"/><Relationship Id="rId10" Type="http://schemas.openxmlformats.org/officeDocument/2006/relationships/image" Target="../media/image44.wmf"/><Relationship Id="rId4" Type="http://schemas.openxmlformats.org/officeDocument/2006/relationships/image" Target="../media/image38.wmf"/><Relationship Id="rId9" Type="http://schemas.openxmlformats.org/officeDocument/2006/relationships/image" Target="../media/image4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6/8/2018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18157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B1D404-DAC9-4932-BA6A-34549F8C7B56}" type="datetimeFigureOut">
              <a:rPr lang="en-US" smtClean="0"/>
              <a:pPr/>
              <a:t>6/8/2018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7896E-ED08-4035-A8EC-FFCEF8F2494E}" type="slidenum">
              <a:rPr lang="en-US" smtClean="0"/>
              <a:pPr/>
              <a:t>‹#›</a:t>
            </a:fld>
            <a:endParaRPr lang="en-US"/>
          </a:p>
        </p:txBody>
      </p:sp>
    </p:spTree>
    <p:extLst>
      <p:ext uri="{BB962C8B-B14F-4D97-AF65-F5344CB8AC3E}">
        <p14:creationId xmlns:p14="http://schemas.microsoft.com/office/powerpoint/2010/main" val="302284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1.wmf"/><Relationship Id="rId5" Type="http://schemas.openxmlformats.org/officeDocument/2006/relationships/oleObject" Target="../embeddings/oleObject30.bin"/><Relationship Id="rId4" Type="http://schemas.openxmlformats.org/officeDocument/2006/relationships/image" Target="../media/image3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3.wmf"/><Relationship Id="rId5" Type="http://schemas.openxmlformats.org/officeDocument/2006/relationships/oleObject" Target="../embeddings/oleObject32.bin"/><Relationship Id="rId4" Type="http://schemas.openxmlformats.org/officeDocument/2006/relationships/image" Target="../media/image32.wmf"/></Relationships>
</file>

<file path=ppt/slides/_rels/slide13.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9.bin"/><Relationship Id="rId18" Type="http://schemas.openxmlformats.org/officeDocument/2006/relationships/image" Target="../media/image42.wmf"/><Relationship Id="rId3" Type="http://schemas.openxmlformats.org/officeDocument/2006/relationships/oleObject" Target="../embeddings/oleObject34.bin"/><Relationship Id="rId21" Type="http://schemas.openxmlformats.org/officeDocument/2006/relationships/oleObject" Target="../embeddings/oleObject43.bin"/><Relationship Id="rId7" Type="http://schemas.openxmlformats.org/officeDocument/2006/relationships/oleObject" Target="../embeddings/oleObject36.bin"/><Relationship Id="rId12" Type="http://schemas.openxmlformats.org/officeDocument/2006/relationships/image" Target="../media/image39.wmf"/><Relationship Id="rId17" Type="http://schemas.openxmlformats.org/officeDocument/2006/relationships/oleObject" Target="../embeddings/oleObject41.bin"/><Relationship Id="rId2" Type="http://schemas.openxmlformats.org/officeDocument/2006/relationships/slideLayout" Target="../slideLayouts/slideLayout2.xml"/><Relationship Id="rId16" Type="http://schemas.openxmlformats.org/officeDocument/2006/relationships/image" Target="../media/image41.wmf"/><Relationship Id="rId20" Type="http://schemas.openxmlformats.org/officeDocument/2006/relationships/image" Target="../media/image43.wmf"/><Relationship Id="rId1" Type="http://schemas.openxmlformats.org/officeDocument/2006/relationships/vmlDrawing" Target="../drawings/vmlDrawing8.vml"/><Relationship Id="rId6" Type="http://schemas.openxmlformats.org/officeDocument/2006/relationships/image" Target="../media/image36.wmf"/><Relationship Id="rId11" Type="http://schemas.openxmlformats.org/officeDocument/2006/relationships/oleObject" Target="../embeddings/oleObject38.bin"/><Relationship Id="rId24" Type="http://schemas.openxmlformats.org/officeDocument/2006/relationships/image" Target="../media/image45.wmf"/><Relationship Id="rId5" Type="http://schemas.openxmlformats.org/officeDocument/2006/relationships/oleObject" Target="../embeddings/oleObject35.bin"/><Relationship Id="rId15" Type="http://schemas.openxmlformats.org/officeDocument/2006/relationships/oleObject" Target="../embeddings/oleObject40.bin"/><Relationship Id="rId23" Type="http://schemas.openxmlformats.org/officeDocument/2006/relationships/oleObject" Target="../embeddings/oleObject44.bin"/><Relationship Id="rId10" Type="http://schemas.openxmlformats.org/officeDocument/2006/relationships/image" Target="../media/image38.wmf"/><Relationship Id="rId19" Type="http://schemas.openxmlformats.org/officeDocument/2006/relationships/oleObject" Target="../embeddings/oleObject42.bin"/><Relationship Id="rId4" Type="http://schemas.openxmlformats.org/officeDocument/2006/relationships/image" Target="../media/image35.wmf"/><Relationship Id="rId9" Type="http://schemas.openxmlformats.org/officeDocument/2006/relationships/oleObject" Target="../embeddings/oleObject37.bin"/><Relationship Id="rId14" Type="http://schemas.openxmlformats.org/officeDocument/2006/relationships/image" Target="../media/image40.wmf"/><Relationship Id="rId22" Type="http://schemas.openxmlformats.org/officeDocument/2006/relationships/image" Target="../media/image44.wmf"/></Relationships>
</file>

<file path=ppt/slides/_rels/slide14.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2.wmf"/><Relationship Id="rId5" Type="http://schemas.openxmlformats.org/officeDocument/2006/relationships/oleObject" Target="../embeddings/oleObject51.bin"/><Relationship Id="rId4" Type="http://schemas.openxmlformats.org/officeDocument/2006/relationships/image" Target="../media/image5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52.bin"/><Relationship Id="rId7"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4.wmf"/><Relationship Id="rId5" Type="http://schemas.openxmlformats.org/officeDocument/2006/relationships/oleObject" Target="../embeddings/oleObject53.bin"/><Relationship Id="rId4" Type="http://schemas.openxmlformats.org/officeDocument/2006/relationships/image" Target="../media/image53.wmf"/></Relationships>
</file>

<file path=ppt/slides/_rels/slide18.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0.wmf"/><Relationship Id="rId2" Type="http://schemas.openxmlformats.org/officeDocument/2006/relationships/slideLayout" Target="../slideLayouts/slideLayout2.xml"/><Relationship Id="rId16" Type="http://schemas.openxmlformats.org/officeDocument/2006/relationships/image" Target="../media/image62.wmf"/><Relationship Id="rId1" Type="http://schemas.openxmlformats.org/officeDocument/2006/relationships/vmlDrawing" Target="../drawings/vmlDrawing12.vml"/><Relationship Id="rId6" Type="http://schemas.openxmlformats.org/officeDocument/2006/relationships/image" Target="../media/image57.wmf"/><Relationship Id="rId11" Type="http://schemas.openxmlformats.org/officeDocument/2006/relationships/oleObject" Target="../embeddings/oleObject59.bin"/><Relationship Id="rId5" Type="http://schemas.openxmlformats.org/officeDocument/2006/relationships/oleObject" Target="../embeddings/oleObject56.bin"/><Relationship Id="rId15" Type="http://schemas.openxmlformats.org/officeDocument/2006/relationships/oleObject" Target="../embeddings/oleObject61.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8.bin"/><Relationship Id="rId14" Type="http://schemas.openxmlformats.org/officeDocument/2006/relationships/image" Target="../media/image61.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6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5.wmf"/><Relationship Id="rId5" Type="http://schemas.openxmlformats.org/officeDocument/2006/relationships/oleObject" Target="../embeddings/oleObject64.bin"/><Relationship Id="rId4" Type="http://schemas.openxmlformats.org/officeDocument/2006/relationships/image" Target="../media/image64.wmf"/></Relationships>
</file>

<file path=ppt/slides/_rels/slide22.x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71.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8.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70.wmf"/><Relationship Id="rId4" Type="http://schemas.openxmlformats.org/officeDocument/2006/relationships/image" Target="../media/image67.wmf"/><Relationship Id="rId9" Type="http://schemas.openxmlformats.org/officeDocument/2006/relationships/oleObject" Target="../embeddings/oleObject69.bin"/></Relationships>
</file>

<file path=ppt/slides/_rels/slide23.x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73.wmf"/><Relationship Id="rId5" Type="http://schemas.openxmlformats.org/officeDocument/2006/relationships/oleObject" Target="../embeddings/oleObject72.bin"/><Relationship Id="rId10" Type="http://schemas.openxmlformats.org/officeDocument/2006/relationships/image" Target="../media/image75.wmf"/><Relationship Id="rId4" Type="http://schemas.openxmlformats.org/officeDocument/2006/relationships/image" Target="../media/image72.wmf"/><Relationship Id="rId9" Type="http://schemas.openxmlformats.org/officeDocument/2006/relationships/oleObject" Target="../embeddings/oleObject74.bin"/></Relationships>
</file>

<file path=ppt/slides/_rels/slide24.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75.bin"/><Relationship Id="rId7" Type="http://schemas.openxmlformats.org/officeDocument/2006/relationships/oleObject" Target="../embeddings/oleObject77.bin"/><Relationship Id="rId12" Type="http://schemas.openxmlformats.org/officeDocument/2006/relationships/image" Target="../media/image81.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78.wmf"/><Relationship Id="rId11" Type="http://schemas.openxmlformats.org/officeDocument/2006/relationships/oleObject" Target="../embeddings/oleObject79.bin"/><Relationship Id="rId5" Type="http://schemas.openxmlformats.org/officeDocument/2006/relationships/oleObject" Target="../embeddings/oleObject76.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78.bin"/></Relationships>
</file>

<file path=ppt/slides/_rels/slide26.xml.rels><?xml version="1.0" encoding="UTF-8" standalone="yes"?>
<Relationships xmlns="http://schemas.openxmlformats.org/package/2006/relationships"><Relationship Id="rId8" Type="http://schemas.openxmlformats.org/officeDocument/2006/relationships/image" Target="../media/image84.wmf"/><Relationship Id="rId13" Type="http://schemas.openxmlformats.org/officeDocument/2006/relationships/oleObject" Target="../embeddings/oleObject85.bin"/><Relationship Id="rId3" Type="http://schemas.openxmlformats.org/officeDocument/2006/relationships/oleObject" Target="../embeddings/oleObject80.bin"/><Relationship Id="rId7" Type="http://schemas.openxmlformats.org/officeDocument/2006/relationships/oleObject" Target="../embeddings/oleObject82.bin"/><Relationship Id="rId12" Type="http://schemas.openxmlformats.org/officeDocument/2006/relationships/image" Target="../media/image86.wmf"/><Relationship Id="rId2" Type="http://schemas.openxmlformats.org/officeDocument/2006/relationships/slideLayout" Target="../slideLayouts/slideLayout2.xml"/><Relationship Id="rId16" Type="http://schemas.openxmlformats.org/officeDocument/2006/relationships/image" Target="../media/image88.wmf"/><Relationship Id="rId1" Type="http://schemas.openxmlformats.org/officeDocument/2006/relationships/vmlDrawing" Target="../drawings/vmlDrawing18.vml"/><Relationship Id="rId6" Type="http://schemas.openxmlformats.org/officeDocument/2006/relationships/image" Target="../media/image83.wmf"/><Relationship Id="rId11" Type="http://schemas.openxmlformats.org/officeDocument/2006/relationships/oleObject" Target="../embeddings/oleObject84.bin"/><Relationship Id="rId5" Type="http://schemas.openxmlformats.org/officeDocument/2006/relationships/oleObject" Target="../embeddings/oleObject81.bin"/><Relationship Id="rId15" Type="http://schemas.openxmlformats.org/officeDocument/2006/relationships/oleObject" Target="../embeddings/oleObject86.bin"/><Relationship Id="rId10" Type="http://schemas.openxmlformats.org/officeDocument/2006/relationships/image" Target="../media/image85.wmf"/><Relationship Id="rId4" Type="http://schemas.openxmlformats.org/officeDocument/2006/relationships/image" Target="../media/image82.wmf"/><Relationship Id="rId9" Type="http://schemas.openxmlformats.org/officeDocument/2006/relationships/oleObject" Target="../embeddings/oleObject83.bin"/><Relationship Id="rId14" Type="http://schemas.openxmlformats.org/officeDocument/2006/relationships/image" Target="../media/image87.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90.wmf"/><Relationship Id="rId5" Type="http://schemas.openxmlformats.org/officeDocument/2006/relationships/oleObject" Target="../embeddings/oleObject88.bin"/><Relationship Id="rId4" Type="http://schemas.openxmlformats.org/officeDocument/2006/relationships/image" Target="../media/image89.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18" Type="http://schemas.openxmlformats.org/officeDocument/2006/relationships/image" Target="../media/image10.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9.wmf"/><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26.bin"/><Relationship Id="rId18" Type="http://schemas.openxmlformats.org/officeDocument/2006/relationships/image" Target="../media/image29.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6.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28.wmf"/><Relationship Id="rId1" Type="http://schemas.openxmlformats.org/officeDocument/2006/relationships/vmlDrawing" Target="../drawings/vmlDrawing5.vml"/><Relationship Id="rId6" Type="http://schemas.openxmlformats.org/officeDocument/2006/relationships/image" Target="../media/image23.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4.bin"/><Relationship Id="rId14" Type="http://schemas.openxmlformats.org/officeDocument/2006/relationships/image" Target="../media/image2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accent1"/>
                </a:solidFill>
              </a:rPr>
              <a:t>Example 2: Work Problems (cont.)</a:t>
            </a:r>
          </a:p>
        </p:txBody>
      </p:sp>
      <p:sp>
        <p:nvSpPr>
          <p:cNvPr id="14339" name="Rectangle 5"/>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lstStyle/>
          <a:p>
            <a:r>
              <a:rPr lang="en-US" sz="2800" dirty="0"/>
              <a:t>Together, they can build the patio cover in </a:t>
            </a:r>
          </a:p>
          <a:p>
            <a:endParaRPr lang="en-US" sz="2800" dirty="0"/>
          </a:p>
          <a:p>
            <a:endParaRPr lang="en-US" sz="2800" dirty="0"/>
          </a:p>
          <a:p>
            <a:pPr>
              <a:spcBef>
                <a:spcPct val="50000"/>
              </a:spcBef>
            </a:pPr>
            <a:r>
              <a:rPr lang="en-US" sz="2800" dirty="0"/>
              <a:t>(</a:t>
            </a:r>
            <a:r>
              <a:rPr lang="en-US" sz="2800" b="1" dirty="0"/>
              <a:t>Note:</a:t>
            </a:r>
            <a:r>
              <a:rPr lang="en-US" sz="2800" dirty="0"/>
              <a:t> this answer is reasonable because the time is less than either person would take working alone.)</a:t>
            </a:r>
          </a:p>
        </p:txBody>
      </p:sp>
      <p:graphicFrame>
        <p:nvGraphicFramePr>
          <p:cNvPr id="14340" name="Object 6"/>
          <p:cNvGraphicFramePr>
            <a:graphicFrameLocks noChangeAspect="1"/>
          </p:cNvGraphicFramePr>
          <p:nvPr/>
        </p:nvGraphicFramePr>
        <p:xfrm>
          <a:off x="6654800" y="1156648"/>
          <a:ext cx="1473200" cy="825500"/>
        </p:xfrm>
        <a:graphic>
          <a:graphicData uri="http://schemas.openxmlformats.org/presentationml/2006/ole">
            <mc:AlternateContent xmlns:mc="http://schemas.openxmlformats.org/markup-compatibility/2006">
              <mc:Choice xmlns:v="urn:schemas-microsoft-com:vml" Requires="v">
                <p:oleObj spid="_x0000_s6155" name="Equation" r:id="rId3" imgW="1473200" imgH="825500" progId="Equation.DSMT4">
                  <p:embed/>
                </p:oleObj>
              </mc:Choice>
              <mc:Fallback>
                <p:oleObj name="Equation" r:id="rId3" imgW="1473200" imgH="8255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54800" y="1156648"/>
                        <a:ext cx="1473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7"/>
          <p:cNvGraphicFramePr>
            <a:graphicFrameLocks noChangeAspect="1"/>
          </p:cNvGraphicFramePr>
          <p:nvPr/>
        </p:nvGraphicFramePr>
        <p:xfrm>
          <a:off x="609600" y="1815152"/>
          <a:ext cx="1879600" cy="825500"/>
        </p:xfrm>
        <a:graphic>
          <a:graphicData uri="http://schemas.openxmlformats.org/presentationml/2006/ole">
            <mc:AlternateContent xmlns:mc="http://schemas.openxmlformats.org/markup-compatibility/2006">
              <mc:Choice xmlns:v="urn:schemas-microsoft-com:vml" Requires="v">
                <p:oleObj spid="_x0000_s6156" name="Equation" r:id="rId5" imgW="1879600" imgH="825500" progId="Equation.DSMT4">
                  <p:embed/>
                </p:oleObj>
              </mc:Choice>
              <mc:Fallback>
                <p:oleObj name="Equation" r:id="rId5" imgW="1879600" imgH="8255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1815152"/>
                        <a:ext cx="1879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Work Problems</a:t>
            </a:r>
          </a:p>
        </p:txBody>
      </p:sp>
      <p:sp>
        <p:nvSpPr>
          <p:cNvPr id="15363" name="Rectangle 6"/>
          <p:cNvSpPr>
            <a:spLocks noChangeArrowheads="1"/>
          </p:cNvSpPr>
          <p:nvPr/>
        </p:nvSpPr>
        <p:spPr bwMode="auto">
          <a:xfrm>
            <a:off x="455613" y="1280160"/>
            <a:ext cx="8226425" cy="3927229"/>
          </a:xfrm>
          <a:prstGeom prst="rect">
            <a:avLst/>
          </a:prstGeom>
          <a:noFill/>
          <a:ln w="9525" algn="ctr">
            <a:noFill/>
            <a:miter lim="800000"/>
            <a:headEnd/>
            <a:tailEnd/>
          </a:ln>
          <a:effectLst/>
        </p:spPr>
        <p:txBody>
          <a:bodyPr>
            <a:spAutoFit/>
          </a:bodyPr>
          <a:lstStyle/>
          <a:p>
            <a:pPr marL="3175" indent="-3175">
              <a:spcBef>
                <a:spcPct val="20000"/>
              </a:spcBef>
            </a:pPr>
            <a:r>
              <a:rPr lang="en-US" sz="2800" dirty="0"/>
              <a:t>A man can wax his car three times faster than his daughter can.  Together they can do the job in </a:t>
            </a:r>
            <a:r>
              <a:rPr lang="en-US" sz="2800" dirty="0">
                <a:solidFill>
                  <a:srgbClr val="0000FF"/>
                </a:solidFill>
              </a:rPr>
              <a:t>4 hours</a:t>
            </a:r>
            <a:r>
              <a:rPr lang="en-US" sz="2800" dirty="0"/>
              <a:t>.  How long would it take each of them working alone?</a:t>
            </a:r>
          </a:p>
          <a:p>
            <a:pPr>
              <a:spcBef>
                <a:spcPct val="50000"/>
              </a:spcBef>
              <a:tabLst>
                <a:tab pos="463550" algn="l"/>
              </a:tabLst>
            </a:pPr>
            <a:r>
              <a:rPr lang="en-US" sz="2800" b="1" dirty="0"/>
              <a:t>Solution</a:t>
            </a:r>
          </a:p>
          <a:p>
            <a:pPr>
              <a:spcBef>
                <a:spcPct val="20000"/>
              </a:spcBef>
              <a:tabLst>
                <a:tab pos="463550" algn="l"/>
              </a:tabLst>
            </a:pPr>
            <a:r>
              <a:rPr lang="en-US" sz="2800" dirty="0"/>
              <a:t>Let </a:t>
            </a:r>
            <a:r>
              <a:rPr lang="en-US" sz="2800" i="1" dirty="0">
                <a:solidFill>
                  <a:srgbClr val="000099"/>
                </a:solidFill>
              </a:rPr>
              <a:t>t</a:t>
            </a:r>
            <a:r>
              <a:rPr lang="en-US" sz="2800" dirty="0"/>
              <a:t> = number of hours for the man alone to wax the car and </a:t>
            </a:r>
          </a:p>
          <a:p>
            <a:pPr>
              <a:spcBef>
                <a:spcPct val="20000"/>
              </a:spcBef>
              <a:tabLst>
                <a:tab pos="463550" algn="l"/>
              </a:tabLst>
            </a:pPr>
            <a:r>
              <a:rPr lang="en-US" sz="2800" dirty="0">
                <a:solidFill>
                  <a:srgbClr val="000099"/>
                </a:solidFill>
              </a:rPr>
              <a:t>3</a:t>
            </a:r>
            <a:r>
              <a:rPr lang="en-US" sz="2800" i="1" dirty="0">
                <a:solidFill>
                  <a:srgbClr val="000099"/>
                </a:solidFill>
              </a:rPr>
              <a:t>t</a:t>
            </a:r>
            <a:r>
              <a:rPr lang="en-US" sz="2800" dirty="0"/>
              <a:t> = number of hours for the daughter alone to wax the car.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Work Problems (cont.)</a:t>
            </a:r>
          </a:p>
        </p:txBody>
      </p:sp>
      <p:graphicFrame>
        <p:nvGraphicFramePr>
          <p:cNvPr id="1087492" name="Group 4"/>
          <p:cNvGraphicFramePr>
            <a:graphicFrameLocks noGrp="1"/>
          </p:cNvGraphicFramePr>
          <p:nvPr/>
        </p:nvGraphicFramePr>
        <p:xfrm>
          <a:off x="914400" y="1371600"/>
          <a:ext cx="7315200" cy="3200399"/>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Part of Work Done in 1 Hour</a:t>
                      </a: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Man</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Daughter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6409" name="Object 26"/>
          <p:cNvGraphicFramePr>
            <a:graphicFrameLocks noChangeAspect="1"/>
          </p:cNvGraphicFramePr>
          <p:nvPr/>
        </p:nvGraphicFramePr>
        <p:xfrm>
          <a:off x="6915150" y="2286000"/>
          <a:ext cx="190500" cy="609600"/>
        </p:xfrm>
        <a:graphic>
          <a:graphicData uri="http://schemas.openxmlformats.org/presentationml/2006/ole">
            <mc:AlternateContent xmlns:mc="http://schemas.openxmlformats.org/markup-compatibility/2006">
              <mc:Choice xmlns:v="urn:schemas-microsoft-com:vml" Requires="v">
                <p:oleObj spid="_x0000_s7183" name="Equation" r:id="rId3" imgW="190417" imgH="609336" progId="Equation.DSMT4">
                  <p:embed/>
                </p:oleObj>
              </mc:Choice>
              <mc:Fallback>
                <p:oleObj name="Equation" r:id="rId3" imgW="190417" imgH="6093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5150" y="2286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0" name="Object 27"/>
          <p:cNvGraphicFramePr>
            <a:graphicFrameLocks noChangeAspect="1"/>
          </p:cNvGraphicFramePr>
          <p:nvPr/>
        </p:nvGraphicFramePr>
        <p:xfrm>
          <a:off x="6858000" y="3048000"/>
          <a:ext cx="304800" cy="609600"/>
        </p:xfrm>
        <a:graphic>
          <a:graphicData uri="http://schemas.openxmlformats.org/presentationml/2006/ole">
            <mc:AlternateContent xmlns:mc="http://schemas.openxmlformats.org/markup-compatibility/2006">
              <mc:Choice xmlns:v="urn:schemas-microsoft-com:vml" Requires="v">
                <p:oleObj spid="_x0000_s7184" name="Equation" r:id="rId5" imgW="304668" imgH="609336" progId="Equation.DSMT4">
                  <p:embed/>
                </p:oleObj>
              </mc:Choice>
              <mc:Fallback>
                <p:oleObj name="Equation" r:id="rId5" imgW="304668" imgH="6093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3048000"/>
                        <a:ext cx="3048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1" name="Object 28"/>
          <p:cNvGraphicFramePr>
            <a:graphicFrameLocks noChangeAspect="1"/>
          </p:cNvGraphicFramePr>
          <p:nvPr/>
        </p:nvGraphicFramePr>
        <p:xfrm>
          <a:off x="6902450" y="3886200"/>
          <a:ext cx="215900" cy="609600"/>
        </p:xfrm>
        <a:graphic>
          <a:graphicData uri="http://schemas.openxmlformats.org/presentationml/2006/ole">
            <mc:AlternateContent xmlns:mc="http://schemas.openxmlformats.org/markup-compatibility/2006">
              <mc:Choice xmlns:v="urn:schemas-microsoft-com:vml" Requires="v">
                <p:oleObj spid="_x0000_s7185" name="Equation" r:id="rId7" imgW="215806" imgH="609336" progId="Equation.DSMT4">
                  <p:embed/>
                </p:oleObj>
              </mc:Choice>
              <mc:Fallback>
                <p:oleObj name="Equation" r:id="rId7" imgW="215806" imgH="6093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02450" y="38862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Work Problems (cont.)</a:t>
            </a:r>
          </a:p>
        </p:txBody>
      </p:sp>
      <p:graphicFrame>
        <p:nvGraphicFramePr>
          <p:cNvPr id="17411" name="Object 28"/>
          <p:cNvGraphicFramePr>
            <a:graphicFrameLocks noChangeAspect="1"/>
          </p:cNvGraphicFramePr>
          <p:nvPr/>
        </p:nvGraphicFramePr>
        <p:xfrm>
          <a:off x="558800" y="977900"/>
          <a:ext cx="7823200" cy="1663700"/>
        </p:xfrm>
        <a:graphic>
          <a:graphicData uri="http://schemas.openxmlformats.org/presentationml/2006/ole">
            <mc:AlternateContent xmlns:mc="http://schemas.openxmlformats.org/markup-compatibility/2006">
              <mc:Choice xmlns:v="urn:schemas-microsoft-com:vml" Requires="v">
                <p:oleObj spid="_x0000_s8241" name="Equation" r:id="rId3" imgW="7823160" imgH="1663560" progId="Equation.DSMT4">
                  <p:embed/>
                </p:oleObj>
              </mc:Choice>
              <mc:Fallback>
                <p:oleObj name="Equation" r:id="rId3" imgW="7823160" imgH="166356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977900"/>
                        <a:ext cx="7823200" cy="166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30"/>
          <p:cNvGraphicFramePr>
            <a:graphicFrameLocks noChangeAspect="1"/>
          </p:cNvGraphicFramePr>
          <p:nvPr/>
        </p:nvGraphicFramePr>
        <p:xfrm>
          <a:off x="5214711" y="2831070"/>
          <a:ext cx="2857500" cy="850900"/>
        </p:xfrm>
        <a:graphic>
          <a:graphicData uri="http://schemas.openxmlformats.org/presentationml/2006/ole">
            <mc:AlternateContent xmlns:mc="http://schemas.openxmlformats.org/markup-compatibility/2006">
              <mc:Choice xmlns:v="urn:schemas-microsoft-com:vml" Requires="v">
                <p:oleObj spid="_x0000_s8242" name="Equation" r:id="rId5" imgW="2857500" imgH="850900" progId="Equation.DSMT4">
                  <p:embed/>
                </p:oleObj>
              </mc:Choice>
              <mc:Fallback>
                <p:oleObj name="Equation" r:id="rId5" imgW="2857500" imgH="8509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4711" y="2831070"/>
                        <a:ext cx="28575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4" name="Object 31"/>
          <p:cNvGraphicFramePr>
            <a:graphicFrameLocks noChangeAspect="1"/>
          </p:cNvGraphicFramePr>
          <p:nvPr/>
        </p:nvGraphicFramePr>
        <p:xfrm>
          <a:off x="6510111" y="5424714"/>
          <a:ext cx="1676400" cy="279400"/>
        </p:xfrm>
        <a:graphic>
          <a:graphicData uri="http://schemas.openxmlformats.org/presentationml/2006/ole">
            <mc:AlternateContent xmlns:mc="http://schemas.openxmlformats.org/markup-compatibility/2006">
              <mc:Choice xmlns:v="urn:schemas-microsoft-com:vml" Requires="v">
                <p:oleObj spid="_x0000_s8243" name="Equation" r:id="rId7" imgW="1676400" imgH="279400" progId="Equation.DSMT4">
                  <p:embed/>
                </p:oleObj>
              </mc:Choice>
              <mc:Fallback>
                <p:oleObj name="Equation" r:id="rId7" imgW="1676400" imgH="27940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0111" y="5424714"/>
                        <a:ext cx="1676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1121228" y="2689225"/>
          <a:ext cx="3708400" cy="838200"/>
        </p:xfrm>
        <a:graphic>
          <a:graphicData uri="http://schemas.openxmlformats.org/presentationml/2006/ole">
            <mc:AlternateContent xmlns:mc="http://schemas.openxmlformats.org/markup-compatibility/2006">
              <mc:Choice xmlns:v="urn:schemas-microsoft-com:vml" Requires="v">
                <p:oleObj spid="_x0000_s8244" name="Equation" r:id="rId9" imgW="3708400" imgH="838200" progId="Equation.DSMT4">
                  <p:embed/>
                </p:oleObj>
              </mc:Choice>
              <mc:Fallback>
                <p:oleObj name="Equation" r:id="rId9" imgW="3708400" imgH="83820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21228" y="2689225"/>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659167" y="3672114"/>
          <a:ext cx="1498600" cy="292100"/>
        </p:xfrm>
        <a:graphic>
          <a:graphicData uri="http://schemas.openxmlformats.org/presentationml/2006/ole">
            <mc:AlternateContent xmlns:mc="http://schemas.openxmlformats.org/markup-compatibility/2006">
              <mc:Choice xmlns:v="urn:schemas-microsoft-com:vml" Requires="v">
                <p:oleObj spid="_x0000_s8245" name="Equation" r:id="rId11" imgW="1497950" imgH="291973" progId="Equation.DSMT4">
                  <p:embed/>
                </p:oleObj>
              </mc:Choice>
              <mc:Fallback>
                <p:oleObj name="Equation" r:id="rId11" imgW="1497950" imgH="291973"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59167" y="3672114"/>
                        <a:ext cx="1498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149351" y="4087422"/>
          <a:ext cx="1003300" cy="292100"/>
        </p:xfrm>
        <a:graphic>
          <a:graphicData uri="http://schemas.openxmlformats.org/presentationml/2006/ole">
            <mc:AlternateContent xmlns:mc="http://schemas.openxmlformats.org/markup-compatibility/2006">
              <mc:Choice xmlns:v="urn:schemas-microsoft-com:vml" Requires="v">
                <p:oleObj spid="_x0000_s8246" name="Equation" r:id="rId13" imgW="1002865" imgH="291973" progId="Equation.DSMT4">
                  <p:embed/>
                </p:oleObj>
              </mc:Choice>
              <mc:Fallback>
                <p:oleObj name="Equation" r:id="rId13" imgW="1002865" imgH="291973"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49351" y="408742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350655" y="4401456"/>
          <a:ext cx="901700" cy="838200"/>
        </p:xfrm>
        <a:graphic>
          <a:graphicData uri="http://schemas.openxmlformats.org/presentationml/2006/ole">
            <mc:AlternateContent xmlns:mc="http://schemas.openxmlformats.org/markup-compatibility/2006">
              <mc:Choice xmlns:v="urn:schemas-microsoft-com:vml" Requires="v">
                <p:oleObj spid="_x0000_s8247" name="Equation" r:id="rId15" imgW="901309" imgH="837836" progId="Equation.DSMT4">
                  <p:embed/>
                </p:oleObj>
              </mc:Choice>
              <mc:Fallback>
                <p:oleObj name="Equation" r:id="rId15" imgW="901309" imgH="837836"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50655" y="4401456"/>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3162999" y="5141522"/>
          <a:ext cx="2527300" cy="927100"/>
        </p:xfrm>
        <a:graphic>
          <a:graphicData uri="http://schemas.openxmlformats.org/presentationml/2006/ole">
            <mc:AlternateContent xmlns:mc="http://schemas.openxmlformats.org/markup-compatibility/2006">
              <mc:Choice xmlns:v="urn:schemas-microsoft-com:vml" Requires="v">
                <p:oleObj spid="_x0000_s8248" name="Equation" r:id="rId17" imgW="2527300" imgH="927100" progId="Equation.DSMT4">
                  <p:embed/>
                </p:oleObj>
              </mc:Choice>
              <mc:Fallback>
                <p:oleObj name="Equation" r:id="rId17" imgW="2527300" imgH="92710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62999" y="5141522"/>
                        <a:ext cx="2527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6510111" y="4688112"/>
          <a:ext cx="1181100" cy="241300"/>
        </p:xfrm>
        <a:graphic>
          <a:graphicData uri="http://schemas.openxmlformats.org/presentationml/2006/ole">
            <mc:AlternateContent xmlns:mc="http://schemas.openxmlformats.org/markup-compatibility/2006">
              <mc:Choice xmlns:v="urn:schemas-microsoft-com:vml" Requires="v">
                <p:oleObj spid="_x0000_s8249" name="Equation" r:id="rId19" imgW="1180588" imgH="241195" progId="Equation.DSMT4">
                  <p:embed/>
                </p:oleObj>
              </mc:Choice>
              <mc:Fallback>
                <p:oleObj name="Equation" r:id="rId19" imgW="1180588" imgH="241195"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510111" y="4688112"/>
                        <a:ext cx="1181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Arrow Connector 11"/>
          <p:cNvCxnSpPr/>
          <p:nvPr/>
        </p:nvCxnSpPr>
        <p:spPr>
          <a:xfrm flipH="1">
            <a:off x="5824311" y="4815114"/>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824311" y="5562600"/>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1028700" y="33147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1736698" y="30480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2386053" y="3268649"/>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2911502"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222804"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3755660" y="328472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205" name="Object 13"/>
          <p:cNvGraphicFramePr>
            <a:graphicFrameLocks noChangeAspect="1"/>
          </p:cNvGraphicFramePr>
          <p:nvPr/>
        </p:nvGraphicFramePr>
        <p:xfrm>
          <a:off x="3062990" y="2667000"/>
          <a:ext cx="165100" cy="203200"/>
        </p:xfrm>
        <a:graphic>
          <a:graphicData uri="http://schemas.openxmlformats.org/presentationml/2006/ole">
            <mc:AlternateContent xmlns:mc="http://schemas.openxmlformats.org/markup-compatibility/2006">
              <mc:Choice xmlns:v="urn:schemas-microsoft-com:vml" Requires="v">
                <p:oleObj spid="_x0000_s8250" name="Equation" r:id="rId21" imgW="164957" imgH="203024" progId="Equation.DSMT4">
                  <p:embed/>
                </p:oleObj>
              </mc:Choice>
              <mc:Fallback>
                <p:oleObj name="Equation" r:id="rId21" imgW="164957" imgH="203024"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062990" y="2667000"/>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358390" y="2652010"/>
          <a:ext cx="152400" cy="228600"/>
        </p:xfrm>
        <a:graphic>
          <a:graphicData uri="http://schemas.openxmlformats.org/presentationml/2006/ole">
            <mc:AlternateContent xmlns:mc="http://schemas.openxmlformats.org/markup-compatibility/2006">
              <mc:Choice xmlns:v="urn:schemas-microsoft-com:vml" Requires="v">
                <p:oleObj spid="_x0000_s8251" name="Equation" r:id="rId23" imgW="152334" imgH="228501" progId="Equation.DSMT4">
                  <p:embed/>
                </p:oleObj>
              </mc:Choice>
              <mc:Fallback>
                <p:oleObj name="Equation" r:id="rId23" imgW="152334" imgH="228501" progId="Equation.DSMT4">
                  <p:embed/>
                  <p:pic>
                    <p:nvPicPr>
                      <p:cNvPr id="0" name="Picture 2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58390" y="2652010"/>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20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20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0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3: Work Problems (cont.)</a:t>
            </a:r>
          </a:p>
        </p:txBody>
      </p:sp>
      <p:graphicFrame>
        <p:nvGraphicFramePr>
          <p:cNvPr id="9219" name="Object 3"/>
          <p:cNvGraphicFramePr>
            <a:graphicFrameLocks noChangeAspect="1"/>
          </p:cNvGraphicFramePr>
          <p:nvPr/>
        </p:nvGraphicFramePr>
        <p:xfrm>
          <a:off x="502920" y="1295400"/>
          <a:ext cx="914400" cy="304800"/>
        </p:xfrm>
        <a:graphic>
          <a:graphicData uri="http://schemas.openxmlformats.org/presentationml/2006/ole">
            <mc:AlternateContent xmlns:mc="http://schemas.openxmlformats.org/markup-compatibility/2006">
              <mc:Choice xmlns:v="urn:schemas-microsoft-com:vml" Requires="v">
                <p:oleObj spid="_x0000_s9240" name="Equation" r:id="rId3" imgW="914400" imgH="304560" progId="Equation.DSMT4">
                  <p:embed/>
                </p:oleObj>
              </mc:Choice>
              <mc:Fallback>
                <p:oleObj name="Equation" r:id="rId3" imgW="914400" imgH="30456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 y="129540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502920" y="1684789"/>
          <a:ext cx="4838700" cy="1282700"/>
        </p:xfrm>
        <a:graphic>
          <a:graphicData uri="http://schemas.openxmlformats.org/presentationml/2006/ole">
            <mc:AlternateContent xmlns:mc="http://schemas.openxmlformats.org/markup-compatibility/2006">
              <mc:Choice xmlns:v="urn:schemas-microsoft-com:vml" Requires="v">
                <p:oleObj spid="_x0000_s9241" name="Equation" r:id="rId5" imgW="4838400" imgH="1282680" progId="Equation.DSMT4">
                  <p:embed/>
                </p:oleObj>
              </mc:Choice>
              <mc:Fallback>
                <p:oleObj name="Equation" r:id="rId5" imgW="4838400" imgH="128268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920" y="1684789"/>
                        <a:ext cx="48387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502920" y="2972266"/>
          <a:ext cx="6235700" cy="1371600"/>
        </p:xfrm>
        <a:graphic>
          <a:graphicData uri="http://schemas.openxmlformats.org/presentationml/2006/ole">
            <mc:AlternateContent xmlns:mc="http://schemas.openxmlformats.org/markup-compatibility/2006">
              <mc:Choice xmlns:v="urn:schemas-microsoft-com:vml" Requires="v">
                <p:oleObj spid="_x0000_s9242" name="Equation" r:id="rId7" imgW="6235560" imgH="1371600" progId="Equation.DSMT4">
                  <p:embed/>
                </p:oleObj>
              </mc:Choice>
              <mc:Fallback>
                <p:oleObj name="Equation" r:id="rId7" imgW="6235560" imgH="13716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 y="2972266"/>
                        <a:ext cx="6235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502920" y="4191000"/>
          <a:ext cx="4559300" cy="838200"/>
        </p:xfrm>
        <a:graphic>
          <a:graphicData uri="http://schemas.openxmlformats.org/presentationml/2006/ole">
            <mc:AlternateContent xmlns:mc="http://schemas.openxmlformats.org/markup-compatibility/2006">
              <mc:Choice xmlns:v="urn:schemas-microsoft-com:vml" Requires="v">
                <p:oleObj spid="_x0000_s9243" name="Equation" r:id="rId9" imgW="4559040" imgH="838080" progId="Equation.DSMT4">
                  <p:embed/>
                </p:oleObj>
              </mc:Choice>
              <mc:Fallback>
                <p:oleObj name="Equation" r:id="rId9" imgW="4559040" imgH="83808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 y="41910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02920" y="5119688"/>
          <a:ext cx="5194300" cy="838200"/>
        </p:xfrm>
        <a:graphic>
          <a:graphicData uri="http://schemas.openxmlformats.org/presentationml/2006/ole">
            <mc:AlternateContent xmlns:mc="http://schemas.openxmlformats.org/markup-compatibility/2006">
              <mc:Choice xmlns:v="urn:schemas-microsoft-com:vml" Requires="v">
                <p:oleObj spid="_x0000_s9244" name="Equation" r:id="rId11" imgW="5194080" imgH="838080" progId="Equation.DSMT4">
                  <p:embed/>
                </p:oleObj>
              </mc:Choice>
              <mc:Fallback>
                <p:oleObj name="Equation" r:id="rId11" imgW="5194080" imgH="83808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 y="5119688"/>
                        <a:ext cx="519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3: Work Problems (cont.)</a:t>
            </a:r>
          </a:p>
        </p:txBody>
      </p:sp>
      <p:graphicFrame>
        <p:nvGraphicFramePr>
          <p:cNvPr id="19459" name="Object 4"/>
          <p:cNvGraphicFramePr>
            <a:graphicFrameLocks noChangeAspect="1"/>
          </p:cNvGraphicFramePr>
          <p:nvPr/>
        </p:nvGraphicFramePr>
        <p:xfrm>
          <a:off x="527050" y="1441450"/>
          <a:ext cx="4470400" cy="838200"/>
        </p:xfrm>
        <a:graphic>
          <a:graphicData uri="http://schemas.openxmlformats.org/presentationml/2006/ole">
            <mc:AlternateContent xmlns:mc="http://schemas.openxmlformats.org/markup-compatibility/2006">
              <mc:Choice xmlns:v="urn:schemas-microsoft-com:vml" Requires="v">
                <p:oleObj spid="_x0000_s10251" name="Equation" r:id="rId3" imgW="4470400" imgH="838200" progId="Equation.DSMT4">
                  <p:embed/>
                </p:oleObj>
              </mc:Choice>
              <mc:Fallback>
                <p:oleObj name="Equation" r:id="rId3" imgW="4470400" imgH="8382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1441450"/>
                        <a:ext cx="4470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0" name="Rectangle 5"/>
          <p:cNvSpPr>
            <a:spLocks noChangeArrowheads="1"/>
          </p:cNvSpPr>
          <p:nvPr/>
        </p:nvSpPr>
        <p:spPr bwMode="auto">
          <a:xfrm>
            <a:off x="455613" y="2624138"/>
            <a:ext cx="8231187" cy="1169551"/>
          </a:xfrm>
          <a:prstGeom prst="rect">
            <a:avLst/>
          </a:prstGeom>
          <a:noFill/>
          <a:ln w="9525" algn="ctr">
            <a:noFill/>
            <a:miter lim="800000"/>
            <a:headEnd/>
            <a:tailEnd/>
          </a:ln>
          <a:effectLst/>
        </p:spPr>
        <p:txBody>
          <a:bodyPr wrap="square">
            <a:spAutoFit/>
          </a:bodyPr>
          <a:lstStyle/>
          <a:p>
            <a:r>
              <a:rPr lang="en-US" sz="2800" dirty="0"/>
              <a:t>Working alone, the man takes    </a:t>
            </a:r>
          </a:p>
          <a:p>
            <a:pPr>
              <a:spcBef>
                <a:spcPct val="50000"/>
              </a:spcBef>
            </a:pPr>
            <a:r>
              <a:rPr lang="en-US" sz="2800" dirty="0"/>
              <a:t>and his daughter takes </a:t>
            </a:r>
            <a:r>
              <a:rPr lang="en-US" sz="2800" dirty="0">
                <a:solidFill>
                  <a:srgbClr val="FF0008"/>
                </a:solidFill>
              </a:rPr>
              <a:t>16 hours</a:t>
            </a:r>
            <a:r>
              <a:rPr lang="en-US" sz="2800" dirty="0"/>
              <a:t>.</a:t>
            </a:r>
          </a:p>
        </p:txBody>
      </p:sp>
      <p:graphicFrame>
        <p:nvGraphicFramePr>
          <p:cNvPr id="19461" name="Object 6"/>
          <p:cNvGraphicFramePr>
            <a:graphicFrameLocks noChangeAspect="1"/>
          </p:cNvGraphicFramePr>
          <p:nvPr/>
        </p:nvGraphicFramePr>
        <p:xfrm>
          <a:off x="4953000" y="2490324"/>
          <a:ext cx="2411413" cy="838200"/>
        </p:xfrm>
        <a:graphic>
          <a:graphicData uri="http://schemas.openxmlformats.org/presentationml/2006/ole">
            <mc:AlternateContent xmlns:mc="http://schemas.openxmlformats.org/markup-compatibility/2006">
              <mc:Choice xmlns:v="urn:schemas-microsoft-com:vml" Requires="v">
                <p:oleObj spid="_x0000_s10252" name="Equation" r:id="rId5" imgW="2413000" imgH="838200" progId="Equation.DSMT4">
                  <p:embed/>
                </p:oleObj>
              </mc:Choice>
              <mc:Fallback>
                <p:oleObj name="Equation" r:id="rId5" imgW="2413000" imgH="8382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3000" y="2490324"/>
                        <a:ext cx="24114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Work Problems</a:t>
            </a:r>
          </a:p>
        </p:txBody>
      </p:sp>
      <p:sp>
        <p:nvSpPr>
          <p:cNvPr id="20483" name="Rectangle 7"/>
          <p:cNvSpPr>
            <a:spLocks noChangeArrowheads="1"/>
          </p:cNvSpPr>
          <p:nvPr/>
        </p:nvSpPr>
        <p:spPr bwMode="auto">
          <a:xfrm>
            <a:off x="455613" y="1188720"/>
            <a:ext cx="8410575" cy="4875181"/>
          </a:xfrm>
          <a:prstGeom prst="rect">
            <a:avLst/>
          </a:prstGeom>
          <a:noFill/>
          <a:ln w="9525" algn="ctr">
            <a:noFill/>
            <a:miter lim="800000"/>
            <a:headEnd/>
            <a:tailEnd/>
          </a:ln>
          <a:effectLst/>
        </p:spPr>
        <p:txBody>
          <a:bodyPr>
            <a:spAutoFit/>
          </a:bodyPr>
          <a:lstStyle/>
          <a:p>
            <a:r>
              <a:rPr lang="en-US" sz="2800" dirty="0"/>
              <a:t>A man was told that his new pool would fill through an inlet valve in </a:t>
            </a:r>
            <a:r>
              <a:rPr lang="en-US" sz="2800" dirty="0">
                <a:solidFill>
                  <a:srgbClr val="0000FF"/>
                </a:solidFill>
              </a:rPr>
              <a:t>3 hours</a:t>
            </a:r>
            <a:r>
              <a:rPr lang="en-US" sz="2800" dirty="0"/>
              <a:t>.  He knew something was wrong when the pool took </a:t>
            </a:r>
            <a:r>
              <a:rPr lang="en-US" sz="2800" dirty="0">
                <a:solidFill>
                  <a:srgbClr val="0000FF"/>
                </a:solidFill>
              </a:rPr>
              <a:t>8 hours </a:t>
            </a:r>
            <a:r>
              <a:rPr lang="en-US" sz="2800" dirty="0"/>
              <a:t>to fill.  He found he had left the drain valve open.  How long would it take to drain the pool once it is completely filled and only the drain valve is open?</a:t>
            </a:r>
          </a:p>
          <a:p>
            <a:pPr>
              <a:tabLst>
                <a:tab pos="463550" algn="l"/>
              </a:tabLst>
            </a:pPr>
            <a:r>
              <a:rPr lang="en-US" sz="2800" b="1" dirty="0"/>
              <a:t>Solution</a:t>
            </a:r>
          </a:p>
          <a:p>
            <a:pPr>
              <a:tabLst>
                <a:tab pos="463550" algn="l"/>
              </a:tabLst>
            </a:pPr>
            <a:r>
              <a:rPr lang="en-US" sz="2800" dirty="0"/>
              <a:t>Let </a:t>
            </a:r>
            <a:r>
              <a:rPr lang="en-US" sz="2800" i="1" dirty="0">
                <a:solidFill>
                  <a:srgbClr val="000099"/>
                </a:solidFill>
              </a:rPr>
              <a:t>t</a:t>
            </a:r>
            <a:r>
              <a:rPr lang="en-US" sz="2800" dirty="0"/>
              <a:t> = time to drain pool with only the drain valve open. </a:t>
            </a:r>
          </a:p>
          <a:p>
            <a:pPr>
              <a:spcBef>
                <a:spcPct val="10000"/>
              </a:spcBef>
              <a:tabLst>
                <a:tab pos="463550" algn="l"/>
              </a:tabLst>
            </a:pPr>
            <a:r>
              <a:rPr lang="en-US" sz="2800" b="1" dirty="0"/>
              <a:t>Note:</a:t>
            </a:r>
            <a:r>
              <a:rPr lang="en-US" sz="2800" dirty="0"/>
              <a:t> We use the information gained when the pool was filled with both valves open.  In that situation, the inlet and outlet valves worked against each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4: Work Problems (cont.)</a:t>
            </a:r>
          </a:p>
        </p:txBody>
      </p:sp>
      <p:graphicFrame>
        <p:nvGraphicFramePr>
          <p:cNvPr id="1092638" name="Group 30"/>
          <p:cNvGraphicFramePr>
            <a:graphicFrameLocks noGrp="1"/>
          </p:cNvGraphicFramePr>
          <p:nvPr/>
        </p:nvGraphicFramePr>
        <p:xfrm>
          <a:off x="914400" y="1371600"/>
          <a:ext cx="7315200" cy="320040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302930">
                  <a:extLst>
                    <a:ext uri="{9D8B030D-6E8A-4147-A177-3AD203B41FA5}">
                      <a16:colId xmlns:a16="http://schemas.microsoft.com/office/drawing/2014/main" val="20001"/>
                    </a:ext>
                  </a:extLst>
                </a:gridCol>
                <a:gridCol w="2573870">
                  <a:extLst>
                    <a:ext uri="{9D8B030D-6E8A-4147-A177-3AD203B41FA5}">
                      <a16:colId xmlns:a16="http://schemas.microsoft.com/office/drawing/2014/main" val="20002"/>
                    </a:ext>
                  </a:extLst>
                </a:gridCol>
              </a:tblGrid>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Valves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Hours to Fill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or Drain</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Part Filled or Drained in 1  Hour</a:t>
                      </a: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Inlet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Outlet</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8</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21529" name="Object 26"/>
          <p:cNvGraphicFramePr>
            <a:graphicFrameLocks noChangeAspect="1"/>
          </p:cNvGraphicFramePr>
          <p:nvPr/>
        </p:nvGraphicFramePr>
        <p:xfrm>
          <a:off x="6788150" y="2286000"/>
          <a:ext cx="190500" cy="609600"/>
        </p:xfrm>
        <a:graphic>
          <a:graphicData uri="http://schemas.openxmlformats.org/presentationml/2006/ole">
            <mc:AlternateContent xmlns:mc="http://schemas.openxmlformats.org/markup-compatibility/2006">
              <mc:Choice xmlns:v="urn:schemas-microsoft-com:vml" Requires="v">
                <p:oleObj spid="_x0000_s11279" name="Equation" r:id="rId3" imgW="190417" imgH="609336" progId="Equation.DSMT4">
                  <p:embed/>
                </p:oleObj>
              </mc:Choice>
              <mc:Fallback>
                <p:oleObj name="Equation" r:id="rId3" imgW="190417" imgH="6093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8150" y="2286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30" name="Object 27"/>
          <p:cNvGraphicFramePr>
            <a:graphicFrameLocks noChangeAspect="1"/>
          </p:cNvGraphicFramePr>
          <p:nvPr/>
        </p:nvGraphicFramePr>
        <p:xfrm>
          <a:off x="6788150" y="3048000"/>
          <a:ext cx="190500" cy="609600"/>
        </p:xfrm>
        <a:graphic>
          <a:graphicData uri="http://schemas.openxmlformats.org/presentationml/2006/ole">
            <mc:AlternateContent xmlns:mc="http://schemas.openxmlformats.org/markup-compatibility/2006">
              <mc:Choice xmlns:v="urn:schemas-microsoft-com:vml" Requires="v">
                <p:oleObj spid="_x0000_s11280" name="Equation" r:id="rId5" imgW="190417" imgH="609336" progId="Equation.DSMT4">
                  <p:embed/>
                </p:oleObj>
              </mc:Choice>
              <mc:Fallback>
                <p:oleObj name="Equation" r:id="rId5" imgW="190417" imgH="6093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8150" y="3048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31" name="Object 28"/>
          <p:cNvGraphicFramePr>
            <a:graphicFrameLocks noChangeAspect="1"/>
          </p:cNvGraphicFramePr>
          <p:nvPr/>
        </p:nvGraphicFramePr>
        <p:xfrm>
          <a:off x="6781800" y="3886200"/>
          <a:ext cx="203200" cy="609600"/>
        </p:xfrm>
        <a:graphic>
          <a:graphicData uri="http://schemas.openxmlformats.org/presentationml/2006/ole">
            <mc:AlternateContent xmlns:mc="http://schemas.openxmlformats.org/markup-compatibility/2006">
              <mc:Choice xmlns:v="urn:schemas-microsoft-com:vml" Requires="v">
                <p:oleObj spid="_x0000_s11281" name="Equation" r:id="rId7" imgW="203112" imgH="609336" progId="Equation.DSMT4">
                  <p:embed/>
                </p:oleObj>
              </mc:Choice>
              <mc:Fallback>
                <p:oleObj name="Equation" r:id="rId7" imgW="203112" imgH="6093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81800" y="38862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 Work Problems (cont.)</a:t>
            </a:r>
          </a:p>
        </p:txBody>
      </p:sp>
      <p:graphicFrame>
        <p:nvGraphicFramePr>
          <p:cNvPr id="22531" name="Object 28"/>
          <p:cNvGraphicFramePr>
            <a:graphicFrameLocks noChangeAspect="1"/>
          </p:cNvGraphicFramePr>
          <p:nvPr/>
        </p:nvGraphicFramePr>
        <p:xfrm>
          <a:off x="1054100" y="1123950"/>
          <a:ext cx="6845300" cy="1739900"/>
        </p:xfrm>
        <a:graphic>
          <a:graphicData uri="http://schemas.openxmlformats.org/presentationml/2006/ole">
            <mc:AlternateContent xmlns:mc="http://schemas.openxmlformats.org/markup-compatibility/2006">
              <mc:Choice xmlns:v="urn:schemas-microsoft-com:vml" Requires="v">
                <p:oleObj spid="_x0000_s12322" name="Equation" r:id="rId3" imgW="6845300" imgH="1739900" progId="Equation.DSMT4">
                  <p:embed/>
                </p:oleObj>
              </mc:Choice>
              <mc:Fallback>
                <p:oleObj name="Equation" r:id="rId3" imgW="6845300" imgH="17399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100" y="1123950"/>
                        <a:ext cx="6845300" cy="173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nvGraphicFramePr>
        <p:xfrm>
          <a:off x="3032575" y="2938463"/>
          <a:ext cx="3606800" cy="838200"/>
        </p:xfrm>
        <a:graphic>
          <a:graphicData uri="http://schemas.openxmlformats.org/presentationml/2006/ole">
            <mc:AlternateContent xmlns:mc="http://schemas.openxmlformats.org/markup-compatibility/2006">
              <mc:Choice xmlns:v="urn:schemas-microsoft-com:vml" Requires="v">
                <p:oleObj spid="_x0000_s12323" name="Equation" r:id="rId5" imgW="3606800" imgH="838200" progId="Equation.DSMT4">
                  <p:embed/>
                </p:oleObj>
              </mc:Choice>
              <mc:Fallback>
                <p:oleObj name="Equation" r:id="rId5" imgW="3606800" imgH="8382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2575" y="2938463"/>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43400" y="4024952"/>
          <a:ext cx="1638300" cy="292100"/>
        </p:xfrm>
        <a:graphic>
          <a:graphicData uri="http://schemas.openxmlformats.org/presentationml/2006/ole">
            <mc:AlternateContent xmlns:mc="http://schemas.openxmlformats.org/markup-compatibility/2006">
              <mc:Choice xmlns:v="urn:schemas-microsoft-com:vml" Requires="v">
                <p:oleObj spid="_x0000_s12324" name="Equation" r:id="rId7" imgW="1637589" imgH="291973" progId="Equation.DSMT4">
                  <p:embed/>
                </p:oleObj>
              </mc:Choice>
              <mc:Fallback>
                <p:oleObj name="Equation" r:id="rId7" imgW="1637589" imgH="291973"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43400" y="402495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007592" y="4572000"/>
          <a:ext cx="1028700" cy="292100"/>
        </p:xfrm>
        <a:graphic>
          <a:graphicData uri="http://schemas.openxmlformats.org/presentationml/2006/ole">
            <mc:AlternateContent xmlns:mc="http://schemas.openxmlformats.org/markup-compatibility/2006">
              <mc:Choice xmlns:v="urn:schemas-microsoft-com:vml" Requires="v">
                <p:oleObj spid="_x0000_s12325" name="Equation" r:id="rId9" imgW="1028254" imgH="291973" progId="Equation.DSMT4">
                  <p:embed/>
                </p:oleObj>
              </mc:Choice>
              <mc:Fallback>
                <p:oleObj name="Equation" r:id="rId9" imgW="1028254" imgH="291973"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07592" y="45720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187288" y="5021240"/>
          <a:ext cx="901700" cy="838200"/>
        </p:xfrm>
        <a:graphic>
          <a:graphicData uri="http://schemas.openxmlformats.org/presentationml/2006/ole">
            <mc:AlternateContent xmlns:mc="http://schemas.openxmlformats.org/markup-compatibility/2006">
              <mc:Choice xmlns:v="urn:schemas-microsoft-com:vml" Requires="v">
                <p:oleObj spid="_x0000_s12326" name="Equation" r:id="rId11" imgW="901309" imgH="837836" progId="Equation.DSMT4">
                  <p:embed/>
                </p:oleObj>
              </mc:Choice>
              <mc:Fallback>
                <p:oleObj name="Equation" r:id="rId11" imgW="901309" imgH="837836"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7288" y="502124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5400000">
            <a:off x="29742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2409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914900" y="329095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553200" y="35433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400300" y="323602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6031675" y="32004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298" name="Object 10"/>
          <p:cNvGraphicFramePr>
            <a:graphicFrameLocks noChangeAspect="1"/>
          </p:cNvGraphicFramePr>
          <p:nvPr/>
        </p:nvGraphicFramePr>
        <p:xfrm>
          <a:off x="3505200" y="2883725"/>
          <a:ext cx="152400" cy="228600"/>
        </p:xfrm>
        <a:graphic>
          <a:graphicData uri="http://schemas.openxmlformats.org/presentationml/2006/ole">
            <mc:AlternateContent xmlns:mc="http://schemas.openxmlformats.org/markup-compatibility/2006">
              <mc:Choice xmlns:v="urn:schemas-microsoft-com:vml" Requires="v">
                <p:oleObj spid="_x0000_s12327" name="Equation" r:id="rId13" imgW="152334" imgH="228501" progId="Equation.DSMT4">
                  <p:embed/>
                </p:oleObj>
              </mc:Choice>
              <mc:Fallback>
                <p:oleObj name="Equation" r:id="rId13" imgW="152334" imgH="228501"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05200"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112825" y="2883725"/>
          <a:ext cx="152400" cy="228600"/>
        </p:xfrm>
        <a:graphic>
          <a:graphicData uri="http://schemas.openxmlformats.org/presentationml/2006/ole">
            <mc:AlternateContent xmlns:mc="http://schemas.openxmlformats.org/markup-compatibility/2006">
              <mc:Choice xmlns:v="urn:schemas-microsoft-com:vml" Requires="v">
                <p:oleObj spid="_x0000_s12328" name="Equation" r:id="rId15" imgW="152334" imgH="228501" progId="Equation.DSMT4">
                  <p:embed/>
                </p:oleObj>
              </mc:Choice>
              <mc:Fallback>
                <p:oleObj name="Equation" r:id="rId15" imgW="152334" imgH="228501"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2825"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Work Problems (cont.)</a:t>
            </a:r>
          </a:p>
        </p:txBody>
      </p:sp>
      <p:sp>
        <p:nvSpPr>
          <p:cNvPr id="23555" name="Rectangle 5"/>
          <p:cNvSpPr>
            <a:spLocks noChangeArrowheads="1"/>
          </p:cNvSpPr>
          <p:nvPr/>
        </p:nvSpPr>
        <p:spPr bwMode="auto">
          <a:xfrm>
            <a:off x="455613" y="1280160"/>
            <a:ext cx="8226425" cy="2323713"/>
          </a:xfrm>
          <a:prstGeom prst="rect">
            <a:avLst/>
          </a:prstGeom>
          <a:noFill/>
          <a:ln w="9525" algn="ctr">
            <a:noFill/>
            <a:miter lim="800000"/>
            <a:headEnd/>
            <a:tailEnd/>
          </a:ln>
          <a:effectLst/>
        </p:spPr>
        <p:txBody>
          <a:bodyPr>
            <a:spAutoFit/>
          </a:bodyPr>
          <a:lstStyle/>
          <a:p>
            <a:pPr>
              <a:spcBef>
                <a:spcPts val="1800"/>
              </a:spcBef>
            </a:pPr>
            <a:r>
              <a:rPr lang="en-US" sz="2800" dirty="0"/>
              <a:t>The pool would drain in                                  (</a:t>
            </a:r>
            <a:r>
              <a:rPr lang="en-US" sz="2800" b="1" dirty="0"/>
              <a:t>Note:</a:t>
            </a:r>
            <a:r>
              <a:rPr lang="en-US" sz="2800" dirty="0"/>
              <a:t> this is</a:t>
            </a:r>
          </a:p>
          <a:p>
            <a:pPr>
              <a:spcBef>
                <a:spcPts val="600"/>
              </a:spcBef>
            </a:pPr>
            <a:r>
              <a:rPr lang="en-US" sz="2800" dirty="0"/>
              <a:t>more time than the inlet valve would take to fill the pool.  If the outlet valve worked faster than the inlet valve, then the pool would never have filled in the first place.)</a:t>
            </a:r>
          </a:p>
        </p:txBody>
      </p:sp>
      <p:graphicFrame>
        <p:nvGraphicFramePr>
          <p:cNvPr id="23556" name="Object 7"/>
          <p:cNvGraphicFramePr>
            <a:graphicFrameLocks noChangeAspect="1"/>
          </p:cNvGraphicFramePr>
          <p:nvPr/>
        </p:nvGraphicFramePr>
        <p:xfrm>
          <a:off x="4067815" y="1129352"/>
          <a:ext cx="2438400" cy="838200"/>
        </p:xfrm>
        <a:graphic>
          <a:graphicData uri="http://schemas.openxmlformats.org/presentationml/2006/ole">
            <mc:AlternateContent xmlns:mc="http://schemas.openxmlformats.org/markup-compatibility/2006">
              <mc:Choice xmlns:v="urn:schemas-microsoft-com:vml" Requires="v">
                <p:oleObj spid="_x0000_s13320" name="Equation" r:id="rId3" imgW="2438400" imgH="838200" progId="Equation.DSMT4">
                  <p:embed/>
                </p:oleObj>
              </mc:Choice>
              <mc:Fallback>
                <p:oleObj name="Equation" r:id="rId3" imgW="2438400" imgH="8382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815" y="1129352"/>
                        <a:ext cx="2438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xfrm>
            <a:off x="457200" y="1280160"/>
            <a:ext cx="8229600" cy="1557349"/>
          </a:xfrm>
          <a:prstGeom prst="rect">
            <a:avLst/>
          </a:prstGeom>
          <a:noFill/>
        </p:spPr>
        <p:txBody>
          <a:bodyPr>
            <a:spAutoFit/>
          </a:bodyPr>
          <a:lstStyle/>
          <a:p>
            <a:pPr marL="457200" indent="-457200">
              <a:buFont typeface="Courier New" pitchFamily="49" charset="0"/>
              <a:buChar char="o"/>
            </a:pPr>
            <a:r>
              <a:rPr lang="en-US" i="0" dirty="0">
                <a:solidFill>
                  <a:schemeClr val="tx1"/>
                </a:solidFill>
              </a:rPr>
              <a:t>Solve </a:t>
            </a:r>
            <a:r>
              <a:rPr lang="en-US" dirty="0"/>
              <a:t>applications </a:t>
            </a:r>
            <a:r>
              <a:rPr lang="en-US" i="0" dirty="0">
                <a:solidFill>
                  <a:schemeClr val="tx1"/>
                </a:solidFill>
              </a:rPr>
              <a:t>related to fractions.</a:t>
            </a:r>
          </a:p>
          <a:p>
            <a:pPr marL="457200" indent="-457200" defTabSz="406400">
              <a:buFont typeface="Courier New" pitchFamily="49" charset="0"/>
              <a:buChar char="o"/>
            </a:pPr>
            <a:r>
              <a:rPr lang="en-US" i="0" dirty="0">
                <a:solidFill>
                  <a:schemeClr val="tx1"/>
                </a:solidFill>
              </a:rPr>
              <a:t>Solve </a:t>
            </a:r>
            <a:r>
              <a:rPr lang="en-US" dirty="0"/>
              <a:t>applications</a:t>
            </a:r>
            <a:r>
              <a:rPr lang="en-US" i="0" dirty="0">
                <a:solidFill>
                  <a:schemeClr val="tx1"/>
                </a:solidFill>
              </a:rPr>
              <a:t> related to work.</a:t>
            </a:r>
          </a:p>
          <a:p>
            <a:pPr marL="457200" indent="-457200" defTabSz="406400">
              <a:buFont typeface="Courier New" pitchFamily="49" charset="0"/>
              <a:buChar char="o"/>
            </a:pPr>
            <a:r>
              <a:rPr lang="en-US" i="0" dirty="0">
                <a:solidFill>
                  <a:schemeClr val="tx1"/>
                </a:solidFill>
              </a:rPr>
              <a:t>Solve applications involving distance, rate, and time.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5: Distance-Rate-Time</a:t>
            </a:r>
          </a:p>
        </p:txBody>
      </p:sp>
      <p:sp>
        <p:nvSpPr>
          <p:cNvPr id="24579" name="Rectangle 3"/>
          <p:cNvSpPr>
            <a:spLocks noGrp="1"/>
          </p:cNvSpPr>
          <p:nvPr>
            <p:ph idx="1"/>
          </p:nvPr>
        </p:nvSpPr>
        <p:spPr>
          <a:prstGeom prst="rect">
            <a:avLst/>
          </a:prstGeom>
          <a:noFill/>
        </p:spPr>
        <p:txBody>
          <a:bodyPr>
            <a:noAutofit/>
          </a:bodyPr>
          <a:lstStyle/>
          <a:p>
            <a:pPr marL="1588" indent="-1588">
              <a:lnSpc>
                <a:spcPct val="90000"/>
              </a:lnSpc>
              <a:spcBef>
                <a:spcPts val="400"/>
              </a:spcBef>
              <a:buFont typeface="Courier New" pitchFamily="49" charset="0"/>
              <a:buNone/>
            </a:pPr>
            <a:r>
              <a:rPr lang="en-US" sz="2600" i="0" dirty="0">
                <a:solidFill>
                  <a:schemeClr val="tx1"/>
                </a:solidFill>
              </a:rPr>
              <a:t>On Lake Itasca a man can row his boat </a:t>
            </a:r>
            <a:r>
              <a:rPr lang="en-US" sz="2600" i="0" dirty="0">
                <a:solidFill>
                  <a:srgbClr val="0000FF"/>
                </a:solidFill>
              </a:rPr>
              <a:t>5 miles</a:t>
            </a:r>
            <a:r>
              <a:rPr lang="en-US" sz="2600" i="0" dirty="0">
                <a:solidFill>
                  <a:schemeClr val="tx1"/>
                </a:solidFill>
              </a:rPr>
              <a:t> per hour.  On the nearby Mississippi River it takes him the same time to row </a:t>
            </a:r>
            <a:r>
              <a:rPr lang="en-US" sz="2600" i="0" dirty="0">
                <a:solidFill>
                  <a:srgbClr val="0000FF"/>
                </a:solidFill>
              </a:rPr>
              <a:t>5 miles</a:t>
            </a:r>
            <a:r>
              <a:rPr lang="en-US" sz="2600" i="0" dirty="0">
                <a:solidFill>
                  <a:schemeClr val="tx1"/>
                </a:solidFill>
              </a:rPr>
              <a:t> downstream as it does to row </a:t>
            </a:r>
            <a:r>
              <a:rPr lang="en-US" sz="2600" i="0" dirty="0">
                <a:solidFill>
                  <a:srgbClr val="0000FF"/>
                </a:solidFill>
              </a:rPr>
              <a:t>3 miles</a:t>
            </a:r>
            <a:r>
              <a:rPr lang="en-US" sz="2600" i="0" dirty="0">
                <a:solidFill>
                  <a:schemeClr val="tx1"/>
                </a:solidFill>
              </a:rPr>
              <a:t> upstream.  What is the speed of the river current in miles per hour?</a:t>
            </a:r>
          </a:p>
          <a:p>
            <a:pPr>
              <a:spcBef>
                <a:spcPts val="400"/>
              </a:spcBef>
              <a:tabLst>
                <a:tab pos="463550" algn="l"/>
              </a:tabLst>
            </a:pPr>
            <a:r>
              <a:rPr lang="en-US" sz="2600" b="1" dirty="0">
                <a:solidFill>
                  <a:schemeClr val="tx1"/>
                </a:solidFill>
              </a:rPr>
              <a:t>Solution</a:t>
            </a:r>
          </a:p>
          <a:p>
            <a:pPr>
              <a:spcBef>
                <a:spcPts val="400"/>
              </a:spcBef>
              <a:tabLst>
                <a:tab pos="463550" algn="l"/>
              </a:tabLst>
            </a:pPr>
            <a:r>
              <a:rPr lang="en-US" sz="2600" dirty="0">
                <a:solidFill>
                  <a:schemeClr val="tx1"/>
                </a:solidFill>
              </a:rPr>
              <a:t>Let </a:t>
            </a:r>
            <a:r>
              <a:rPr lang="en-US" sz="2600" i="1" dirty="0">
                <a:solidFill>
                  <a:srgbClr val="000099"/>
                </a:solidFill>
              </a:rPr>
              <a:t>c</a:t>
            </a:r>
            <a:r>
              <a:rPr lang="en-US" sz="2600" dirty="0">
                <a:solidFill>
                  <a:schemeClr val="tx1"/>
                </a:solidFill>
              </a:rPr>
              <a:t> = the speed of the current.</a:t>
            </a:r>
          </a:p>
          <a:p>
            <a:pPr>
              <a:spcBef>
                <a:spcPts val="400"/>
              </a:spcBef>
              <a:tabLst>
                <a:tab pos="463550" algn="l"/>
              </a:tabLst>
            </a:pPr>
            <a:r>
              <a:rPr lang="en-US" sz="2600" dirty="0">
                <a:solidFill>
                  <a:schemeClr val="tx1"/>
                </a:solidFill>
              </a:rPr>
              <a:t>Distance and rate are represented first in the table below.  Then the time going downstream and coming back upstream is represented in terms of distance and rate.  Since the rate is in miles per hour, the distance is in miles and the time is in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5: Distance-Rate-Time (cont.)</a:t>
            </a:r>
          </a:p>
        </p:txBody>
      </p:sp>
      <p:graphicFrame>
        <p:nvGraphicFramePr>
          <p:cNvPr id="1098779" name="Group 27"/>
          <p:cNvGraphicFramePr>
            <a:graphicFrameLocks noGrp="1"/>
          </p:cNvGraphicFramePr>
          <p:nvPr>
            <p:ph idx="1"/>
          </p:nvPr>
        </p:nvGraphicFramePr>
        <p:xfrm>
          <a:off x="914400" y="1279525"/>
          <a:ext cx="7315200" cy="24688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Downstream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Upstream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a:t>
                      </a: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26650" name="Object 30"/>
          <p:cNvGraphicFramePr>
            <a:graphicFrameLocks noChangeAspect="1"/>
          </p:cNvGraphicFramePr>
          <p:nvPr/>
        </p:nvGraphicFramePr>
        <p:xfrm>
          <a:off x="6997700" y="2167855"/>
          <a:ext cx="596900" cy="685800"/>
        </p:xfrm>
        <a:graphic>
          <a:graphicData uri="http://schemas.openxmlformats.org/presentationml/2006/ole">
            <mc:AlternateContent xmlns:mc="http://schemas.openxmlformats.org/markup-compatibility/2006">
              <mc:Choice xmlns:v="urn:schemas-microsoft-com:vml" Requires="v">
                <p:oleObj spid="_x0000_s14352" name="Equation" r:id="rId3" imgW="596880" imgH="685800" progId="Equation.DSMT4">
                  <p:embed/>
                </p:oleObj>
              </mc:Choice>
              <mc:Fallback>
                <p:oleObj name="Equation" r:id="rId3" imgW="596880" imgH="6858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7700" y="2167855"/>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51" name="Object 33"/>
          <p:cNvGraphicFramePr>
            <a:graphicFrameLocks noChangeAspect="1"/>
          </p:cNvGraphicFramePr>
          <p:nvPr/>
        </p:nvGraphicFramePr>
        <p:xfrm>
          <a:off x="6997700" y="3005356"/>
          <a:ext cx="596900" cy="685800"/>
        </p:xfrm>
        <a:graphic>
          <a:graphicData uri="http://schemas.openxmlformats.org/presentationml/2006/ole">
            <mc:AlternateContent xmlns:mc="http://schemas.openxmlformats.org/markup-compatibility/2006">
              <mc:Choice xmlns:v="urn:schemas-microsoft-com:vml" Requires="v">
                <p:oleObj spid="_x0000_s14353" name="Equation" r:id="rId5" imgW="596880" imgH="685800" progId="Equation.DSMT4">
                  <p:embed/>
                </p:oleObj>
              </mc:Choice>
              <mc:Fallback>
                <p:oleObj name="Equation" r:id="rId5" imgW="596880" imgH="6858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97700" y="3005356"/>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spid="_x0000_s14354" name="Equation" r:id="rId7" imgW="1219200" imgH="609600" progId="Equation.DSMT4">
                  <p:embed/>
                </p:oleObj>
              </mc:Choice>
              <mc:Fallback>
                <p:oleObj name="Equation" r:id="rId7" imgW="1219200" imgH="6096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3"/>
          <p:cNvSpPr txBox="1">
            <a:spLocks/>
          </p:cNvSpPr>
          <p:nvPr/>
        </p:nvSpPr>
        <p:spPr>
          <a:xfrm>
            <a:off x="457200" y="3932674"/>
            <a:ext cx="8229600" cy="1815882"/>
          </a:xfrm>
          <a:prstGeom prst="rect">
            <a:avLst/>
          </a:prstGeom>
          <a:noFill/>
          <a:ln w="28575">
            <a:solidFill>
              <a:srgbClr val="FF0000"/>
            </a:solidFill>
          </a:ln>
        </p:spPr>
        <p:txBody>
          <a:bodyPr>
            <a:spAutoFit/>
          </a:bodyPr>
          <a:lstStyle/>
          <a:p>
            <a:pPr algn="ctr"/>
            <a:r>
              <a:rPr lang="en-US" sz="2800" b="1" dirty="0">
                <a:solidFill>
                  <a:srgbClr val="000000"/>
                </a:solidFill>
              </a:rPr>
              <a:t>Notes</a:t>
            </a:r>
          </a:p>
          <a:p>
            <a:r>
              <a:rPr lang="en-US" sz="2800" dirty="0">
                <a:solidFill>
                  <a:srgbClr val="000000"/>
                </a:solidFill>
              </a:rPr>
              <a:t>The current helps increase the rate while going downstream and decreases the rate while going back upstream.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5: Distance-Rate-Time (cont.)</a:t>
            </a:r>
          </a:p>
        </p:txBody>
      </p:sp>
      <p:graphicFrame>
        <p:nvGraphicFramePr>
          <p:cNvPr id="15363" name="Object 3"/>
          <p:cNvGraphicFramePr>
            <a:graphicFrameLocks noChangeAspect="1"/>
          </p:cNvGraphicFramePr>
          <p:nvPr/>
        </p:nvGraphicFramePr>
        <p:xfrm>
          <a:off x="2975216" y="1537648"/>
          <a:ext cx="5054600" cy="838200"/>
        </p:xfrm>
        <a:graphic>
          <a:graphicData uri="http://schemas.openxmlformats.org/presentationml/2006/ole">
            <mc:AlternateContent xmlns:mc="http://schemas.openxmlformats.org/markup-compatibility/2006">
              <mc:Choice xmlns:v="urn:schemas-microsoft-com:vml" Requires="v">
                <p:oleObj spid="_x0000_s15384" name="Equation" r:id="rId3" imgW="5054600" imgH="838200" progId="Equation.DSMT4">
                  <p:embed/>
                </p:oleObj>
              </mc:Choice>
              <mc:Fallback>
                <p:oleObj name="Equation" r:id="rId3" imgW="5054600" imgH="8382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5216" y="1537648"/>
                        <a:ext cx="505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008063" y="2492375"/>
          <a:ext cx="5676900" cy="838200"/>
        </p:xfrm>
        <a:graphic>
          <a:graphicData uri="http://schemas.openxmlformats.org/presentationml/2006/ole">
            <mc:AlternateContent xmlns:mc="http://schemas.openxmlformats.org/markup-compatibility/2006">
              <mc:Choice xmlns:v="urn:schemas-microsoft-com:vml" Requires="v">
                <p:oleObj spid="_x0000_s15385" name="Equation" r:id="rId5" imgW="5676900" imgH="838200" progId="Equation.DSMT4">
                  <p:embed/>
                </p:oleObj>
              </mc:Choice>
              <mc:Fallback>
                <p:oleObj name="Equation" r:id="rId5" imgW="5676900" imgH="8382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8063" y="2492375"/>
                        <a:ext cx="567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694296" y="3546144"/>
          <a:ext cx="2298700" cy="292100"/>
        </p:xfrm>
        <a:graphic>
          <a:graphicData uri="http://schemas.openxmlformats.org/presentationml/2006/ole">
            <mc:AlternateContent xmlns:mc="http://schemas.openxmlformats.org/markup-compatibility/2006">
              <mc:Choice xmlns:v="urn:schemas-microsoft-com:vml" Requires="v">
                <p:oleObj spid="_x0000_s15386" name="Equation" r:id="rId7" imgW="2298700" imgH="292100" progId="Equation.DSMT4">
                  <p:embed/>
                </p:oleObj>
              </mc:Choice>
              <mc:Fallback>
                <p:oleObj name="Equation" r:id="rId7" imgW="2298700" imgH="2921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4296" y="3546144"/>
                        <a:ext cx="229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110552" y="4060208"/>
          <a:ext cx="1473200" cy="292100"/>
        </p:xfrm>
        <a:graphic>
          <a:graphicData uri="http://schemas.openxmlformats.org/presentationml/2006/ole">
            <mc:AlternateContent xmlns:mc="http://schemas.openxmlformats.org/markup-compatibility/2006">
              <mc:Choice xmlns:v="urn:schemas-microsoft-com:vml" Requires="v">
                <p:oleObj spid="_x0000_s15387" name="Equation" r:id="rId9" imgW="1473200" imgH="292100" progId="Equation.DSMT4">
                  <p:embed/>
                </p:oleObj>
              </mc:Choice>
              <mc:Fallback>
                <p:oleObj name="Equation" r:id="rId9" imgW="1473200" imgH="2921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10552" y="4060208"/>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497240" y="4539016"/>
          <a:ext cx="762000" cy="838200"/>
        </p:xfrm>
        <a:graphic>
          <a:graphicData uri="http://schemas.openxmlformats.org/presentationml/2006/ole">
            <mc:AlternateContent xmlns:mc="http://schemas.openxmlformats.org/markup-compatibility/2006">
              <mc:Choice xmlns:v="urn:schemas-microsoft-com:vml" Requires="v">
                <p:oleObj spid="_x0000_s15388" name="Equation" r:id="rId11" imgW="761669" imgH="837836" progId="Equation.DSMT4">
                  <p:embed/>
                </p:oleObj>
              </mc:Choice>
              <mc:Fallback>
                <p:oleObj name="Equation" r:id="rId11" imgW="761669" imgH="837836"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97240" y="4539016"/>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990600" y="273154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4919332" y="27219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2948765"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5867400"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Distance-Rate-Time (cont.)</a:t>
            </a:r>
          </a:p>
        </p:txBody>
      </p:sp>
      <p:graphicFrame>
        <p:nvGraphicFramePr>
          <p:cNvPr id="16387" name="Object 3"/>
          <p:cNvGraphicFramePr>
            <a:graphicFrameLocks noChangeAspect="1"/>
          </p:cNvGraphicFramePr>
          <p:nvPr/>
        </p:nvGraphicFramePr>
        <p:xfrm>
          <a:off x="483724" y="1431616"/>
          <a:ext cx="914400" cy="304800"/>
        </p:xfrm>
        <a:graphic>
          <a:graphicData uri="http://schemas.openxmlformats.org/presentationml/2006/ole">
            <mc:AlternateContent xmlns:mc="http://schemas.openxmlformats.org/markup-compatibility/2006">
              <mc:Choice xmlns:v="urn:schemas-microsoft-com:vml" Requires="v">
                <p:oleObj spid="_x0000_s16404" name="Equation" r:id="rId3" imgW="914400" imgH="304560" progId="Equation.DSMT4">
                  <p:embed/>
                </p:oleObj>
              </mc:Choice>
              <mc:Fallback>
                <p:oleObj name="Equation" r:id="rId3" imgW="914400" imgH="30456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3724" y="1431616"/>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44500" y="1722620"/>
          <a:ext cx="8267700" cy="1270000"/>
        </p:xfrm>
        <a:graphic>
          <a:graphicData uri="http://schemas.openxmlformats.org/presentationml/2006/ole">
            <mc:AlternateContent xmlns:mc="http://schemas.openxmlformats.org/markup-compatibility/2006">
              <mc:Choice xmlns:v="urn:schemas-microsoft-com:vml" Requires="v">
                <p:oleObj spid="_x0000_s16405" name="Equation" r:id="rId5" imgW="8267700" imgH="1270000" progId="Equation.DSMT4">
                  <p:embed/>
                </p:oleObj>
              </mc:Choice>
              <mc:Fallback>
                <p:oleObj name="Equation" r:id="rId5" imgW="8267700" imgH="12700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4500" y="1722620"/>
                        <a:ext cx="82677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44500" y="3092970"/>
          <a:ext cx="7797800" cy="1270000"/>
        </p:xfrm>
        <a:graphic>
          <a:graphicData uri="http://schemas.openxmlformats.org/presentationml/2006/ole">
            <mc:AlternateContent xmlns:mc="http://schemas.openxmlformats.org/markup-compatibility/2006">
              <mc:Choice xmlns:v="urn:schemas-microsoft-com:vml" Requires="v">
                <p:oleObj spid="_x0000_s16406" name="Equation" r:id="rId7" imgW="7797800" imgH="1270000" progId="Equation.DSMT4">
                  <p:embed/>
                </p:oleObj>
              </mc:Choice>
              <mc:Fallback>
                <p:oleObj name="Equation" r:id="rId7" imgW="7797800" imgH="12700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4500" y="3092970"/>
                        <a:ext cx="77978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444500" y="4375150"/>
          <a:ext cx="8521700" cy="1485900"/>
        </p:xfrm>
        <a:graphic>
          <a:graphicData uri="http://schemas.openxmlformats.org/presentationml/2006/ole">
            <mc:AlternateContent xmlns:mc="http://schemas.openxmlformats.org/markup-compatibility/2006">
              <mc:Choice xmlns:v="urn:schemas-microsoft-com:vml" Requires="v">
                <p:oleObj spid="_x0000_s16407" name="Equation" r:id="rId9" imgW="8521700" imgH="1485900" progId="Equation.DSMT4">
                  <p:embed/>
                </p:oleObj>
              </mc:Choice>
              <mc:Fallback>
                <p:oleObj name="Equation" r:id="rId9" imgW="8521700" imgH="14859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500" y="4375150"/>
                        <a:ext cx="85217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Distance-Rate-Time</a:t>
            </a:r>
          </a:p>
        </p:txBody>
      </p:sp>
      <p:sp>
        <p:nvSpPr>
          <p:cNvPr id="29699" name="Rectangle 4"/>
          <p:cNvSpPr>
            <a:spLocks noChangeArrowheads="1"/>
          </p:cNvSpPr>
          <p:nvPr/>
        </p:nvSpPr>
        <p:spPr bwMode="auto">
          <a:xfrm>
            <a:off x="455613" y="1373188"/>
            <a:ext cx="5183187" cy="2677656"/>
          </a:xfrm>
          <a:prstGeom prst="rect">
            <a:avLst/>
          </a:prstGeom>
          <a:noFill/>
          <a:ln w="9525" algn="ctr">
            <a:noFill/>
            <a:miter lim="800000"/>
            <a:headEnd/>
            <a:tailEnd/>
          </a:ln>
          <a:effectLst/>
        </p:spPr>
        <p:txBody>
          <a:bodyPr>
            <a:spAutoFit/>
          </a:bodyPr>
          <a:lstStyle/>
          <a:p>
            <a:pPr marL="1588" indent="-1588"/>
            <a:r>
              <a:rPr lang="en-US" sz="2800" dirty="0"/>
              <a:t>If a passenger train travels three times as fast as a freight train, and the freight train takes </a:t>
            </a:r>
            <a:r>
              <a:rPr lang="en-US" sz="2800" dirty="0">
                <a:solidFill>
                  <a:srgbClr val="0000FF"/>
                </a:solidFill>
              </a:rPr>
              <a:t>4 hours</a:t>
            </a:r>
            <a:r>
              <a:rPr lang="en-US" sz="2800" dirty="0"/>
              <a:t> longer to travel </a:t>
            </a:r>
            <a:r>
              <a:rPr lang="en-US" sz="2800" dirty="0">
                <a:solidFill>
                  <a:srgbClr val="0000FF"/>
                </a:solidFill>
              </a:rPr>
              <a:t>210 miles</a:t>
            </a:r>
            <a:r>
              <a:rPr lang="en-US" sz="2800" dirty="0"/>
              <a:t>, what is the speed of each train?</a:t>
            </a:r>
          </a:p>
          <a:p>
            <a:pPr marL="1588" indent="-1588"/>
            <a:r>
              <a:rPr lang="en-US" sz="2800" b="1" dirty="0"/>
              <a:t>Solution</a:t>
            </a:r>
          </a:p>
        </p:txBody>
      </p:sp>
      <p:sp>
        <p:nvSpPr>
          <p:cNvPr id="29701" name="Rectangle 7"/>
          <p:cNvSpPr>
            <a:spLocks noChangeArrowheads="1"/>
          </p:cNvSpPr>
          <p:nvPr/>
        </p:nvSpPr>
        <p:spPr bwMode="auto">
          <a:xfrm>
            <a:off x="455613" y="4038600"/>
            <a:ext cx="8226425" cy="946150"/>
          </a:xfrm>
          <a:prstGeom prst="rect">
            <a:avLst/>
          </a:prstGeom>
          <a:noFill/>
          <a:ln w="9525" algn="ctr">
            <a:noFill/>
            <a:miter lim="800000"/>
            <a:headEnd/>
            <a:tailEnd/>
          </a:ln>
          <a:effectLst/>
        </p:spPr>
        <p:txBody>
          <a:bodyPr>
            <a:spAutoFit/>
          </a:bodyPr>
          <a:lstStyle/>
          <a:p>
            <a:r>
              <a:rPr lang="en-US" sz="2800" dirty="0"/>
              <a:t>Let   </a:t>
            </a:r>
            <a:r>
              <a:rPr lang="en-US" sz="2800" i="1" dirty="0">
                <a:solidFill>
                  <a:srgbClr val="000099"/>
                </a:solidFill>
              </a:rPr>
              <a:t>r</a:t>
            </a:r>
            <a:r>
              <a:rPr lang="en-US" sz="2800" i="1" dirty="0"/>
              <a:t> </a:t>
            </a:r>
            <a:r>
              <a:rPr lang="en-US" sz="2800" dirty="0"/>
              <a:t>= rate of freight train in miles per hour</a:t>
            </a:r>
          </a:p>
          <a:p>
            <a:r>
              <a:rPr lang="en-US" sz="2800" dirty="0"/>
              <a:t>      </a:t>
            </a:r>
            <a:r>
              <a:rPr lang="en-US" sz="2800" dirty="0">
                <a:solidFill>
                  <a:srgbClr val="000099"/>
                </a:solidFill>
              </a:rPr>
              <a:t>3</a:t>
            </a:r>
            <a:r>
              <a:rPr lang="en-US" sz="2800" i="1" dirty="0">
                <a:solidFill>
                  <a:srgbClr val="000099"/>
                </a:solidFill>
              </a:rPr>
              <a:t>r</a:t>
            </a:r>
            <a:r>
              <a:rPr lang="en-US" sz="2800" i="1" dirty="0"/>
              <a:t> </a:t>
            </a:r>
            <a:r>
              <a:rPr lang="en-US" sz="2800" dirty="0"/>
              <a:t>= rate of passenger train in miles per hour</a:t>
            </a:r>
          </a:p>
        </p:txBody>
      </p:sp>
      <p:pic>
        <p:nvPicPr>
          <p:cNvPr id="3174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1666875"/>
            <a:ext cx="3127119" cy="1685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6: Distance-Rate-Time (cont.)</a:t>
            </a:r>
          </a:p>
        </p:txBody>
      </p:sp>
      <p:graphicFrame>
        <p:nvGraphicFramePr>
          <p:cNvPr id="1104933" name="Group 37"/>
          <p:cNvGraphicFramePr>
            <a:graphicFrameLocks noGrp="1"/>
          </p:cNvGraphicFramePr>
          <p:nvPr/>
        </p:nvGraphicFramePr>
        <p:xfrm>
          <a:off x="914400" y="1212519"/>
          <a:ext cx="7315200" cy="28346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Freight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210</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992124">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Passenger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210</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30746" name="Object 29"/>
          <p:cNvGraphicFramePr>
            <a:graphicFrameLocks noChangeAspect="1"/>
          </p:cNvGraphicFramePr>
          <p:nvPr/>
        </p:nvGraphicFramePr>
        <p:xfrm>
          <a:off x="7086600" y="2400300"/>
          <a:ext cx="457200" cy="609600"/>
        </p:xfrm>
        <a:graphic>
          <a:graphicData uri="http://schemas.openxmlformats.org/presentationml/2006/ole">
            <mc:AlternateContent xmlns:mc="http://schemas.openxmlformats.org/markup-compatibility/2006">
              <mc:Choice xmlns:v="urn:schemas-microsoft-com:vml" Requires="v">
                <p:oleObj spid="_x0000_s17433" name="Equation" r:id="rId3" imgW="457200" imgH="609600" progId="Equation.DSMT4">
                  <p:embed/>
                </p:oleObj>
              </mc:Choice>
              <mc:Fallback>
                <p:oleObj name="Equation" r:id="rId3" imgW="457200" imgH="6096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0" y="240030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7" name="Object 30"/>
          <p:cNvGraphicFramePr>
            <a:graphicFrameLocks noChangeAspect="1"/>
          </p:cNvGraphicFramePr>
          <p:nvPr/>
        </p:nvGraphicFramePr>
        <p:xfrm>
          <a:off x="7086600" y="3384550"/>
          <a:ext cx="457200" cy="609600"/>
        </p:xfrm>
        <a:graphic>
          <a:graphicData uri="http://schemas.openxmlformats.org/presentationml/2006/ole">
            <mc:AlternateContent xmlns:mc="http://schemas.openxmlformats.org/markup-compatibility/2006">
              <mc:Choice xmlns:v="urn:schemas-microsoft-com:vml" Requires="v">
                <p:oleObj spid="_x0000_s17434" name="Equation" r:id="rId5" imgW="457200" imgH="609600" progId="Equation.DSMT4">
                  <p:embed/>
                </p:oleObj>
              </mc:Choice>
              <mc:Fallback>
                <p:oleObj name="Equation" r:id="rId5" imgW="457200" imgH="6096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6600" y="338455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8" name="Rectangle 38"/>
          <p:cNvSpPr>
            <a:spLocks noChangeArrowheads="1"/>
          </p:cNvSpPr>
          <p:nvPr/>
        </p:nvSpPr>
        <p:spPr bwMode="auto">
          <a:xfrm>
            <a:off x="455613" y="4419600"/>
            <a:ext cx="8226425" cy="1160463"/>
          </a:xfrm>
          <a:prstGeom prst="rect">
            <a:avLst/>
          </a:prstGeom>
          <a:noFill/>
          <a:ln w="9525" algn="ctr">
            <a:noFill/>
            <a:miter lim="800000"/>
            <a:headEnd/>
            <a:tailEnd/>
          </a:ln>
          <a:effectLst/>
        </p:spPr>
        <p:txBody>
          <a:bodyPr>
            <a:spAutoFit/>
          </a:bodyPr>
          <a:lstStyle/>
          <a:p>
            <a:r>
              <a:rPr lang="en-US" sz="2800" b="1" dirty="0"/>
              <a:t>Note:</a:t>
            </a:r>
            <a:r>
              <a:rPr lang="en-US" sz="2800" dirty="0"/>
              <a:t> If the rate is faster, then the time is shorter.  </a:t>
            </a:r>
          </a:p>
          <a:p>
            <a:pPr>
              <a:spcBef>
                <a:spcPct val="50000"/>
              </a:spcBef>
            </a:pPr>
            <a:r>
              <a:rPr lang="en-US" sz="2800" dirty="0"/>
              <a:t>Thus the fraction         is smaller than the fraction</a:t>
            </a:r>
          </a:p>
        </p:txBody>
      </p:sp>
      <p:graphicFrame>
        <p:nvGraphicFramePr>
          <p:cNvPr id="30749" name="Object 39"/>
          <p:cNvGraphicFramePr>
            <a:graphicFrameLocks noChangeAspect="1"/>
          </p:cNvGraphicFramePr>
          <p:nvPr/>
        </p:nvGraphicFramePr>
        <p:xfrm>
          <a:off x="3081338" y="4908550"/>
          <a:ext cx="609600" cy="838200"/>
        </p:xfrm>
        <a:graphic>
          <a:graphicData uri="http://schemas.openxmlformats.org/presentationml/2006/ole">
            <mc:AlternateContent xmlns:mc="http://schemas.openxmlformats.org/markup-compatibility/2006">
              <mc:Choice xmlns:v="urn:schemas-microsoft-com:vml" Requires="v">
                <p:oleObj spid="_x0000_s17435" name="Equation" r:id="rId7" imgW="609600" imgH="838200" progId="Equation.DSMT4">
                  <p:embed/>
                </p:oleObj>
              </mc:Choice>
              <mc:Fallback>
                <p:oleObj name="Equation" r:id="rId7" imgW="609600" imgH="8382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81338" y="4908550"/>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0" name="Object 40"/>
          <p:cNvGraphicFramePr>
            <a:graphicFrameLocks noChangeAspect="1"/>
          </p:cNvGraphicFramePr>
          <p:nvPr/>
        </p:nvGraphicFramePr>
        <p:xfrm>
          <a:off x="7670800" y="4915231"/>
          <a:ext cx="711200" cy="838200"/>
        </p:xfrm>
        <a:graphic>
          <a:graphicData uri="http://schemas.openxmlformats.org/presentationml/2006/ole">
            <mc:AlternateContent xmlns:mc="http://schemas.openxmlformats.org/markup-compatibility/2006">
              <mc:Choice xmlns:v="urn:schemas-microsoft-com:vml" Requires="v">
                <p:oleObj spid="_x0000_s17436" name="Equation" r:id="rId9" imgW="711200" imgH="838200" progId="Equation.DSMT4">
                  <p:embed/>
                </p:oleObj>
              </mc:Choice>
              <mc:Fallback>
                <p:oleObj name="Equation" r:id="rId9" imgW="711200" imgH="8382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70800" y="4915231"/>
                        <a:ext cx="71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6" name="Object 8"/>
          <p:cNvGraphicFramePr>
            <a:graphicFrameLocks noChangeAspect="1"/>
          </p:cNvGraphicFramePr>
          <p:nvPr/>
        </p:nvGraphicFramePr>
        <p:xfrm>
          <a:off x="6705600" y="1400175"/>
          <a:ext cx="1219200" cy="609600"/>
        </p:xfrm>
        <a:graphic>
          <a:graphicData uri="http://schemas.openxmlformats.org/presentationml/2006/ole">
            <mc:AlternateContent xmlns:mc="http://schemas.openxmlformats.org/markup-compatibility/2006">
              <mc:Choice xmlns:v="urn:schemas-microsoft-com:vml" Requires="v">
                <p:oleObj spid="_x0000_s17437" name="Equation" r:id="rId11" imgW="1219200" imgH="609600" progId="Equation.DSMT4">
                  <p:embed/>
                </p:oleObj>
              </mc:Choice>
              <mc:Fallback>
                <p:oleObj name="Equation" r:id="rId11" imgW="1219200" imgH="6096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05600" y="1400175"/>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6: Distance-Rate-Time (cont.)</a:t>
            </a:r>
          </a:p>
        </p:txBody>
      </p:sp>
      <p:graphicFrame>
        <p:nvGraphicFramePr>
          <p:cNvPr id="18435" name="Object 3"/>
          <p:cNvGraphicFramePr>
            <a:graphicFrameLocks noChangeAspect="1"/>
          </p:cNvGraphicFramePr>
          <p:nvPr/>
        </p:nvGraphicFramePr>
        <p:xfrm>
          <a:off x="1460500" y="1143000"/>
          <a:ext cx="7073900" cy="838200"/>
        </p:xfrm>
        <a:graphic>
          <a:graphicData uri="http://schemas.openxmlformats.org/presentationml/2006/ole">
            <mc:AlternateContent xmlns:mc="http://schemas.openxmlformats.org/markup-compatibility/2006">
              <mc:Choice xmlns:v="urn:schemas-microsoft-com:vml" Requires="v">
                <p:oleObj spid="_x0000_s18464" name="Equation" r:id="rId3" imgW="7073900" imgH="838200" progId="Equation.DSMT4">
                  <p:embed/>
                </p:oleObj>
              </mc:Choice>
              <mc:Fallback>
                <p:oleObj name="Equation" r:id="rId3" imgW="7073900" imgH="8382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0500" y="1143000"/>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641144" y="2084696"/>
          <a:ext cx="1854200" cy="838200"/>
        </p:xfrm>
        <a:graphic>
          <a:graphicData uri="http://schemas.openxmlformats.org/presentationml/2006/ole">
            <mc:AlternateContent xmlns:mc="http://schemas.openxmlformats.org/markup-compatibility/2006">
              <mc:Choice xmlns:v="urn:schemas-microsoft-com:vml" Requires="v">
                <p:oleObj spid="_x0000_s18465" name="Equation" r:id="rId5" imgW="1854200" imgH="838200" progId="Equation.DSMT4">
                  <p:embed/>
                </p:oleObj>
              </mc:Choice>
              <mc:Fallback>
                <p:oleObj name="Equation" r:id="rId5" imgW="1854200" imgH="8382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1144" y="208469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000000" y="3057525"/>
          <a:ext cx="2781300" cy="838200"/>
        </p:xfrm>
        <a:graphic>
          <a:graphicData uri="http://schemas.openxmlformats.org/presentationml/2006/ole">
            <mc:AlternateContent xmlns:mc="http://schemas.openxmlformats.org/markup-compatibility/2006">
              <mc:Choice xmlns:v="urn:schemas-microsoft-com:vml" Requires="v">
                <p:oleObj spid="_x0000_s18466" name="Equation" r:id="rId7" imgW="2781300" imgH="838200" progId="Equation.DSMT4">
                  <p:embed/>
                </p:oleObj>
              </mc:Choice>
              <mc:Fallback>
                <p:oleObj name="Equation" r:id="rId7" imgW="2781300" imgH="8382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000" y="3057525"/>
                        <a:ext cx="278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744640" y="4073856"/>
          <a:ext cx="1892300" cy="292100"/>
        </p:xfrm>
        <a:graphic>
          <a:graphicData uri="http://schemas.openxmlformats.org/presentationml/2006/ole">
            <mc:AlternateContent xmlns:mc="http://schemas.openxmlformats.org/markup-compatibility/2006">
              <mc:Choice xmlns:v="urn:schemas-microsoft-com:vml" Requires="v">
                <p:oleObj spid="_x0000_s18467" name="Equation" r:id="rId9" imgW="1892300" imgH="292100" progId="Equation.DSMT4">
                  <p:embed/>
                </p:oleObj>
              </mc:Choice>
              <mc:Fallback>
                <p:oleObj name="Equation" r:id="rId9" imgW="1892300" imgH="2921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44640" y="4073856"/>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2399744" y="4625464"/>
          <a:ext cx="1219200" cy="292100"/>
        </p:xfrm>
        <a:graphic>
          <a:graphicData uri="http://schemas.openxmlformats.org/presentationml/2006/ole">
            <mc:AlternateContent xmlns:mc="http://schemas.openxmlformats.org/markup-compatibility/2006">
              <mc:Choice xmlns:v="urn:schemas-microsoft-com:vml" Requires="v">
                <p:oleObj spid="_x0000_s18468" name="Equation" r:id="rId11" imgW="1218671" imgH="291973" progId="Equation.DSMT4">
                  <p:embed/>
                </p:oleObj>
              </mc:Choice>
              <mc:Fallback>
                <p:oleObj name="Equation" r:id="rId11" imgW="1218671" imgH="291973"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99744" y="4625464"/>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582840" y="5140656"/>
          <a:ext cx="850900" cy="292100"/>
        </p:xfrm>
        <a:graphic>
          <a:graphicData uri="http://schemas.openxmlformats.org/presentationml/2006/ole">
            <mc:AlternateContent xmlns:mc="http://schemas.openxmlformats.org/markup-compatibility/2006">
              <mc:Choice xmlns:v="urn:schemas-microsoft-com:vml" Requires="v">
                <p:oleObj spid="_x0000_s18469" name="Equation" r:id="rId13" imgW="850531" imgH="291973" progId="Equation.DSMT4">
                  <p:embed/>
                </p:oleObj>
              </mc:Choice>
              <mc:Fallback>
                <p:oleObj name="Equation" r:id="rId13" imgW="850531" imgH="291973"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82840" y="5140656"/>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2411104" y="5671784"/>
          <a:ext cx="1193800" cy="292100"/>
        </p:xfrm>
        <a:graphic>
          <a:graphicData uri="http://schemas.openxmlformats.org/presentationml/2006/ole">
            <mc:AlternateContent xmlns:mc="http://schemas.openxmlformats.org/markup-compatibility/2006">
              <mc:Choice xmlns:v="urn:schemas-microsoft-com:vml" Requires="v">
                <p:oleObj spid="_x0000_s18470" name="Equation" r:id="rId15" imgW="1193800" imgH="292100" progId="Equation.DSMT4">
                  <p:embed/>
                </p:oleObj>
              </mc:Choice>
              <mc:Fallback>
                <p:oleObj name="Equation" r:id="rId15" imgW="1193800" imgH="2921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11104" y="5671784"/>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5400000">
            <a:off x="1647932"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131784"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680228"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240280"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Example 6: Distance-Rate-Time (cont.)</a:t>
            </a:r>
          </a:p>
        </p:txBody>
      </p:sp>
      <p:sp>
        <p:nvSpPr>
          <p:cNvPr id="32771" name="Rectangle 4"/>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spAutoFit/>
          </a:bodyPr>
          <a:lstStyle/>
          <a:p>
            <a:r>
              <a:rPr lang="en-US" sz="2800" b="1" dirty="0"/>
              <a:t>Check</a:t>
            </a:r>
          </a:p>
          <a:p>
            <a:endParaRPr lang="en-US" sz="2800" b="1" dirty="0"/>
          </a:p>
          <a:p>
            <a:r>
              <a:rPr lang="en-US" sz="2800" dirty="0"/>
              <a:t>Time for freight train </a:t>
            </a:r>
            <a:r>
              <a:rPr lang="en-US" sz="2800" dirty="0">
                <a:solidFill>
                  <a:srgbClr val="000099"/>
                </a:solidFill>
              </a:rPr>
              <a:t>=</a:t>
            </a:r>
            <a:r>
              <a:rPr lang="en-US" sz="2800" dirty="0"/>
              <a:t> </a:t>
            </a:r>
          </a:p>
          <a:p>
            <a:endParaRPr lang="en-US" sz="2800" dirty="0"/>
          </a:p>
          <a:p>
            <a:r>
              <a:rPr lang="en-US" sz="2800" dirty="0"/>
              <a:t>Time for passenger train </a:t>
            </a:r>
            <a:r>
              <a:rPr lang="en-US" sz="2800" dirty="0">
                <a:solidFill>
                  <a:srgbClr val="000099"/>
                </a:solidFill>
              </a:rPr>
              <a:t>=</a:t>
            </a:r>
            <a:r>
              <a:rPr lang="en-US" sz="2800" dirty="0"/>
              <a:t> </a:t>
            </a:r>
          </a:p>
          <a:p>
            <a:endParaRPr lang="en-US" sz="2800" dirty="0"/>
          </a:p>
          <a:p>
            <a:r>
              <a:rPr lang="en-US" sz="2800" dirty="0">
                <a:solidFill>
                  <a:srgbClr val="000099"/>
                </a:solidFill>
              </a:rPr>
              <a:t>6 − 2 = 4 </a:t>
            </a:r>
            <a:r>
              <a:rPr lang="en-US" sz="2800" dirty="0"/>
              <a:t>hours difference in time</a:t>
            </a:r>
          </a:p>
          <a:p>
            <a:endParaRPr lang="en-US" sz="2800" dirty="0"/>
          </a:p>
          <a:p>
            <a:r>
              <a:rPr lang="en-US" sz="2800" dirty="0"/>
              <a:t>The freight train travels </a:t>
            </a:r>
            <a:r>
              <a:rPr lang="en-US" sz="2800" dirty="0">
                <a:solidFill>
                  <a:srgbClr val="FF0008"/>
                </a:solidFill>
              </a:rPr>
              <a:t>35 mph</a:t>
            </a:r>
            <a:r>
              <a:rPr lang="en-US" sz="2800" dirty="0"/>
              <a:t>, and the passenger train travels </a:t>
            </a:r>
            <a:r>
              <a:rPr lang="en-US" sz="2800" dirty="0">
                <a:solidFill>
                  <a:srgbClr val="FF0008"/>
                </a:solidFill>
              </a:rPr>
              <a:t>105 mph</a:t>
            </a:r>
            <a:r>
              <a:rPr lang="en-US" sz="2800" dirty="0"/>
              <a:t>.</a:t>
            </a:r>
          </a:p>
        </p:txBody>
      </p:sp>
      <p:graphicFrame>
        <p:nvGraphicFramePr>
          <p:cNvPr id="32772" name="Object 5"/>
          <p:cNvGraphicFramePr>
            <a:graphicFrameLocks noChangeAspect="1"/>
          </p:cNvGraphicFramePr>
          <p:nvPr>
            <p:extLst>
              <p:ext uri="{D42A27DB-BD31-4B8C-83A1-F6EECF244321}">
                <p14:modId xmlns:p14="http://schemas.microsoft.com/office/powerpoint/2010/main" val="2669876099"/>
              </p:ext>
            </p:extLst>
          </p:nvPr>
        </p:nvGraphicFramePr>
        <p:xfrm>
          <a:off x="3889375" y="1981200"/>
          <a:ext cx="1993900" cy="838200"/>
        </p:xfrm>
        <a:graphic>
          <a:graphicData uri="http://schemas.openxmlformats.org/presentationml/2006/ole">
            <mc:AlternateContent xmlns:mc="http://schemas.openxmlformats.org/markup-compatibility/2006">
              <mc:Choice xmlns:v="urn:schemas-microsoft-com:vml" Requires="v">
                <p:oleObj spid="_x0000_s19467" name="Equation" r:id="rId3" imgW="1993680" imgH="838080" progId="Equation.DSMT4">
                  <p:embed/>
                </p:oleObj>
              </mc:Choice>
              <mc:Fallback>
                <p:oleObj name="Equation" r:id="rId3" imgW="199368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9375" y="1981200"/>
                        <a:ext cx="199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6"/>
          <p:cNvGraphicFramePr>
            <a:graphicFrameLocks noChangeAspect="1"/>
          </p:cNvGraphicFramePr>
          <p:nvPr>
            <p:extLst>
              <p:ext uri="{D42A27DB-BD31-4B8C-83A1-F6EECF244321}">
                <p14:modId xmlns:p14="http://schemas.microsoft.com/office/powerpoint/2010/main" val="2040142276"/>
              </p:ext>
            </p:extLst>
          </p:nvPr>
        </p:nvGraphicFramePr>
        <p:xfrm>
          <a:off x="4370388" y="2819400"/>
          <a:ext cx="1981200" cy="838200"/>
        </p:xfrm>
        <a:graphic>
          <a:graphicData uri="http://schemas.openxmlformats.org/presentationml/2006/ole">
            <mc:AlternateContent xmlns:mc="http://schemas.openxmlformats.org/markup-compatibility/2006">
              <mc:Choice xmlns:v="urn:schemas-microsoft-com:vml" Requires="v">
                <p:oleObj spid="_x0000_s19468" name="Equation" r:id="rId5" imgW="1981080" imgH="838080" progId="Equation.DSMT4">
                  <p:embed/>
                </p:oleObj>
              </mc:Choice>
              <mc:Fallback>
                <p:oleObj name="Equation" r:id="rId5" imgW="19810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0388" y="2819400"/>
                        <a:ext cx="198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4530471"/>
          </a:xfrm>
          <a:prstGeom prst="rect">
            <a:avLst/>
          </a:prstGeom>
          <a:solidFill>
            <a:schemeClr val="accent3"/>
          </a:solidFill>
          <a:ln w="28575">
            <a:solidFill>
              <a:srgbClr val="000000"/>
            </a:solidFill>
          </a:ln>
        </p:spPr>
        <p:txBody>
          <a:bodyPr wrap="square">
            <a:spAutoFit/>
          </a:bodyPr>
          <a:lstStyle/>
          <a:p>
            <a:pPr marL="463550" indent="-463550" algn="ctr">
              <a:spcBef>
                <a:spcPct val="15000"/>
              </a:spcBef>
              <a:buFont typeface="Courier New" pitchFamily="49" charset="0"/>
              <a:buNone/>
            </a:pPr>
            <a:r>
              <a:rPr lang="en-US" sz="2800" b="1" dirty="0">
                <a:solidFill>
                  <a:schemeClr val="accent6">
                    <a:lumMod val="10000"/>
                  </a:schemeClr>
                </a:solidFill>
              </a:rPr>
              <a:t>Procedure</a:t>
            </a:r>
          </a:p>
          <a:p>
            <a:pPr marL="514350" indent="-514350">
              <a:spcBef>
                <a:spcPct val="15000"/>
              </a:spcBef>
              <a:buFont typeface="+mj-lt"/>
              <a:buAutoNum type="arabicPeriod"/>
            </a:pPr>
            <a:r>
              <a:rPr lang="en-US" sz="2800" dirty="0">
                <a:solidFill>
                  <a:schemeClr val="accent6">
                    <a:lumMod val="10000"/>
                  </a:schemeClr>
                </a:solidFill>
              </a:rPr>
              <a:t>Read the problem carefully.  Read it several times if necessary.</a:t>
            </a:r>
          </a:p>
          <a:p>
            <a:pPr marL="514350" indent="-514350">
              <a:spcBef>
                <a:spcPct val="15000"/>
              </a:spcBef>
              <a:buFont typeface="+mj-lt"/>
              <a:buAutoNum type="arabicPeriod"/>
            </a:pPr>
            <a:r>
              <a:rPr lang="en-US" sz="2800" dirty="0">
                <a:solidFill>
                  <a:schemeClr val="accent6">
                    <a:lumMod val="10000"/>
                  </a:schemeClr>
                </a:solidFill>
              </a:rPr>
              <a:t>Decide what is asked for and assign a variable to the unknown quantity. Draw a diagram or set up a chart whenever possible as a visual aid.</a:t>
            </a:r>
          </a:p>
          <a:p>
            <a:pPr marL="514350" indent="-514350">
              <a:buFont typeface="+mj-lt"/>
              <a:buAutoNum type="arabicPeriod"/>
            </a:pPr>
            <a:r>
              <a:rPr lang="en-US" sz="2800" dirty="0">
                <a:solidFill>
                  <a:schemeClr val="accent6">
                    <a:lumMod val="10000"/>
                  </a:schemeClr>
                </a:solidFill>
              </a:rPr>
              <a:t>Form an equation that relates the information provided.</a:t>
            </a:r>
          </a:p>
          <a:p>
            <a:pPr marL="514350" indent="-514350">
              <a:buFont typeface="+mj-lt"/>
              <a:buAutoNum type="arabicPeriod"/>
            </a:pPr>
            <a:r>
              <a:rPr lang="en-US" sz="2800" dirty="0">
                <a:solidFill>
                  <a:schemeClr val="accent6">
                    <a:lumMod val="10000"/>
                  </a:schemeClr>
                </a:solidFill>
              </a:rPr>
              <a:t>Check your solution with the wording of the problem to be sure it makes sense.</a:t>
            </a:r>
          </a:p>
        </p:txBody>
      </p:sp>
      <p:sp>
        <p:nvSpPr>
          <p:cNvPr id="6146" name="Rectangle 2"/>
          <p:cNvSpPr>
            <a:spLocks noGrp="1"/>
          </p:cNvSpPr>
          <p:nvPr>
            <p:ph type="title"/>
          </p:nvPr>
        </p:nvSpPr>
        <p:spPr>
          <a:xfrm>
            <a:off x="457200" y="203101"/>
            <a:ext cx="8229600" cy="873957"/>
          </a:xfrm>
          <a:prstGeom prst="rect">
            <a:avLst/>
          </a:prstGeom>
          <a:noFill/>
        </p:spPr>
        <p:txBody>
          <a:bodyPr>
            <a:spAutoFit/>
          </a:bodyPr>
          <a:lstStyle/>
          <a:p>
            <a:r>
              <a:rPr lang="en-US" dirty="0"/>
              <a:t>To Solve a Word Problem Containing Rational Expressions</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Fractions</a:t>
            </a:r>
          </a:p>
        </p:txBody>
      </p:sp>
      <p:sp>
        <p:nvSpPr>
          <p:cNvPr id="8195" name="Rectangle 3"/>
          <p:cNvSpPr>
            <a:spLocks noGrp="1"/>
          </p:cNvSpPr>
          <p:nvPr>
            <p:ph idx="1"/>
          </p:nvPr>
        </p:nvSpPr>
        <p:spPr>
          <a:xfrm>
            <a:off x="457200" y="1280160"/>
            <a:ext cx="8229600" cy="4056495"/>
          </a:xfrm>
          <a:prstGeom prst="rect">
            <a:avLst/>
          </a:prstGeom>
          <a:noFill/>
        </p:spPr>
        <p:txBody>
          <a:bodyPr>
            <a:spAutoFit/>
          </a:bodyPr>
          <a:lstStyle/>
          <a:p>
            <a:pPr marL="0" indent="0">
              <a:buFont typeface="Courier New" pitchFamily="49" charset="0"/>
              <a:buNone/>
            </a:pPr>
            <a:r>
              <a:rPr lang="en-US" i="0" dirty="0">
                <a:solidFill>
                  <a:schemeClr val="tx1"/>
                </a:solidFill>
              </a:rPr>
              <a:t>The denominator of a fraction is</a:t>
            </a:r>
            <a:r>
              <a:rPr lang="en-US" i="0" dirty="0">
                <a:solidFill>
                  <a:srgbClr val="0000FF"/>
                </a:solidFill>
              </a:rPr>
              <a:t> 8 </a:t>
            </a:r>
            <a:r>
              <a:rPr lang="en-US" i="0" dirty="0">
                <a:solidFill>
                  <a:schemeClr val="tx1"/>
                </a:solidFill>
              </a:rPr>
              <a:t>more than the numerator.  If both the numerator and denominator </a:t>
            </a:r>
          </a:p>
          <a:p>
            <a:pPr marL="0" indent="0">
              <a:spcBef>
                <a:spcPct val="30000"/>
              </a:spcBef>
              <a:buFont typeface="Courier New" pitchFamily="49" charset="0"/>
              <a:buNone/>
            </a:pPr>
            <a:r>
              <a:rPr lang="en-US" i="0" dirty="0">
                <a:solidFill>
                  <a:schemeClr val="tx1"/>
                </a:solidFill>
              </a:rPr>
              <a:t>are increased by </a:t>
            </a:r>
            <a:r>
              <a:rPr lang="en-US" i="0" dirty="0">
                <a:solidFill>
                  <a:srgbClr val="0000FF"/>
                </a:solidFill>
              </a:rPr>
              <a:t>3</a:t>
            </a:r>
            <a:r>
              <a:rPr lang="en-US" i="0" dirty="0">
                <a:solidFill>
                  <a:schemeClr val="tx1"/>
                </a:solidFill>
              </a:rPr>
              <a:t>, the new fraction is equal to </a:t>
            </a:r>
          </a:p>
          <a:p>
            <a:pPr marL="0" indent="0">
              <a:buFont typeface="Courier New" pitchFamily="49" charset="0"/>
              <a:buNone/>
            </a:pPr>
            <a:r>
              <a:rPr lang="en-US" i="0" dirty="0">
                <a:solidFill>
                  <a:schemeClr val="tx1"/>
                </a:solidFill>
              </a:rPr>
              <a:t>Find the original fraction.</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Reread the problem to be sure that you understand all terminology used.  Assign variables to the unknown quantities.</a:t>
            </a:r>
            <a:endParaRPr lang="en-US" dirty="0">
              <a:solidFill>
                <a:schemeClr val="tx1"/>
              </a:solidFill>
            </a:endParaRPr>
          </a:p>
        </p:txBody>
      </p:sp>
      <p:graphicFrame>
        <p:nvGraphicFramePr>
          <p:cNvPr id="8196" name="Object 4"/>
          <p:cNvGraphicFramePr>
            <a:graphicFrameLocks noChangeAspect="1"/>
          </p:cNvGraphicFramePr>
          <p:nvPr/>
        </p:nvGraphicFramePr>
        <p:xfrm>
          <a:off x="7377113" y="2127250"/>
          <a:ext cx="342900" cy="838200"/>
        </p:xfrm>
        <a:graphic>
          <a:graphicData uri="http://schemas.openxmlformats.org/presentationml/2006/ole">
            <mc:AlternateContent xmlns:mc="http://schemas.openxmlformats.org/markup-compatibility/2006">
              <mc:Choice xmlns:v="urn:schemas-microsoft-com:vml" Requires="v">
                <p:oleObj spid="_x0000_s1031" name="Equation" r:id="rId3" imgW="342751" imgH="837836" progId="Equation.DSMT4">
                  <p:embed/>
                </p:oleObj>
              </mc:Choice>
              <mc:Fallback>
                <p:oleObj name="Equation" r:id="rId3" imgW="342751" imgH="837836"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7113" y="2127250"/>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Fractions (cont.)</a:t>
            </a:r>
          </a:p>
        </p:txBody>
      </p:sp>
      <p:sp>
        <p:nvSpPr>
          <p:cNvPr id="6" name="Content Placeholder 5"/>
          <p:cNvSpPr>
            <a:spLocks noGrp="1"/>
          </p:cNvSpPr>
          <p:nvPr>
            <p:ph idx="1"/>
          </p:nvPr>
        </p:nvSpPr>
        <p:spPr/>
        <p:txBody>
          <a:bodyPr/>
          <a:lstStyle/>
          <a:p>
            <a:endParaRPr lang="en-US" dirty="0"/>
          </a:p>
          <a:p>
            <a:endParaRPr lang="en-US" dirty="0"/>
          </a:p>
        </p:txBody>
      </p:sp>
      <p:graphicFrame>
        <p:nvGraphicFramePr>
          <p:cNvPr id="9219" name="Object 5"/>
          <p:cNvGraphicFramePr>
            <a:graphicFrameLocks noChangeAspect="1"/>
          </p:cNvGraphicFramePr>
          <p:nvPr/>
        </p:nvGraphicFramePr>
        <p:xfrm>
          <a:off x="533400" y="1295400"/>
          <a:ext cx="4254500" cy="393700"/>
        </p:xfrm>
        <a:graphic>
          <a:graphicData uri="http://schemas.openxmlformats.org/presentationml/2006/ole">
            <mc:AlternateContent xmlns:mc="http://schemas.openxmlformats.org/markup-compatibility/2006">
              <mc:Choice xmlns:v="urn:schemas-microsoft-com:vml" Requires="v">
                <p:oleObj spid="_x0000_s2083" name="Equation" r:id="rId3" imgW="4254500" imgH="393700" progId="Equation.DSMT4">
                  <p:embed/>
                </p:oleObj>
              </mc:Choice>
              <mc:Fallback>
                <p:oleObj name="Equation" r:id="rId3" imgW="4254500" imgH="3937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42545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8"/>
          <p:cNvGraphicFramePr>
            <a:graphicFrameLocks noChangeAspect="1"/>
          </p:cNvGraphicFramePr>
          <p:nvPr/>
        </p:nvGraphicFramePr>
        <p:xfrm>
          <a:off x="4387850" y="3048000"/>
          <a:ext cx="3860800" cy="1206500"/>
        </p:xfrm>
        <a:graphic>
          <a:graphicData uri="http://schemas.openxmlformats.org/presentationml/2006/ole">
            <mc:AlternateContent xmlns:mc="http://schemas.openxmlformats.org/markup-compatibility/2006">
              <mc:Choice xmlns:v="urn:schemas-microsoft-com:vml" Requires="v">
                <p:oleObj spid="_x0000_s2084" name="Equation" r:id="rId5" imgW="3860640" imgH="1206360" progId="Equation.DSMT4">
                  <p:embed/>
                </p:oleObj>
              </mc:Choice>
              <mc:Fallback>
                <p:oleObj name="Equation" r:id="rId5" imgW="3860640" imgH="120636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87850" y="3048000"/>
                        <a:ext cx="38608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068490" y="3048000"/>
          <a:ext cx="2032000" cy="952500"/>
        </p:xfrm>
        <a:graphic>
          <a:graphicData uri="http://schemas.openxmlformats.org/presentationml/2006/ole">
            <mc:AlternateContent xmlns:mc="http://schemas.openxmlformats.org/markup-compatibility/2006">
              <mc:Choice xmlns:v="urn:schemas-microsoft-com:vml" Requires="v">
                <p:oleObj spid="_x0000_s2085" name="Equation" r:id="rId7" imgW="2032000" imgH="952500" progId="Equation.DSMT4">
                  <p:embed/>
                </p:oleObj>
              </mc:Choice>
              <mc:Fallback>
                <p:oleObj name="Equation" r:id="rId7" imgW="2032000" imgH="9525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8490" y="3048000"/>
                        <a:ext cx="2032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39990" y="4071258"/>
          <a:ext cx="1460500" cy="838200"/>
        </p:xfrm>
        <a:graphic>
          <a:graphicData uri="http://schemas.openxmlformats.org/presentationml/2006/ole">
            <mc:AlternateContent xmlns:mc="http://schemas.openxmlformats.org/markup-compatibility/2006">
              <mc:Choice xmlns:v="urn:schemas-microsoft-com:vml" Requires="v">
                <p:oleObj spid="_x0000_s2086" name="Equation" r:id="rId9" imgW="1460500" imgH="838200" progId="Equation.DSMT4">
                  <p:embed/>
                </p:oleObj>
              </mc:Choice>
              <mc:Fallback>
                <p:oleObj name="Equation" r:id="rId9" imgW="14605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39990" y="407125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219200" y="5060950"/>
          <a:ext cx="4318000" cy="838200"/>
        </p:xfrm>
        <a:graphic>
          <a:graphicData uri="http://schemas.openxmlformats.org/presentationml/2006/ole">
            <mc:AlternateContent xmlns:mc="http://schemas.openxmlformats.org/markup-compatibility/2006">
              <mc:Choice xmlns:v="urn:schemas-microsoft-com:vml" Requires="v">
                <p:oleObj spid="_x0000_s2087" name="Equation" r:id="rId11" imgW="4318000" imgH="838200" progId="Equation.DSMT4">
                  <p:embed/>
                </p:oleObj>
              </mc:Choice>
              <mc:Fallback>
                <p:oleObj name="Equation" r:id="rId11" imgW="4318000" imgH="8382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19200" y="5060950"/>
                        <a:ext cx="431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10800000" flipV="1">
            <a:off x="1416050" y="52578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635250" y="5638800"/>
            <a:ext cx="914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768725" y="542925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207000" y="571500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6" name="Object 8"/>
          <p:cNvGraphicFramePr>
            <a:graphicFrameLocks noChangeAspect="1"/>
          </p:cNvGraphicFramePr>
          <p:nvPr/>
        </p:nvGraphicFramePr>
        <p:xfrm>
          <a:off x="1082040" y="1828800"/>
          <a:ext cx="4076700" cy="393700"/>
        </p:xfrm>
        <a:graphic>
          <a:graphicData uri="http://schemas.openxmlformats.org/presentationml/2006/ole">
            <mc:AlternateContent xmlns:mc="http://schemas.openxmlformats.org/markup-compatibility/2006">
              <mc:Choice xmlns:v="urn:schemas-microsoft-com:vml" Requires="v">
                <p:oleObj spid="_x0000_s2088" name="Equation" r:id="rId13" imgW="4076700" imgH="393700" progId="Equation.DSMT4">
                  <p:embed/>
                </p:oleObj>
              </mc:Choice>
              <mc:Fallback>
                <p:oleObj name="Equation" r:id="rId13" imgW="4076700" imgH="3937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82040" y="1828800"/>
                        <a:ext cx="4076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1005840" y="2209800"/>
          <a:ext cx="3352800" cy="838200"/>
        </p:xfrm>
        <a:graphic>
          <a:graphicData uri="http://schemas.openxmlformats.org/presentationml/2006/ole">
            <mc:AlternateContent xmlns:mc="http://schemas.openxmlformats.org/markup-compatibility/2006">
              <mc:Choice xmlns:v="urn:schemas-microsoft-com:vml" Requires="v">
                <p:oleObj spid="_x0000_s2089" name="Equation" r:id="rId15" imgW="3352800" imgH="838200" progId="Equation.DSMT4">
                  <p:embed/>
                </p:oleObj>
              </mc:Choice>
              <mc:Fallback>
                <p:oleObj name="Equation" r:id="rId15" imgW="3352800" imgH="8382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05840" y="2209800"/>
                        <a:ext cx="335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4387850" y="4343400"/>
          <a:ext cx="4152900" cy="635000"/>
        </p:xfrm>
        <a:graphic>
          <a:graphicData uri="http://schemas.openxmlformats.org/presentationml/2006/ole">
            <mc:AlternateContent xmlns:mc="http://schemas.openxmlformats.org/markup-compatibility/2006">
              <mc:Choice xmlns:v="urn:schemas-microsoft-com:vml" Requires="v">
                <p:oleObj spid="_x0000_s2090" name="Equation" r:id="rId17" imgW="4152600" imgH="634680" progId="Equation.DSMT4">
                  <p:embed/>
                </p:oleObj>
              </mc:Choice>
              <mc:Fallback>
                <p:oleObj name="Equation" r:id="rId17" imgW="4152600" imgH="63468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87850" y="4343400"/>
                        <a:ext cx="41529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Fractions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0244" name="Object 5"/>
          <p:cNvGraphicFramePr>
            <a:graphicFrameLocks noChangeAspect="1"/>
          </p:cNvGraphicFramePr>
          <p:nvPr/>
        </p:nvGraphicFramePr>
        <p:xfrm>
          <a:off x="603250" y="3441700"/>
          <a:ext cx="914400" cy="304800"/>
        </p:xfrm>
        <a:graphic>
          <a:graphicData uri="http://schemas.openxmlformats.org/presentationml/2006/ole">
            <mc:AlternateContent xmlns:mc="http://schemas.openxmlformats.org/markup-compatibility/2006">
              <mc:Choice xmlns:v="urn:schemas-microsoft-com:vml" Requires="v">
                <p:oleObj spid="_x0000_s3108" name="Equation" r:id="rId3" imgW="914400" imgH="304560" progId="Equation.DSMT4">
                  <p:embed/>
                </p:oleObj>
              </mc:Choice>
              <mc:Fallback>
                <p:oleObj name="Equation" r:id="rId3" imgW="914400" imgH="30456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250" y="3441700"/>
                        <a:ext cx="914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2308556" y="1371600"/>
          <a:ext cx="2044700" cy="292100"/>
        </p:xfrm>
        <a:graphic>
          <a:graphicData uri="http://schemas.openxmlformats.org/presentationml/2006/ole">
            <mc:AlternateContent xmlns:mc="http://schemas.openxmlformats.org/markup-compatibility/2006">
              <mc:Choice xmlns:v="urn:schemas-microsoft-com:vml" Requires="v">
                <p:oleObj spid="_x0000_s3109" name="Equation" r:id="rId5" imgW="2044700" imgH="292100" progId="Equation.DSMT4">
                  <p:embed/>
                </p:oleObj>
              </mc:Choice>
              <mc:Fallback>
                <p:oleObj name="Equation" r:id="rId5" imgW="2044700" imgH="2921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08556" y="1371600"/>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971800" y="1927225"/>
          <a:ext cx="711200" cy="292100"/>
        </p:xfrm>
        <a:graphic>
          <a:graphicData uri="http://schemas.openxmlformats.org/presentationml/2006/ole">
            <mc:AlternateContent xmlns:mc="http://schemas.openxmlformats.org/markup-compatibility/2006">
              <mc:Choice xmlns:v="urn:schemas-microsoft-com:vml" Requires="v">
                <p:oleObj spid="_x0000_s3110" name="Equation" r:id="rId7" imgW="710891" imgH="291973" progId="Equation.DSMT4">
                  <p:embed/>
                </p:oleObj>
              </mc:Choice>
              <mc:Fallback>
                <p:oleObj name="Equation" r:id="rId7" imgW="710891" imgH="291973"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1927225"/>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481942" y="2454728"/>
          <a:ext cx="1371600" cy="292100"/>
        </p:xfrm>
        <a:graphic>
          <a:graphicData uri="http://schemas.openxmlformats.org/presentationml/2006/ole">
            <mc:AlternateContent xmlns:mc="http://schemas.openxmlformats.org/markup-compatibility/2006">
              <mc:Choice xmlns:v="urn:schemas-microsoft-com:vml" Requires="v">
                <p:oleObj spid="_x0000_s3111" name="Equation" r:id="rId9" imgW="1371600" imgH="292100" progId="Equation.DSMT4">
                  <p:embed/>
                </p:oleObj>
              </mc:Choice>
              <mc:Fallback>
                <p:oleObj name="Equation" r:id="rId9" imgW="1371600" imgH="2921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81942" y="2454728"/>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4927600" y="1905000"/>
          <a:ext cx="1993900" cy="279400"/>
        </p:xfrm>
        <a:graphic>
          <a:graphicData uri="http://schemas.openxmlformats.org/presentationml/2006/ole">
            <mc:AlternateContent xmlns:mc="http://schemas.openxmlformats.org/markup-compatibility/2006">
              <mc:Choice xmlns:v="urn:schemas-microsoft-com:vml" Requires="v">
                <p:oleObj spid="_x0000_s3112" name="Equation" r:id="rId11" imgW="1993900" imgH="279400" progId="Equation.DSMT4">
                  <p:embed/>
                </p:oleObj>
              </mc:Choice>
              <mc:Fallback>
                <p:oleObj name="Equation" r:id="rId11" imgW="1993900" imgH="2794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27600" y="1905000"/>
                        <a:ext cx="199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4927600" y="2456544"/>
          <a:ext cx="2235200" cy="279400"/>
        </p:xfrm>
        <a:graphic>
          <a:graphicData uri="http://schemas.openxmlformats.org/presentationml/2006/ole">
            <mc:AlternateContent xmlns:mc="http://schemas.openxmlformats.org/markup-compatibility/2006">
              <mc:Choice xmlns:v="urn:schemas-microsoft-com:vml" Requires="v">
                <p:oleObj spid="_x0000_s3113" name="Equation" r:id="rId13" imgW="2235200" imgH="279400" progId="Equation.DSMT4">
                  <p:embed/>
                </p:oleObj>
              </mc:Choice>
              <mc:Fallback>
                <p:oleObj name="Equation" r:id="rId13" imgW="2235200" imgH="2794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7600" y="2456544"/>
                        <a:ext cx="2235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Arrow Connector 10"/>
          <p:cNvCxnSpPr/>
          <p:nvPr/>
        </p:nvCxnSpPr>
        <p:spPr>
          <a:xfrm flipH="1">
            <a:off x="4114800" y="2070326"/>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114800" y="2594430"/>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081" name="Object 9"/>
          <p:cNvGraphicFramePr>
            <a:graphicFrameLocks noChangeAspect="1"/>
          </p:cNvGraphicFramePr>
          <p:nvPr/>
        </p:nvGraphicFramePr>
        <p:xfrm>
          <a:off x="533400" y="3980544"/>
          <a:ext cx="2425700" cy="990600"/>
        </p:xfrm>
        <a:graphic>
          <a:graphicData uri="http://schemas.openxmlformats.org/presentationml/2006/ole">
            <mc:AlternateContent xmlns:mc="http://schemas.openxmlformats.org/markup-compatibility/2006">
              <mc:Choice xmlns:v="urn:schemas-microsoft-com:vml" Requires="v">
                <p:oleObj spid="_x0000_s3114" name="Equation" r:id="rId15" imgW="2425700" imgH="990600" progId="Equation.DSMT4">
                  <p:embed/>
                </p:oleObj>
              </mc:Choice>
              <mc:Fallback>
                <p:oleObj name="Equation" r:id="rId15" imgW="2425700" imgH="99060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398054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33400" y="5047344"/>
          <a:ext cx="3860800" cy="838200"/>
        </p:xfrm>
        <a:graphic>
          <a:graphicData uri="http://schemas.openxmlformats.org/presentationml/2006/ole">
            <mc:AlternateContent xmlns:mc="http://schemas.openxmlformats.org/markup-compatibility/2006">
              <mc:Choice xmlns:v="urn:schemas-microsoft-com:vml" Requires="v">
                <p:oleObj spid="_x0000_s3115" name="Equation" r:id="rId17" imgW="3860800" imgH="838200" progId="Equation.DSMT4">
                  <p:embed/>
                </p:oleObj>
              </mc:Choice>
              <mc:Fallback>
                <p:oleObj name="Equation" r:id="rId17" imgW="3860800" imgH="8382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5047344"/>
                        <a:ext cx="386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a:solidFill>
                  <a:schemeClr val="accent1"/>
                </a:solidFill>
              </a:rPr>
              <a:t>Example 2: Work Problems</a:t>
            </a:r>
          </a:p>
        </p:txBody>
      </p:sp>
      <p:sp>
        <p:nvSpPr>
          <p:cNvPr id="11267" name="Rectangle 3"/>
          <p:cNvSpPr>
            <a:spLocks noGrp="1"/>
          </p:cNvSpPr>
          <p:nvPr>
            <p:ph idx="1"/>
          </p:nvPr>
        </p:nvSpPr>
        <p:spPr>
          <a:xfrm>
            <a:off x="457200" y="1280160"/>
            <a:ext cx="8229600" cy="3539430"/>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A carpenter can build a certain type of patio cover 	in </a:t>
            </a:r>
            <a:r>
              <a:rPr lang="en-US" i="0" dirty="0">
                <a:solidFill>
                  <a:srgbClr val="0000FF"/>
                </a:solidFill>
              </a:rPr>
              <a:t>6 hours</a:t>
            </a:r>
            <a:r>
              <a:rPr lang="en-US" i="0" dirty="0">
                <a:solidFill>
                  <a:schemeClr val="tx1"/>
                </a:solidFill>
              </a:rPr>
              <a:t>.  His partner takes </a:t>
            </a:r>
            <a:r>
              <a:rPr lang="en-US" i="0" dirty="0">
                <a:solidFill>
                  <a:srgbClr val="0000FF"/>
                </a:solidFill>
              </a:rPr>
              <a:t>8 hours</a:t>
            </a:r>
            <a:r>
              <a:rPr lang="en-US" i="0" dirty="0">
                <a:solidFill>
                  <a:schemeClr val="tx1"/>
                </a:solidFill>
              </a:rPr>
              <a:t> to build the same cover.  How long would it take them working together to build this type of patio cover?</a:t>
            </a:r>
          </a:p>
          <a:p>
            <a:pPr marL="0" indent="0">
              <a:spcBef>
                <a:spcPct val="50000"/>
              </a:spcBef>
              <a:buFont typeface="Courier New" pitchFamily="49" charset="0"/>
              <a:buNone/>
              <a:tabLst>
                <a:tab pos="463550" algn="l"/>
              </a:tabLst>
            </a:pPr>
            <a:r>
              <a:rPr lang="en-US" b="1" i="0" dirty="0">
                <a:solidFill>
                  <a:schemeClr val="tx1"/>
                </a:solidFill>
              </a:rPr>
              <a:t>Solution</a:t>
            </a:r>
          </a:p>
          <a:p>
            <a:pPr marL="0" indent="0">
              <a:spcBef>
                <a:spcPct val="50000"/>
              </a:spcBef>
              <a:buFont typeface="Courier New" pitchFamily="49" charset="0"/>
              <a:buNone/>
              <a:tabLst>
                <a:tab pos="463550" algn="l"/>
              </a:tabLst>
            </a:pPr>
            <a:r>
              <a:rPr lang="en-US" i="0" dirty="0">
                <a:solidFill>
                  <a:schemeClr val="tx1"/>
                </a:solidFill>
              </a:rPr>
              <a:t>Let</a:t>
            </a:r>
            <a:r>
              <a:rPr lang="en-US" i="1" dirty="0">
                <a:solidFill>
                  <a:schemeClr val="tx1"/>
                </a:solidFill>
              </a:rPr>
              <a:t> </a:t>
            </a:r>
            <a:r>
              <a:rPr lang="en-US" i="1" dirty="0">
                <a:solidFill>
                  <a:srgbClr val="000099"/>
                </a:solidFill>
              </a:rPr>
              <a:t>x</a:t>
            </a:r>
            <a:r>
              <a:rPr lang="en-US" i="1" dirty="0">
                <a:solidFill>
                  <a:schemeClr val="tx1"/>
                </a:solidFill>
              </a:rPr>
              <a:t> </a:t>
            </a:r>
            <a:r>
              <a:rPr lang="en-US" i="0" dirty="0">
                <a:solidFill>
                  <a:schemeClr val="tx1"/>
                </a:solidFill>
              </a:rPr>
              <a:t>= number of hours to build the cover working together.</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Example 2: Work Problems (cont.)</a:t>
            </a:r>
          </a:p>
        </p:txBody>
      </p:sp>
      <p:graphicFrame>
        <p:nvGraphicFramePr>
          <p:cNvPr id="1082430" name="Group 62"/>
          <p:cNvGraphicFramePr>
            <a:graphicFrameLocks noGrp="1"/>
          </p:cNvGraphicFramePr>
          <p:nvPr>
            <p:ph idx="1"/>
          </p:nvPr>
        </p:nvGraphicFramePr>
        <p:xfrm>
          <a:off x="914400" y="1279525"/>
          <a:ext cx="7315200" cy="320040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7386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of Work Done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Carpenter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7472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Partner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8</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2313" name="Object 63"/>
          <p:cNvGraphicFramePr>
            <a:graphicFrameLocks noChangeAspect="1"/>
          </p:cNvGraphicFramePr>
          <p:nvPr/>
        </p:nvGraphicFramePr>
        <p:xfrm>
          <a:off x="6864350" y="2286000"/>
          <a:ext cx="203200" cy="609600"/>
        </p:xfrm>
        <a:graphic>
          <a:graphicData uri="http://schemas.openxmlformats.org/presentationml/2006/ole">
            <mc:AlternateContent xmlns:mc="http://schemas.openxmlformats.org/markup-compatibility/2006">
              <mc:Choice xmlns:v="urn:schemas-microsoft-com:vml" Requires="v">
                <p:oleObj spid="_x0000_s4111" name="Equation" r:id="rId3" imgW="203112" imgH="609336" progId="Equation.DSMT4">
                  <p:embed/>
                </p:oleObj>
              </mc:Choice>
              <mc:Fallback>
                <p:oleObj name="Equation" r:id="rId3" imgW="203112" imgH="6093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64350" y="2286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4" name="Object 64"/>
          <p:cNvGraphicFramePr>
            <a:graphicFrameLocks noChangeAspect="1"/>
          </p:cNvGraphicFramePr>
          <p:nvPr/>
        </p:nvGraphicFramePr>
        <p:xfrm>
          <a:off x="6864350" y="3048000"/>
          <a:ext cx="203200" cy="609600"/>
        </p:xfrm>
        <a:graphic>
          <a:graphicData uri="http://schemas.openxmlformats.org/presentationml/2006/ole">
            <mc:AlternateContent xmlns:mc="http://schemas.openxmlformats.org/markup-compatibility/2006">
              <mc:Choice xmlns:v="urn:schemas-microsoft-com:vml" Requires="v">
                <p:oleObj spid="_x0000_s4112" name="Equation" r:id="rId5" imgW="203112" imgH="609336" progId="Equation.DSMT4">
                  <p:embed/>
                </p:oleObj>
              </mc:Choice>
              <mc:Fallback>
                <p:oleObj name="Equation" r:id="rId5" imgW="203112" imgH="6093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64350" y="3048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5" name="Object 65"/>
          <p:cNvGraphicFramePr>
            <a:graphicFrameLocks noChangeAspect="1"/>
          </p:cNvGraphicFramePr>
          <p:nvPr/>
        </p:nvGraphicFramePr>
        <p:xfrm>
          <a:off x="6858000" y="3810000"/>
          <a:ext cx="215900" cy="609600"/>
        </p:xfrm>
        <a:graphic>
          <a:graphicData uri="http://schemas.openxmlformats.org/presentationml/2006/ole">
            <mc:AlternateContent xmlns:mc="http://schemas.openxmlformats.org/markup-compatibility/2006">
              <mc:Choice xmlns:v="urn:schemas-microsoft-com:vml" Requires="v">
                <p:oleObj spid="_x0000_s4113" name="Equation" r:id="rId7" imgW="215806" imgH="609336" progId="Equation.DSMT4">
                  <p:embed/>
                </p:oleObj>
              </mc:Choice>
              <mc:Fallback>
                <p:oleObj name="Equation" r:id="rId7" imgW="215806" imgH="6093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0" y="38100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2: Work Problems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3315" name="Object 29"/>
          <p:cNvGraphicFramePr>
            <a:graphicFrameLocks noChangeAspect="1"/>
          </p:cNvGraphicFramePr>
          <p:nvPr/>
        </p:nvGraphicFramePr>
        <p:xfrm>
          <a:off x="1241425" y="1068388"/>
          <a:ext cx="6461125" cy="1789112"/>
        </p:xfrm>
        <a:graphic>
          <a:graphicData uri="http://schemas.openxmlformats.org/presentationml/2006/ole">
            <mc:AlternateContent xmlns:mc="http://schemas.openxmlformats.org/markup-compatibility/2006">
              <mc:Choice xmlns:v="urn:schemas-microsoft-com:vml" Requires="v">
                <p:oleObj spid="_x0000_s5157" name="Equation" r:id="rId3" imgW="6464300" imgH="1790700" progId="Equation.DSMT4">
                  <p:embed/>
                </p:oleObj>
              </mc:Choice>
              <mc:Fallback>
                <p:oleObj name="Equation" r:id="rId3" imgW="6464300" imgH="17907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1425" y="1068388"/>
                        <a:ext cx="6461125" cy="1789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39900" y="3055938"/>
          <a:ext cx="3822700" cy="838200"/>
        </p:xfrm>
        <a:graphic>
          <a:graphicData uri="http://schemas.openxmlformats.org/presentationml/2006/ole">
            <mc:AlternateContent xmlns:mc="http://schemas.openxmlformats.org/markup-compatibility/2006">
              <mc:Choice xmlns:v="urn:schemas-microsoft-com:vml" Requires="v">
                <p:oleObj spid="_x0000_s5158" name="Equation" r:id="rId5" imgW="3822700" imgH="838200" progId="Equation.DSMT4">
                  <p:embed/>
                </p:oleObj>
              </mc:Choice>
              <mc:Fallback>
                <p:oleObj name="Equation" r:id="rId5" imgW="3822700" imgH="8382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39900" y="3055938"/>
                        <a:ext cx="382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6064250" y="3308350"/>
          <a:ext cx="2374900" cy="939800"/>
        </p:xfrm>
        <a:graphic>
          <a:graphicData uri="http://schemas.openxmlformats.org/presentationml/2006/ole">
            <mc:AlternateContent xmlns:mc="http://schemas.openxmlformats.org/markup-compatibility/2006">
              <mc:Choice xmlns:v="urn:schemas-microsoft-com:vml" Requires="v">
                <p:oleObj spid="_x0000_s5159" name="Equation" r:id="rId7" imgW="2374900" imgH="939800" progId="Equation.DSMT4">
                  <p:embed/>
                </p:oleObj>
              </mc:Choice>
              <mc:Fallback>
                <p:oleObj name="Equation" r:id="rId7" imgW="2374900" imgH="9398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64250" y="3308350"/>
                        <a:ext cx="23749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116240" y="4123792"/>
          <a:ext cx="1752600" cy="292100"/>
        </p:xfrm>
        <a:graphic>
          <a:graphicData uri="http://schemas.openxmlformats.org/presentationml/2006/ole">
            <mc:AlternateContent xmlns:mc="http://schemas.openxmlformats.org/markup-compatibility/2006">
              <mc:Choice xmlns:v="urn:schemas-microsoft-com:vml" Requires="v">
                <p:oleObj spid="_x0000_s5160" name="Equation" r:id="rId9" imgW="1752600" imgH="292100" progId="Equation.DSMT4">
                  <p:embed/>
                </p:oleObj>
              </mc:Choice>
              <mc:Fallback>
                <p:oleObj name="Equation" r:id="rId9" imgW="1752600" imgH="29210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16240" y="4123792"/>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774744" y="4695372"/>
          <a:ext cx="1079500" cy="279400"/>
        </p:xfrm>
        <a:graphic>
          <a:graphicData uri="http://schemas.openxmlformats.org/presentationml/2006/ole">
            <mc:AlternateContent xmlns:mc="http://schemas.openxmlformats.org/markup-compatibility/2006">
              <mc:Choice xmlns:v="urn:schemas-microsoft-com:vml" Requires="v">
                <p:oleObj spid="_x0000_s5161" name="Equation" r:id="rId11" imgW="1079500" imgH="279400" progId="Equation.DSMT4">
                  <p:embed/>
                </p:oleObj>
              </mc:Choice>
              <mc:Fallback>
                <p:oleObj name="Equation" r:id="rId11" imgW="1079500" imgH="2794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74744" y="4695372"/>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947886" y="5152572"/>
          <a:ext cx="965200" cy="838200"/>
        </p:xfrm>
        <a:graphic>
          <a:graphicData uri="http://schemas.openxmlformats.org/presentationml/2006/ole">
            <mc:AlternateContent xmlns:mc="http://schemas.openxmlformats.org/markup-compatibility/2006">
              <mc:Choice xmlns:v="urn:schemas-microsoft-com:vml" Requires="v">
                <p:oleObj spid="_x0000_s5162" name="Equation" r:id="rId13" imgW="965200" imgH="838200" progId="Equation.DSMT4">
                  <p:embed/>
                </p:oleObj>
              </mc:Choice>
              <mc:Fallback>
                <p:oleObj name="Equation" r:id="rId13" imgW="965200" imgH="83820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47886" y="5152572"/>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133600" y="3276600"/>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714500"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494567" y="3255334"/>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064834"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164766" y="336963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447067" y="36531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130" name="Object 10"/>
          <p:cNvGraphicFramePr>
            <a:graphicFrameLocks noChangeAspect="1"/>
          </p:cNvGraphicFramePr>
          <p:nvPr/>
        </p:nvGraphicFramePr>
        <p:xfrm>
          <a:off x="2220433" y="3037367"/>
          <a:ext cx="165100" cy="203200"/>
        </p:xfrm>
        <a:graphic>
          <a:graphicData uri="http://schemas.openxmlformats.org/presentationml/2006/ole">
            <mc:AlternateContent xmlns:mc="http://schemas.openxmlformats.org/markup-compatibility/2006">
              <mc:Choice xmlns:v="urn:schemas-microsoft-com:vml" Requires="v">
                <p:oleObj spid="_x0000_s5163" name="Equation" r:id="rId15" imgW="164957" imgH="203024" progId="Equation.DSMT4">
                  <p:embed/>
                </p:oleObj>
              </mc:Choice>
              <mc:Fallback>
                <p:oleObj name="Equation" r:id="rId15" imgW="164957" imgH="203024"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20433" y="3037367"/>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596796" y="3014663"/>
          <a:ext cx="152400" cy="228600"/>
        </p:xfrm>
        <a:graphic>
          <a:graphicData uri="http://schemas.openxmlformats.org/presentationml/2006/ole">
            <mc:AlternateContent xmlns:mc="http://schemas.openxmlformats.org/markup-compatibility/2006">
              <mc:Choice xmlns:v="urn:schemas-microsoft-com:vml" Requires="v">
                <p:oleObj spid="_x0000_s5164" name="Equation" r:id="rId17" imgW="152334" imgH="228501" progId="Equation.DSMT4">
                  <p:embed/>
                </p:oleObj>
              </mc:Choice>
              <mc:Fallback>
                <p:oleObj name="Equation" r:id="rId17" imgW="152334" imgH="228501"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96796" y="3014663"/>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TotalTime>
  <Words>888</Words>
  <Application>Microsoft Office PowerPoint</Application>
  <PresentationFormat>On-screen Show (4:3)</PresentationFormat>
  <Paragraphs>127</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14.7</vt:lpstr>
      <vt:lpstr>Objectives</vt:lpstr>
      <vt:lpstr>To Solve a Word Problem Containing Rational Expressions</vt:lpstr>
      <vt:lpstr>Example 1: Fractions</vt:lpstr>
      <vt:lpstr>Example 1: Fractions (cont.)</vt:lpstr>
      <vt:lpstr>Example 1: Fractions (cont.)</vt:lpstr>
      <vt:lpstr>Example 2: Work Problems</vt:lpstr>
      <vt:lpstr>Example 2: Work Problems (cont.)</vt:lpstr>
      <vt:lpstr>Example 2: Work Problems (cont.)</vt:lpstr>
      <vt:lpstr>Example 2: Work Problems (cont.)</vt:lpstr>
      <vt:lpstr>Example 3: Work Problems</vt:lpstr>
      <vt:lpstr>Example 3: Work Problems (cont.)</vt:lpstr>
      <vt:lpstr>Example 3: Work Problems (cont.)</vt:lpstr>
      <vt:lpstr>Example 3: Work Problems (cont.)</vt:lpstr>
      <vt:lpstr>Example 3: Work Problems (cont.)</vt:lpstr>
      <vt:lpstr>Example 4: Work Problems</vt:lpstr>
      <vt:lpstr>Example 4: Work Problems (cont.)</vt:lpstr>
      <vt:lpstr>Example 4: Work Problems (cont.)</vt:lpstr>
      <vt:lpstr>Example 4: Work Problems (cont.)</vt:lpstr>
      <vt:lpstr>Example 5: Distance-Rate-Time</vt:lpstr>
      <vt:lpstr>Example 5: Distance-Rate-Time (cont.)</vt:lpstr>
      <vt:lpstr>Example 5: Distance-Rate-Time (cont.)</vt:lpstr>
      <vt:lpstr>Example 5: Distance-Rate-Time (cont.)</vt:lpstr>
      <vt:lpstr>Example 6: Distance-Rate-Time</vt:lpstr>
      <vt:lpstr>Example 6: Distance-Rate-Time (cont.)</vt:lpstr>
      <vt:lpstr>Example 6: Distance-Rate-Time (cont.)</vt:lpstr>
      <vt:lpstr>Example 6: Distance-Rate-Time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Rebecca Lebeaux</cp:lastModifiedBy>
  <cp:revision>114</cp:revision>
  <dcterms:created xsi:type="dcterms:W3CDTF">2013-04-26T14:43:13Z</dcterms:created>
  <dcterms:modified xsi:type="dcterms:W3CDTF">2018-06-08T16:14:13Z</dcterms:modified>
</cp:coreProperties>
</file>