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 id="7" name="Belloit, Nicholas G" initials="BNG [7]" lastIdx="1" clrIdx="6">
    <p:extLst/>
  </p:cmAuthor>
  <p:cmAuthor id="8" name="Belloit, Nicholas G" initials="BNG [8]" lastIdx="1" clrIdx="7">
    <p:extLst/>
  </p:cmAuthor>
  <p:cmAuthor id="9" name="Belloit, Nicholas G" initials="BNG [9]" lastIdx="1" clrIdx="8">
    <p:extLst/>
  </p:cmAuthor>
  <p:cmAuthor id="10" name="Belloit, Nicholas G" initials="BNG [10]" lastIdx="1" clrIdx="9">
    <p:extLst/>
  </p:cmAuthor>
  <p:cmAuthor id="11" name="Belloit, Nicholas G" initials="BNG [11]" lastIdx="1" clrIdx="10">
    <p:extLst/>
  </p:cmAuthor>
  <p:cmAuthor id="12" name="Belloit, Nicholas G" initials="BNG [12]" lastIdx="1" clrIdx="11">
    <p:extLst/>
  </p:cmAuthor>
  <p:cmAuthor id="13" name="Belloit, Nicholas G" initials="BNG [13]" lastIdx="1" clrIdx="12">
    <p:extLst/>
  </p:cmAuthor>
  <p:cmAuthor id="14" name="Belloit, Nicholas G" initials="BNG [14]" lastIdx="1" clrIdx="1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05" d="100"/>
          <a:sy n="105" d="100"/>
        </p:scale>
        <p:origin x="87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5" Type="http://schemas.openxmlformats.org/officeDocument/2006/relationships/image" Target="../media/image43.wmf"/><Relationship Id="rId4" Type="http://schemas.openxmlformats.org/officeDocument/2006/relationships/image" Target="../media/image42.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4" Type="http://schemas.openxmlformats.org/officeDocument/2006/relationships/image" Target="../media/image5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5" Type="http://schemas.openxmlformats.org/officeDocument/2006/relationships/image" Target="../media/image22.wmf"/><Relationship Id="rId4"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3911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21A3A5-D257-4459-8BB7-19E33B033801}" type="datetimeFigureOut">
              <a:rPr lang="en-US" smtClean="0"/>
              <a:pPr/>
              <a:t>6/12/2018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42520-6991-4F2A-AF09-63DCF8C0D75A}" type="slidenum">
              <a:rPr lang="en-US" smtClean="0"/>
              <a:pPr/>
              <a:t>‹#›</a:t>
            </a:fld>
            <a:endParaRPr lang="en-US"/>
          </a:p>
        </p:txBody>
      </p:sp>
    </p:spTree>
    <p:extLst>
      <p:ext uri="{BB962C8B-B14F-4D97-AF65-F5344CB8AC3E}">
        <p14:creationId xmlns:p14="http://schemas.microsoft.com/office/powerpoint/2010/main" val="13987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0.bin"/></Relationships>
</file>

<file path=ppt/slides/_rels/slide11.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3.bin"/><Relationship Id="rId4" Type="http://schemas.openxmlformats.org/officeDocument/2006/relationships/image" Target="../media/image14.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s>
</file>

<file path=ppt/slides/_rels/slide1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4.wmf"/><Relationship Id="rId5" Type="http://schemas.openxmlformats.org/officeDocument/2006/relationships/oleObject" Target="../embeddings/oleObject22.bin"/><Relationship Id="rId4" Type="http://schemas.openxmlformats.org/officeDocument/2006/relationships/image" Target="../media/image23.wmf"/><Relationship Id="rId9" Type="http://schemas.openxmlformats.org/officeDocument/2006/relationships/image" Target="../media/image26.wmf"/></Relationships>
</file>

<file path=ppt/slides/_rels/slide16.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8.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7.bin"/><Relationship Id="rId14" Type="http://schemas.openxmlformats.org/officeDocument/2006/relationships/image" Target="../media/image32.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4.wmf"/><Relationship Id="rId5" Type="http://schemas.openxmlformats.org/officeDocument/2006/relationships/oleObject" Target="../embeddings/oleObject31.bin"/><Relationship Id="rId4" Type="http://schemas.openxmlformats.org/officeDocument/2006/relationships/image" Target="../media/image33.wmf"/></Relationships>
</file>

<file path=ppt/slides/_rels/slide18.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6.wmf"/><Relationship Id="rId5" Type="http://schemas.openxmlformats.org/officeDocument/2006/relationships/oleObject" Target="../embeddings/oleObject33.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5.bin"/></Relationships>
</file>

<file path=ppt/slides/_rels/slide19.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6.bin"/><Relationship Id="rId18" Type="http://schemas.openxmlformats.org/officeDocument/2006/relationships/image" Target="../media/image52.wmf"/><Relationship Id="rId3" Type="http://schemas.openxmlformats.org/officeDocument/2006/relationships/oleObject" Target="../embeddings/oleObject41.bin"/><Relationship Id="rId21" Type="http://schemas.openxmlformats.org/officeDocument/2006/relationships/oleObject" Target="../embeddings/oleObject50.bin"/><Relationship Id="rId7" Type="http://schemas.openxmlformats.org/officeDocument/2006/relationships/oleObject" Target="../embeddings/oleObject43.bin"/><Relationship Id="rId12" Type="http://schemas.openxmlformats.org/officeDocument/2006/relationships/image" Target="../media/image49.wmf"/><Relationship Id="rId17" Type="http://schemas.openxmlformats.org/officeDocument/2006/relationships/oleObject" Target="../embeddings/oleObject48.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14.vml"/><Relationship Id="rId6" Type="http://schemas.openxmlformats.org/officeDocument/2006/relationships/image" Target="../media/image46.wmf"/><Relationship Id="rId11" Type="http://schemas.openxmlformats.org/officeDocument/2006/relationships/oleObject" Target="../embeddings/oleObject45.bin"/><Relationship Id="rId5" Type="http://schemas.openxmlformats.org/officeDocument/2006/relationships/oleObject" Target="../embeddings/oleObject42.bin"/><Relationship Id="rId15" Type="http://schemas.openxmlformats.org/officeDocument/2006/relationships/oleObject" Target="../embeddings/oleObject47.bin"/><Relationship Id="rId10" Type="http://schemas.openxmlformats.org/officeDocument/2006/relationships/image" Target="../media/image48.wmf"/><Relationship Id="rId19" Type="http://schemas.openxmlformats.org/officeDocument/2006/relationships/oleObject" Target="../embeddings/oleObject49.bin"/><Relationship Id="rId4" Type="http://schemas.openxmlformats.org/officeDocument/2006/relationships/image" Target="../media/image45.wmf"/><Relationship Id="rId9" Type="http://schemas.openxmlformats.org/officeDocument/2006/relationships/oleObject" Target="../embeddings/oleObject44.bin"/><Relationship Id="rId14" Type="http://schemas.openxmlformats.org/officeDocument/2006/relationships/image" Target="../media/image50.wmf"/><Relationship Id="rId22" Type="http://schemas.openxmlformats.org/officeDocument/2006/relationships/image" Target="../media/image54.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6.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4.bin"/><Relationship Id="rId14" Type="http://schemas.openxmlformats.org/officeDocument/2006/relationships/image" Target="../media/image60.wmf"/></Relationships>
</file>

<file path=ppt/slides/_rels/slide24.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2.wmf"/><Relationship Id="rId11" Type="http://schemas.openxmlformats.org/officeDocument/2006/relationships/oleObject" Target="../embeddings/oleObject61.bin"/><Relationship Id="rId5" Type="http://schemas.openxmlformats.org/officeDocument/2006/relationships/oleObject" Target="../embeddings/oleObject58.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0.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3: Inverse Variation</a:t>
            </a:r>
          </a:p>
        </p:txBody>
      </p:sp>
      <p:sp>
        <p:nvSpPr>
          <p:cNvPr id="13315" name="Rectangle 3"/>
          <p:cNvSpPr>
            <a:spLocks noGrp="1"/>
          </p:cNvSpPr>
          <p:nvPr>
            <p:ph type="body" sz="half" idx="4294967295"/>
          </p:nvPr>
        </p:nvSpPr>
        <p:spPr>
          <a:xfrm>
            <a:off x="457200" y="1280160"/>
            <a:ext cx="8229600" cy="1600438"/>
          </a:xfrm>
          <a:prstGeom prst="rect">
            <a:avLst/>
          </a:prstGeom>
          <a:noFill/>
        </p:spPr>
        <p:txBody>
          <a:bodyPr>
            <a:spAutoFit/>
          </a:bodyPr>
          <a:lstStyle/>
          <a:p>
            <a:pPr marL="0" indent="0">
              <a:buFont typeface="Courier New" pitchFamily="49" charset="0"/>
              <a:buNone/>
            </a:pPr>
            <a:r>
              <a:rPr lang="en-US" sz="2800" i="0" dirty="0">
                <a:solidFill>
                  <a:schemeClr val="tx1"/>
                </a:solidFill>
              </a:rPr>
              <a:t>If </a:t>
            </a:r>
            <a:r>
              <a:rPr lang="en-US" sz="2800" i="1" dirty="0">
                <a:solidFill>
                  <a:schemeClr val="tx1"/>
                </a:solidFill>
              </a:rPr>
              <a:t>y</a:t>
            </a:r>
            <a:r>
              <a:rPr lang="en-US" sz="2800" i="0" dirty="0">
                <a:solidFill>
                  <a:schemeClr val="tx1"/>
                </a:solidFill>
              </a:rPr>
              <a:t> varies inversely as the cube of </a:t>
            </a:r>
            <a:r>
              <a:rPr lang="en-US" sz="2800" i="1" dirty="0">
                <a:solidFill>
                  <a:schemeClr val="tx1"/>
                </a:solidFill>
              </a:rPr>
              <a:t>x</a:t>
            </a:r>
            <a:r>
              <a:rPr lang="en-US" sz="2800" i="0" dirty="0">
                <a:solidFill>
                  <a:schemeClr val="tx1"/>
                </a:solidFill>
              </a:rPr>
              <a:t>, and </a:t>
            </a:r>
            <a:r>
              <a:rPr lang="en-US" sz="2800" i="1" dirty="0">
                <a:solidFill>
                  <a:srgbClr val="0000FF"/>
                </a:solidFill>
              </a:rPr>
              <a:t>y</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1</a:t>
            </a:r>
            <a:r>
              <a:rPr lang="en-US" sz="2800" i="0" dirty="0">
                <a:solidFill>
                  <a:schemeClr val="tx1"/>
                </a:solidFill>
              </a:rPr>
              <a:t> when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find </a:t>
            </a:r>
            <a:r>
              <a:rPr lang="en-US" sz="2800" i="1" dirty="0">
                <a:solidFill>
                  <a:schemeClr val="tx1"/>
                </a:solidFill>
              </a:rPr>
              <a:t>y</a:t>
            </a:r>
            <a:r>
              <a:rPr lang="en-US" sz="2800" i="0" dirty="0">
                <a:solidFill>
                  <a:schemeClr val="tx1"/>
                </a:solidFill>
              </a:rPr>
              <a:t> if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3</a:t>
            </a:r>
            <a:r>
              <a:rPr lang="en-US" sz="2800" i="0" dirty="0">
                <a:solidFill>
                  <a:schemeClr val="tx1"/>
                </a:solidFill>
              </a:rPr>
              <a:t>.</a:t>
            </a:r>
          </a:p>
          <a:p>
            <a:pPr marL="0" indent="0">
              <a:spcBef>
                <a:spcPct val="50000"/>
              </a:spcBef>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5123" name="Object 3"/>
          <p:cNvGraphicFramePr>
            <a:graphicFrameLocks noChangeAspect="1"/>
          </p:cNvGraphicFramePr>
          <p:nvPr>
            <p:extLst>
              <p:ext uri="{D42A27DB-BD31-4B8C-83A1-F6EECF244321}">
                <p14:modId xmlns:p14="http://schemas.microsoft.com/office/powerpoint/2010/main" val="48368737"/>
              </p:ext>
            </p:extLst>
          </p:nvPr>
        </p:nvGraphicFramePr>
        <p:xfrm>
          <a:off x="1993900" y="2552700"/>
          <a:ext cx="7073900" cy="838200"/>
        </p:xfrm>
        <a:graphic>
          <a:graphicData uri="http://schemas.openxmlformats.org/presentationml/2006/ole">
            <mc:AlternateContent xmlns:mc="http://schemas.openxmlformats.org/markup-compatibility/2006">
              <mc:Choice xmlns:v="urn:schemas-microsoft-com:vml" Requires="v">
                <p:oleObj spid="_x0000_s5184" name="Equation" r:id="rId3" imgW="7073640" imgH="838080" progId="Equation.DSMT4">
                  <p:embed/>
                </p:oleObj>
              </mc:Choice>
              <mc:Fallback>
                <p:oleObj name="Equation" r:id="rId3" imgW="7073640" imgH="838080" progId="Equation.DSMT4">
                  <p:embed/>
                  <p:pic>
                    <p:nvPicPr>
                      <p:cNvPr id="0" name="Picture 8"/>
                      <p:cNvPicPr>
                        <a:picLocks noChangeAspect="1" noChangeArrowheads="1"/>
                      </p:cNvPicPr>
                      <p:nvPr/>
                    </p:nvPicPr>
                    <p:blipFill>
                      <a:blip r:embed="rId4"/>
                      <a:srcRect/>
                      <a:stretch>
                        <a:fillRect/>
                      </a:stretch>
                    </p:blipFill>
                    <p:spPr bwMode="auto">
                      <a:xfrm>
                        <a:off x="1993900" y="25527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3314700" y="3771900"/>
          <a:ext cx="4533900" cy="304800"/>
        </p:xfrm>
        <a:graphic>
          <a:graphicData uri="http://schemas.openxmlformats.org/presentationml/2006/ole">
            <mc:AlternateContent xmlns:mc="http://schemas.openxmlformats.org/markup-compatibility/2006">
              <mc:Choice xmlns:v="urn:schemas-microsoft-com:vml" Requires="v">
                <p:oleObj spid="_x0000_s5185" name="Equation" r:id="rId5" imgW="4533900" imgH="304800" progId="Equation.DSMT4">
                  <p:embed/>
                </p:oleObj>
              </mc:Choice>
              <mc:Fallback>
                <p:oleObj name="Equation" r:id="rId5" imgW="4533900" imgH="304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4700" y="37719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816100" y="4454856"/>
          <a:ext cx="1143000" cy="838200"/>
        </p:xfrm>
        <a:graphic>
          <a:graphicData uri="http://schemas.openxmlformats.org/presentationml/2006/ole">
            <mc:AlternateContent xmlns:mc="http://schemas.openxmlformats.org/markup-compatibility/2006">
              <mc:Choice xmlns:v="urn:schemas-microsoft-com:vml" Requires="v">
                <p:oleObj spid="_x0000_s5186" name="Equation" r:id="rId7" imgW="1143000" imgH="838200" progId="Equation.DSMT4">
                  <p:embed/>
                </p:oleObj>
              </mc:Choice>
              <mc:Fallback>
                <p:oleObj name="Equation" r:id="rId7" imgW="1143000" imgH="838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16100" y="4454856"/>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595460" y="5402240"/>
          <a:ext cx="6070600" cy="368300"/>
        </p:xfrm>
        <a:graphic>
          <a:graphicData uri="http://schemas.openxmlformats.org/presentationml/2006/ole">
            <mc:AlternateContent xmlns:mc="http://schemas.openxmlformats.org/markup-compatibility/2006">
              <mc:Choice xmlns:v="urn:schemas-microsoft-com:vml" Requires="v">
                <p:oleObj spid="_x0000_s5187" name="Equation" r:id="rId9" imgW="6070600" imgH="368300" progId="Equation.DSMT4">
                  <p:embed/>
                </p:oleObj>
              </mc:Choice>
              <mc:Fallback>
                <p:oleObj name="Equation" r:id="rId9" imgW="6070600" imgH="3683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95460" y="5402240"/>
                        <a:ext cx="607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803400" y="3479800"/>
          <a:ext cx="1104900" cy="838200"/>
        </p:xfrm>
        <a:graphic>
          <a:graphicData uri="http://schemas.openxmlformats.org/presentationml/2006/ole">
            <mc:AlternateContent xmlns:mc="http://schemas.openxmlformats.org/markup-compatibility/2006">
              <mc:Choice xmlns:v="urn:schemas-microsoft-com:vml" Requires="v">
                <p:oleObj spid="_x0000_s5188" name="Equation" r:id="rId11" imgW="1104900" imgH="838200" progId="Equation.DSMT4">
                  <p:embed/>
                </p:oleObj>
              </mc:Choice>
              <mc:Fallback>
                <p:oleObj name="Equation" r:id="rId11" imgW="1104900" imgH="8382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03400" y="34798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Example 3: Inverse Variation (cont.)</a:t>
            </a:r>
          </a:p>
        </p:txBody>
      </p:sp>
      <p:graphicFrame>
        <p:nvGraphicFramePr>
          <p:cNvPr id="6147" name="Object 3"/>
          <p:cNvGraphicFramePr>
            <a:graphicFrameLocks noChangeAspect="1"/>
          </p:cNvGraphicFramePr>
          <p:nvPr/>
        </p:nvGraphicFramePr>
        <p:xfrm>
          <a:off x="685800" y="1418772"/>
          <a:ext cx="1765300" cy="838200"/>
        </p:xfrm>
        <a:graphic>
          <a:graphicData uri="http://schemas.openxmlformats.org/presentationml/2006/ole">
            <mc:AlternateContent xmlns:mc="http://schemas.openxmlformats.org/markup-compatibility/2006">
              <mc:Choice xmlns:v="urn:schemas-microsoft-com:vml" Requires="v">
                <p:oleObj spid="_x0000_s6184" name="Equation" r:id="rId3" imgW="1765300" imgH="838200" progId="Equation.DSMT4">
                  <p:embed/>
                </p:oleObj>
              </mc:Choice>
              <mc:Fallback>
                <p:oleObj name="Equation" r:id="rId3" imgW="1765300" imgH="8382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418772"/>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99448" y="2416792"/>
          <a:ext cx="2908300" cy="355600"/>
        </p:xfrm>
        <a:graphic>
          <a:graphicData uri="http://schemas.openxmlformats.org/presentationml/2006/ole">
            <mc:AlternateContent xmlns:mc="http://schemas.openxmlformats.org/markup-compatibility/2006">
              <mc:Choice xmlns:v="urn:schemas-microsoft-com:vml" Requires="v">
                <p:oleObj spid="_x0000_s6185" name="Equation" r:id="rId5" imgW="2908300" imgH="355600" progId="Equation.DSMT4">
                  <p:embed/>
                </p:oleObj>
              </mc:Choice>
              <mc:Fallback>
                <p:oleObj name="Equation" r:id="rId5" imgW="2908300" imgH="3556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9448" y="2416792"/>
                        <a:ext cx="2908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011796" y="2922896"/>
          <a:ext cx="2882900" cy="990600"/>
        </p:xfrm>
        <a:graphic>
          <a:graphicData uri="http://schemas.openxmlformats.org/presentationml/2006/ole">
            <mc:AlternateContent xmlns:mc="http://schemas.openxmlformats.org/markup-compatibility/2006">
              <mc:Choice xmlns:v="urn:schemas-microsoft-com:vml" Requires="v">
                <p:oleObj spid="_x0000_s6186" name="Equation" r:id="rId7" imgW="2882900" imgH="990600" progId="Equation.DSMT4">
                  <p:embed/>
                </p:oleObj>
              </mc:Choice>
              <mc:Fallback>
                <p:oleObj name="Equation" r:id="rId7" imgW="2882900" imgH="9906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1796" y="2922896"/>
                        <a:ext cx="2882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The gravitational force (</a:t>
            </a:r>
            <a:r>
              <a:rPr lang="en-US" sz="2800" i="1" dirty="0">
                <a:solidFill>
                  <a:schemeClr val="tx1"/>
                </a:solidFill>
              </a:rPr>
              <a:t>F</a:t>
            </a:r>
            <a:r>
              <a:rPr lang="en-US" sz="2800" dirty="0">
                <a:solidFill>
                  <a:schemeClr val="tx1"/>
                </a:solidFill>
              </a:rPr>
              <a:t>) </a:t>
            </a:r>
            <a:r>
              <a:rPr lang="en-US" sz="2800" i="0" dirty="0">
                <a:solidFill>
                  <a:schemeClr val="tx1"/>
                </a:solidFill>
              </a:rPr>
              <a:t>between an object and the Earth is inversely proportional to the square of the distance (</a:t>
            </a:r>
            <a:r>
              <a:rPr lang="en-US" sz="2800" i="1" dirty="0">
                <a:solidFill>
                  <a:schemeClr val="tx1"/>
                </a:solidFill>
              </a:rPr>
              <a:t>d</a:t>
            </a:r>
            <a:r>
              <a:rPr lang="en-US" sz="2800" dirty="0">
                <a:solidFill>
                  <a:schemeClr val="tx1"/>
                </a:solidFill>
              </a:rPr>
              <a:t>) </a:t>
            </a:r>
            <a:r>
              <a:rPr lang="en-US" sz="2800" i="0" dirty="0">
                <a:solidFill>
                  <a:schemeClr val="tx1"/>
                </a:solidFill>
              </a:rPr>
              <a:t>from the object to the center of the Earth. Hence we have the formula</a:t>
            </a:r>
            <a:r>
              <a:rPr lang="en-US" sz="2800" dirty="0">
                <a:solidFill>
                  <a:schemeClr val="tx1"/>
                </a:solidFill>
              </a:rPr>
              <a:t> </a:t>
            </a:r>
          </a:p>
        </p:txBody>
      </p:sp>
      <p:sp>
        <p:nvSpPr>
          <p:cNvPr id="15362" name="Rectangle 2"/>
          <p:cNvSpPr>
            <a:spLocks noGrp="1"/>
          </p:cNvSpPr>
          <p:nvPr>
            <p:ph type="title"/>
          </p:nvPr>
        </p:nvSpPr>
        <p:spPr>
          <a:prstGeom prst="rect">
            <a:avLst/>
          </a:prstGeom>
        </p:spPr>
        <p:txBody>
          <a:bodyPr/>
          <a:lstStyle/>
          <a:p>
            <a:r>
              <a:rPr lang="en-US" sz="3200">
                <a:solidFill>
                  <a:schemeClr val="accent1"/>
                </a:solidFill>
              </a:rPr>
              <a:t>Example 4: Inverse Variation</a:t>
            </a:r>
          </a:p>
        </p:txBody>
      </p:sp>
      <p:graphicFrame>
        <p:nvGraphicFramePr>
          <p:cNvPr id="15364" name="Object 4"/>
          <p:cNvGraphicFramePr>
            <a:graphicFrameLocks noGrp="1" noChangeAspect="1"/>
          </p:cNvGraphicFramePr>
          <p:nvPr>
            <p:ph idx="1"/>
          </p:nvPr>
        </p:nvGraphicFramePr>
        <p:xfrm>
          <a:off x="1217613" y="3200400"/>
          <a:ext cx="6708775" cy="990600"/>
        </p:xfrm>
        <a:graphic>
          <a:graphicData uri="http://schemas.openxmlformats.org/presentationml/2006/ole">
            <mc:AlternateContent xmlns:mc="http://schemas.openxmlformats.org/markup-compatibility/2006">
              <mc:Choice xmlns:v="urn:schemas-microsoft-com:vml" Requires="v">
                <p:oleObj spid="_x0000_s7183" name="Equation" r:id="rId3" imgW="6794500" imgH="1003300" progId="Equation.DSMT4">
                  <p:embed/>
                </p:oleObj>
              </mc:Choice>
              <mc:Fallback>
                <p:oleObj name="Equation" r:id="rId3" imgW="6794500" imgH="1003300" progId="Equation.DSMT4">
                  <p:embed/>
                  <p:pic>
                    <p:nvPicPr>
                      <p:cNvPr id="0" name="Picture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7613" y="3200400"/>
                        <a:ext cx="67087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a:solidFill>
                  <a:schemeClr val="accent1"/>
                </a:solidFill>
              </a:rPr>
              <a:t>Example 4: Inverse Variation (cont.)</a:t>
            </a:r>
          </a:p>
        </p:txBody>
      </p:sp>
      <p:sp>
        <p:nvSpPr>
          <p:cNvPr id="16387" name="Rectangle 3"/>
          <p:cNvSpPr>
            <a:spLocks noGrp="1"/>
          </p:cNvSpPr>
          <p:nvPr>
            <p:ph idx="1"/>
          </p:nvPr>
        </p:nvSpPr>
        <p:spPr>
          <a:xfrm>
            <a:off x="457200" y="1280160"/>
            <a:ext cx="8229600" cy="332398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(As the distance of an object from the Earth becomes larger, the gravitational force exerted by the Earth on the object becomes smaller.)</a:t>
            </a:r>
            <a:r>
              <a:rPr lang="en-US" dirty="0">
                <a:solidFill>
                  <a:schemeClr val="tx1"/>
                </a:solidFill>
              </a:rPr>
              <a:t> </a:t>
            </a:r>
          </a:p>
          <a:p>
            <a:pPr marL="0" indent="0">
              <a:spcBef>
                <a:spcPct val="50000"/>
              </a:spcBef>
              <a:buFont typeface="Courier New" pitchFamily="49" charset="0"/>
              <a:buNone/>
            </a:pPr>
            <a:r>
              <a:rPr lang="en-US" i="0" dirty="0">
                <a:solidFill>
                  <a:schemeClr val="tx1"/>
                </a:solidFill>
              </a:rPr>
              <a:t>If an astronaut weighs </a:t>
            </a:r>
            <a:r>
              <a:rPr lang="en-US" i="0" dirty="0">
                <a:solidFill>
                  <a:srgbClr val="0000FF"/>
                </a:solidFill>
              </a:rPr>
              <a:t>200 pounds</a:t>
            </a:r>
            <a:r>
              <a:rPr lang="en-US" i="0" dirty="0">
                <a:solidFill>
                  <a:schemeClr val="tx1"/>
                </a:solidFill>
              </a:rPr>
              <a:t> on the surface of the Earth, what will he weigh </a:t>
            </a:r>
            <a:r>
              <a:rPr lang="en-US" i="0" dirty="0">
                <a:solidFill>
                  <a:srgbClr val="0000FF"/>
                </a:solidFill>
              </a:rPr>
              <a:t>100 miles</a:t>
            </a:r>
            <a:r>
              <a:rPr lang="en-US" i="0" dirty="0">
                <a:solidFill>
                  <a:schemeClr val="tx1"/>
                </a:solidFill>
              </a:rPr>
              <a:t> above the Earth? Assume that the radius of the Earth is </a:t>
            </a:r>
            <a:r>
              <a:rPr lang="en-US" i="0" dirty="0">
                <a:solidFill>
                  <a:srgbClr val="0000FF"/>
                </a:solidFill>
              </a:rPr>
              <a:t>4000 miles</a:t>
            </a:r>
            <a:r>
              <a:rPr lang="en-US" i="0" dirty="0">
                <a:solidFill>
                  <a:schemeClr val="tx1"/>
                </a:solidFill>
              </a:rPr>
              <a:t>.</a:t>
            </a:r>
            <a:r>
              <a:rPr lang="en-US" dirty="0">
                <a:solidFill>
                  <a:schemeClr val="tx1"/>
                </a:solidFill>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1"/>
                </a:solidFill>
              </a:rPr>
              <a:t>Example 4: Inverse Variation (cont.)</a:t>
            </a:r>
          </a:p>
        </p:txBody>
      </p:sp>
      <p:sp>
        <p:nvSpPr>
          <p:cNvPr id="17411" name="Rectangle 3"/>
          <p:cNvSpPr>
            <a:spLocks noGrp="1"/>
          </p:cNvSpPr>
          <p:nvPr>
            <p:ph type="body" sz="half" idx="4294967295"/>
          </p:nvPr>
        </p:nvSpPr>
        <p:spPr>
          <a:xfrm>
            <a:off x="5791200" y="1828800"/>
            <a:ext cx="3200400" cy="1066800"/>
          </a:xfrm>
          <a:prstGeom prst="rect">
            <a:avLst/>
          </a:prstGeom>
          <a:noFill/>
        </p:spPr>
        <p:txBody>
          <a:bodyPr>
            <a:spAutoFit/>
          </a:bodyPr>
          <a:lstStyle/>
          <a:p>
            <a:pPr marL="0" indent="0">
              <a:buFont typeface="Courier New" pitchFamily="49" charset="0"/>
              <a:buNone/>
            </a:pPr>
            <a:r>
              <a:rPr lang="en-US" sz="2000" i="0" dirty="0">
                <a:solidFill>
                  <a:srgbClr val="008080"/>
                </a:solidFill>
              </a:rPr>
              <a:t>Use scientific notation</a:t>
            </a:r>
            <a:r>
              <a:rPr lang="en-US" sz="1800" i="0" dirty="0">
                <a:solidFill>
                  <a:srgbClr val="008080"/>
                </a:solidFill>
              </a:rPr>
              <a:t> </a:t>
            </a:r>
            <a:r>
              <a:rPr lang="en-US" sz="2000" i="0" dirty="0">
                <a:solidFill>
                  <a:srgbClr val="008080"/>
                </a:solidFill>
              </a:rPr>
              <a:t>to make values simpler</a:t>
            </a:r>
            <a:r>
              <a:rPr lang="en-US" sz="1800" i="0" dirty="0">
                <a:solidFill>
                  <a:srgbClr val="008080"/>
                </a:solidFill>
              </a:rPr>
              <a:t> </a:t>
            </a:r>
            <a:r>
              <a:rPr lang="en-US" sz="2000" i="0" dirty="0">
                <a:solidFill>
                  <a:srgbClr val="008080"/>
                </a:solidFill>
              </a:rPr>
              <a:t>to work with in the calculations.</a:t>
            </a:r>
            <a:r>
              <a:rPr lang="en-US" sz="2400" dirty="0">
                <a:solidFill>
                  <a:srgbClr val="008080"/>
                </a:solidFill>
              </a:rPr>
              <a:t> </a:t>
            </a:r>
          </a:p>
        </p:txBody>
      </p:sp>
      <p:graphicFrame>
        <p:nvGraphicFramePr>
          <p:cNvPr id="17413" name="Object 6"/>
          <p:cNvGraphicFramePr>
            <a:graphicFrameLocks noChangeAspect="1"/>
          </p:cNvGraphicFramePr>
          <p:nvPr/>
        </p:nvGraphicFramePr>
        <p:xfrm>
          <a:off x="548640" y="1866900"/>
          <a:ext cx="5207000" cy="952500"/>
        </p:xfrm>
        <a:graphic>
          <a:graphicData uri="http://schemas.openxmlformats.org/presentationml/2006/ole">
            <mc:AlternateContent xmlns:mc="http://schemas.openxmlformats.org/markup-compatibility/2006">
              <mc:Choice xmlns:v="urn:schemas-microsoft-com:vml" Requires="v">
                <p:oleObj spid="_x0000_s8262" name="Equation" r:id="rId3" imgW="5207000" imgH="952500" progId="Equation.DSMT4">
                  <p:embed/>
                </p:oleObj>
              </mc:Choice>
              <mc:Fallback>
                <p:oleObj name="Equation" r:id="rId3" imgW="5207000" imgH="952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866900"/>
                        <a:ext cx="5207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108847716"/>
              </p:ext>
            </p:extLst>
          </p:nvPr>
        </p:nvGraphicFramePr>
        <p:xfrm>
          <a:off x="1624013" y="3200400"/>
          <a:ext cx="5880100" cy="1104900"/>
        </p:xfrm>
        <a:graphic>
          <a:graphicData uri="http://schemas.openxmlformats.org/presentationml/2006/ole">
            <mc:AlternateContent xmlns:mc="http://schemas.openxmlformats.org/markup-compatibility/2006">
              <mc:Choice xmlns:v="urn:schemas-microsoft-com:vml" Requires="v">
                <p:oleObj spid="_x0000_s8263" name="Equation" r:id="rId5" imgW="5879880" imgH="1104840" progId="Equation.DSMT4">
                  <p:embed/>
                </p:oleObj>
              </mc:Choice>
              <mc:Fallback>
                <p:oleObj name="Equation" r:id="rId5" imgW="5879880" imgH="1104840" progId="Equation.DSMT4">
                  <p:embed/>
                  <p:pic>
                    <p:nvPicPr>
                      <p:cNvPr id="0" name="Picture 10"/>
                      <p:cNvPicPr>
                        <a:picLocks noChangeAspect="1" noChangeArrowheads="1"/>
                      </p:cNvPicPr>
                      <p:nvPr/>
                    </p:nvPicPr>
                    <p:blipFill>
                      <a:blip r:embed="rId6"/>
                      <a:srcRect/>
                      <a:stretch>
                        <a:fillRect/>
                      </a:stretch>
                    </p:blipFill>
                    <p:spPr bwMode="auto">
                      <a:xfrm>
                        <a:off x="1624013" y="3200400"/>
                        <a:ext cx="58801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340758" y="4405313"/>
          <a:ext cx="6464300" cy="393700"/>
        </p:xfrm>
        <a:graphic>
          <a:graphicData uri="http://schemas.openxmlformats.org/presentationml/2006/ole">
            <mc:AlternateContent xmlns:mc="http://schemas.openxmlformats.org/markup-compatibility/2006">
              <mc:Choice xmlns:v="urn:schemas-microsoft-com:vml" Requires="v">
                <p:oleObj spid="_x0000_s8264" name="Equation" r:id="rId7" imgW="6464300" imgH="393700" progId="Equation.DSMT4">
                  <p:embed/>
                </p:oleObj>
              </mc:Choice>
              <mc:Fallback>
                <p:oleObj name="Equation" r:id="rId7" imgW="6464300" imgH="3937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0758" y="4405313"/>
                        <a:ext cx="6464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319213" y="4978400"/>
          <a:ext cx="2425700" cy="889000"/>
        </p:xfrm>
        <a:graphic>
          <a:graphicData uri="http://schemas.openxmlformats.org/presentationml/2006/ole">
            <mc:AlternateContent xmlns:mc="http://schemas.openxmlformats.org/markup-compatibility/2006">
              <mc:Choice xmlns:v="urn:schemas-microsoft-com:vml" Requires="v">
                <p:oleObj spid="_x0000_s8265" name="Equation" r:id="rId9" imgW="2425700" imgH="889000" progId="Equation.DSMT4">
                  <p:embed/>
                </p:oleObj>
              </mc:Choice>
              <mc:Fallback>
                <p:oleObj name="Equation" r:id="rId9" imgW="2425700" imgH="8890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19213" y="4978400"/>
                        <a:ext cx="2425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48640" y="1295400"/>
          <a:ext cx="1257300" cy="304800"/>
        </p:xfrm>
        <a:graphic>
          <a:graphicData uri="http://schemas.openxmlformats.org/presentationml/2006/ole">
            <mc:AlternateContent xmlns:mc="http://schemas.openxmlformats.org/markup-compatibility/2006">
              <mc:Choice xmlns:v="urn:schemas-microsoft-com:vml" Requires="v">
                <p:oleObj spid="_x0000_s8266" name="Equation" r:id="rId11" imgW="1256755" imgH="304668" progId="Equation.DSMT4">
                  <p:embed/>
                </p:oleObj>
              </mc:Choice>
              <mc:Fallback>
                <p:oleObj name="Equation" r:id="rId11" imgW="1256755" imgH="304668"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1295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sz="half" idx="4294967295"/>
          </p:nvPr>
        </p:nvSpPr>
        <p:spPr>
          <a:xfrm>
            <a:off x="457200" y="1280160"/>
            <a:ext cx="8229600" cy="4573560"/>
          </a:xfrm>
          <a:prstGeom prst="rect">
            <a:avLst/>
          </a:prstGeom>
          <a:noFill/>
        </p:spPr>
        <p:txBody>
          <a:bodyPr>
            <a:spAutoFit/>
          </a:bodyPr>
          <a:lstStyle/>
          <a:p>
            <a:pPr marL="0" indent="0">
              <a:buFont typeface="Courier New" pitchFamily="49" charset="0"/>
              <a:buNone/>
            </a:pPr>
            <a:r>
              <a:rPr lang="en-US" sz="2800" i="0" dirty="0">
                <a:solidFill>
                  <a:schemeClr val="tx1"/>
                </a:solidFill>
              </a:rPr>
              <a:t>When the astronaut is </a:t>
            </a:r>
            <a:r>
              <a:rPr lang="en-US" sz="2800" i="0" dirty="0">
                <a:solidFill>
                  <a:srgbClr val="0000FF"/>
                </a:solidFill>
              </a:rPr>
              <a:t>100 miles</a:t>
            </a:r>
            <a:r>
              <a:rPr lang="en-US" sz="2800" i="0" dirty="0">
                <a:solidFill>
                  <a:schemeClr val="tx1"/>
                </a:solidFill>
              </a:rPr>
              <a:t> above the Earth,        </a:t>
            </a:r>
          </a:p>
          <a:p>
            <a:pPr marL="0" indent="0">
              <a:buFont typeface="Courier New" pitchFamily="49" charset="0"/>
              <a:buNone/>
            </a:pPr>
            <a:r>
              <a:rPr lang="en-US" sz="2800" i="1" dirty="0">
                <a:solidFill>
                  <a:srgbClr val="000099"/>
                </a:solidFill>
              </a:rPr>
              <a:t>d</a:t>
            </a:r>
            <a:r>
              <a:rPr lang="en-US" sz="280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4100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9900FF"/>
                </a:solidFill>
              </a:rPr>
              <a:t>4.1 </a:t>
            </a:r>
            <a:r>
              <a:rPr lang="en-US" sz="2800" i="0" dirty="0" smtClean="0">
                <a:solidFill>
                  <a:srgbClr val="9900FF"/>
                </a:solidFill>
              </a:rPr>
              <a:t>×</a:t>
            </a:r>
            <a:r>
              <a:rPr lang="en-US" sz="2800" i="0" dirty="0" smtClean="0">
                <a:solidFill>
                  <a:srgbClr val="9900FF"/>
                </a:solidFill>
                <a:sym typeface="Symbol" pitchFamily="18" charset="2"/>
              </a:rPr>
              <a:t></a:t>
            </a:r>
            <a:r>
              <a:rPr lang="en-US" sz="2800" i="0" dirty="0" smtClean="0">
                <a:solidFill>
                  <a:srgbClr val="9900FF"/>
                </a:solidFill>
              </a:rPr>
              <a:t>10</a:t>
            </a:r>
            <a:r>
              <a:rPr lang="en-US" sz="2800" i="0" baseline="46000" dirty="0" smtClean="0">
                <a:solidFill>
                  <a:srgbClr val="9900FF"/>
                </a:solidFill>
              </a:rPr>
              <a:t>3</a:t>
            </a:r>
            <a:r>
              <a:rPr lang="en-US" sz="2800" i="0" dirty="0" smtClean="0">
                <a:solidFill>
                  <a:srgbClr val="9900FF"/>
                </a:solidFill>
              </a:rPr>
              <a:t> </a:t>
            </a:r>
            <a:r>
              <a:rPr lang="en-US" sz="2800" i="0" dirty="0">
                <a:solidFill>
                  <a:srgbClr val="000099"/>
                </a:solidFill>
              </a:rPr>
              <a:t>miles.</a:t>
            </a:r>
            <a:r>
              <a:rPr lang="en-US" sz="2800" i="0" dirty="0">
                <a:solidFill>
                  <a:schemeClr val="tx1"/>
                </a:solidFill>
              </a:rPr>
              <a:t> </a:t>
            </a:r>
          </a:p>
          <a:p>
            <a:pPr marL="0" indent="0">
              <a:buFont typeface="Courier New" pitchFamily="49" charset="0"/>
              <a:buNone/>
            </a:pPr>
            <a:r>
              <a:rPr lang="en-US" sz="2800" i="0" dirty="0">
                <a:solidFill>
                  <a:schemeClr val="tx1"/>
                </a:solidFill>
              </a:rPr>
              <a:t>Then,</a:t>
            </a:r>
            <a:r>
              <a:rPr lang="en-US" sz="2800" dirty="0">
                <a:solidFill>
                  <a:schemeClr val="tx1"/>
                </a:solidFill>
              </a:rPr>
              <a:t> </a:t>
            </a: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smtClean="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r>
              <a:rPr lang="en-US" sz="2800" i="0" dirty="0">
                <a:solidFill>
                  <a:schemeClr val="tx1"/>
                </a:solidFill>
              </a:rPr>
              <a:t>That is, </a:t>
            </a:r>
            <a:r>
              <a:rPr lang="en-US" sz="2800" i="0" dirty="0">
                <a:solidFill>
                  <a:srgbClr val="FF0008"/>
                </a:solidFill>
              </a:rPr>
              <a:t>100 miles</a:t>
            </a:r>
            <a:r>
              <a:rPr lang="en-US" sz="2800" i="0" dirty="0">
                <a:solidFill>
                  <a:schemeClr val="tx1"/>
                </a:solidFill>
              </a:rPr>
              <a:t> above the Earth, the astronaut will weigh about </a:t>
            </a:r>
            <a:r>
              <a:rPr lang="en-US" sz="2800" i="0" dirty="0">
                <a:solidFill>
                  <a:srgbClr val="FF0008"/>
                </a:solidFill>
              </a:rPr>
              <a:t>190 pounds</a:t>
            </a:r>
            <a:r>
              <a:rPr lang="en-US" sz="2800" i="0" dirty="0">
                <a:solidFill>
                  <a:schemeClr val="tx1"/>
                </a:solidFill>
              </a:rPr>
              <a:t>.</a:t>
            </a:r>
            <a:r>
              <a:rPr lang="en-US" sz="2800" dirty="0">
                <a:solidFill>
                  <a:schemeClr val="tx1"/>
                </a:solidFill>
              </a:rPr>
              <a:t> </a:t>
            </a:r>
          </a:p>
        </p:txBody>
      </p:sp>
      <p:sp>
        <p:nvSpPr>
          <p:cNvPr id="18434" name="Rectangle 2"/>
          <p:cNvSpPr>
            <a:spLocks noGrp="1"/>
          </p:cNvSpPr>
          <p:nvPr>
            <p:ph type="title"/>
          </p:nvPr>
        </p:nvSpPr>
        <p:spPr>
          <a:prstGeom prst="rect">
            <a:avLst/>
          </a:prstGeom>
        </p:spPr>
        <p:txBody>
          <a:bodyPr/>
          <a:lstStyle/>
          <a:p>
            <a:r>
              <a:rPr lang="en-US" sz="3200">
                <a:solidFill>
                  <a:schemeClr val="accent1"/>
                </a:solidFill>
              </a:rPr>
              <a:t>Example 4: Inverse Variation (cont.)</a:t>
            </a:r>
          </a:p>
        </p:txBody>
      </p:sp>
      <p:graphicFrame>
        <p:nvGraphicFramePr>
          <p:cNvPr id="18436" name="Object 4"/>
          <p:cNvGraphicFramePr>
            <a:graphicFrameLocks noGrp="1" noChangeAspect="1"/>
          </p:cNvGraphicFramePr>
          <p:nvPr>
            <p:ph idx="1"/>
            <p:extLst>
              <p:ext uri="{D42A27DB-BD31-4B8C-83A1-F6EECF244321}">
                <p14:modId xmlns:p14="http://schemas.microsoft.com/office/powerpoint/2010/main" val="2804059115"/>
              </p:ext>
            </p:extLst>
          </p:nvPr>
        </p:nvGraphicFramePr>
        <p:xfrm>
          <a:off x="2878138" y="3009900"/>
          <a:ext cx="1958975" cy="889000"/>
        </p:xfrm>
        <a:graphic>
          <a:graphicData uri="http://schemas.openxmlformats.org/presentationml/2006/ole">
            <mc:AlternateContent xmlns:mc="http://schemas.openxmlformats.org/markup-compatibility/2006">
              <mc:Choice xmlns:v="urn:schemas-microsoft-com:vml" Requires="v">
                <p:oleObj spid="_x0000_s9258" name="Equation" r:id="rId3" imgW="1930320" imgH="876240" progId="Equation.DSMT4">
                  <p:embed/>
                </p:oleObj>
              </mc:Choice>
              <mc:Fallback>
                <p:oleObj name="Equation" r:id="rId3" imgW="1930320" imgH="876240" progId="Equation.DSMT4">
                  <p:embed/>
                  <p:pic>
                    <p:nvPicPr>
                      <p:cNvPr id="0" name="Picture 5"/>
                      <p:cNvPicPr>
                        <a:picLocks noGrp="1" noChangeAspect="1" noChangeArrowheads="1"/>
                      </p:cNvPicPr>
                      <p:nvPr/>
                    </p:nvPicPr>
                    <p:blipFill>
                      <a:blip r:embed="rId4"/>
                      <a:srcRect/>
                      <a:stretch>
                        <a:fillRect/>
                      </a:stretch>
                    </p:blipFill>
                    <p:spPr bwMode="auto">
                      <a:xfrm>
                        <a:off x="2878138" y="3009900"/>
                        <a:ext cx="19589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9" name="Object 3"/>
          <p:cNvGraphicFramePr>
            <a:graphicFrameLocks noChangeAspect="1"/>
          </p:cNvGraphicFramePr>
          <p:nvPr>
            <p:extLst>
              <p:ext uri="{D42A27DB-BD31-4B8C-83A1-F6EECF244321}">
                <p14:modId xmlns:p14="http://schemas.microsoft.com/office/powerpoint/2010/main" val="283017436"/>
              </p:ext>
            </p:extLst>
          </p:nvPr>
        </p:nvGraphicFramePr>
        <p:xfrm>
          <a:off x="2878138" y="4111752"/>
          <a:ext cx="1866900" cy="381000"/>
        </p:xfrm>
        <a:graphic>
          <a:graphicData uri="http://schemas.openxmlformats.org/presentationml/2006/ole">
            <mc:AlternateContent xmlns:mc="http://schemas.openxmlformats.org/markup-compatibility/2006">
              <mc:Choice xmlns:v="urn:schemas-microsoft-com:vml" Requires="v">
                <p:oleObj spid="_x0000_s9259" name="Equation" r:id="rId5" imgW="1866900" imgH="381000" progId="Equation.DSMT4">
                  <p:embed/>
                </p:oleObj>
              </mc:Choice>
              <mc:Fallback>
                <p:oleObj name="Equation" r:id="rId5" imgW="1866900" imgH="3810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78138" y="4111752"/>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504188116"/>
              </p:ext>
            </p:extLst>
          </p:nvPr>
        </p:nvGraphicFramePr>
        <p:xfrm>
          <a:off x="4837113" y="4191000"/>
          <a:ext cx="2057400" cy="393700"/>
        </p:xfrm>
        <a:graphic>
          <a:graphicData uri="http://schemas.openxmlformats.org/presentationml/2006/ole">
            <mc:AlternateContent xmlns:mc="http://schemas.openxmlformats.org/markup-compatibility/2006">
              <mc:Choice xmlns:v="urn:schemas-microsoft-com:vml" Requires="v">
                <p:oleObj spid="_x0000_s9260" name="Equation" r:id="rId7" imgW="2057400" imgH="393700" progId="Equation.DSMT4">
                  <p:embed/>
                </p:oleObj>
              </mc:Choice>
              <mc:Fallback>
                <p:oleObj name="Equation" r:id="rId7" imgW="2057400" imgH="3937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37113" y="4191000"/>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 xmlns:a16="http://schemas.microsoft.com/office/drawing/2014/main" id="{F25DF35C-AE22-4785-8DE0-3E3CF6E4534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0238" y="3009900"/>
            <a:ext cx="2146300" cy="93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If </a:t>
            </a:r>
            <a:r>
              <a:rPr lang="en-US" sz="2800" i="1" dirty="0">
                <a:solidFill>
                  <a:schemeClr val="tx1"/>
                </a:solidFill>
              </a:rPr>
              <a:t>z</a:t>
            </a:r>
            <a:r>
              <a:rPr lang="en-US" sz="2800" dirty="0">
                <a:solidFill>
                  <a:schemeClr val="tx1"/>
                </a:solidFill>
              </a:rPr>
              <a:t> </a:t>
            </a:r>
            <a:r>
              <a:rPr lang="en-US" sz="2800" i="0" dirty="0">
                <a:solidFill>
                  <a:schemeClr val="tx1"/>
                </a:solidFill>
              </a:rPr>
              <a:t>varies jointly as </a:t>
            </a:r>
            <a:r>
              <a:rPr lang="en-US" sz="2800" i="1" dirty="0">
                <a:solidFill>
                  <a:schemeClr val="tx1"/>
                </a:solidFill>
              </a:rPr>
              <a:t>x</a:t>
            </a:r>
            <a:r>
              <a:rPr lang="en-US" sz="2800" i="0" baseline="46000" dirty="0">
                <a:solidFill>
                  <a:schemeClr val="tx1"/>
                </a:solidFill>
              </a:rPr>
              <a:t>2</a:t>
            </a:r>
            <a:r>
              <a:rPr lang="en-US" sz="2800" i="0" dirty="0">
                <a:solidFill>
                  <a:schemeClr val="tx1"/>
                </a:solidFill>
              </a:rPr>
              <a:t> and </a:t>
            </a:r>
            <a:r>
              <a:rPr lang="en-US" sz="2800" i="1" dirty="0">
                <a:solidFill>
                  <a:schemeClr val="tx1"/>
                </a:solidFill>
              </a:rPr>
              <a:t>y</a:t>
            </a:r>
            <a:r>
              <a:rPr lang="en-US" sz="2800" i="0" dirty="0">
                <a:solidFill>
                  <a:schemeClr val="tx1"/>
                </a:solidFill>
              </a:rPr>
              <a:t>, and </a:t>
            </a:r>
            <a:r>
              <a:rPr lang="en-US" sz="2800" i="1" dirty="0">
                <a:solidFill>
                  <a:srgbClr val="0000FF"/>
                </a:solidFill>
              </a:rPr>
              <a:t>z</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18</a:t>
            </a:r>
            <a:r>
              <a:rPr lang="en-US" sz="2800" i="0" dirty="0">
                <a:solidFill>
                  <a:schemeClr val="tx1"/>
                </a:solidFill>
              </a:rPr>
              <a:t> 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2</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what is </a:t>
            </a:r>
            <a:r>
              <a:rPr lang="en-US" sz="2800" i="1" dirty="0">
                <a:solidFill>
                  <a:schemeClr val="tx1"/>
                </a:solidFill>
              </a:rPr>
              <a:t>z</a:t>
            </a:r>
            <a:r>
              <a:rPr lang="en-US" sz="2800" dirty="0">
                <a:solidFill>
                  <a:schemeClr val="tx1"/>
                </a:solidFill>
              </a:rPr>
              <a:t> </a:t>
            </a:r>
            <a:r>
              <a:rPr lang="en-US" sz="2800" i="0" dirty="0">
                <a:solidFill>
                  <a:schemeClr val="tx1"/>
                </a:solidFill>
              </a:rPr>
              <a:t>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a:t>
            </a:r>
            <a:r>
              <a:rPr lang="en-US" sz="2800" dirty="0"/>
              <a:t> </a:t>
            </a:r>
          </a:p>
          <a:p>
            <a:pPr marL="0" indent="0">
              <a:spcBef>
                <a:spcPct val="50000"/>
              </a:spcBef>
              <a:buFont typeface="Courier New" pitchFamily="49" charset="0"/>
              <a:buNone/>
            </a:pPr>
            <a:r>
              <a:rPr lang="en-US" sz="2800" b="1" i="0" dirty="0">
                <a:solidFill>
                  <a:schemeClr val="tx1"/>
                </a:solidFill>
              </a:rPr>
              <a:t>Solution</a:t>
            </a:r>
          </a:p>
        </p:txBody>
      </p:sp>
      <p:sp>
        <p:nvSpPr>
          <p:cNvPr id="19458" name="Rectangle 2"/>
          <p:cNvSpPr>
            <a:spLocks noGrp="1"/>
          </p:cNvSpPr>
          <p:nvPr>
            <p:ph type="title"/>
          </p:nvPr>
        </p:nvSpPr>
        <p:spPr>
          <a:prstGeom prst="rect">
            <a:avLst/>
          </a:prstGeom>
        </p:spPr>
        <p:txBody>
          <a:bodyPr/>
          <a:lstStyle/>
          <a:p>
            <a:r>
              <a:rPr lang="en-US" sz="3200">
                <a:solidFill>
                  <a:schemeClr val="accent1"/>
                </a:solidFill>
              </a:rPr>
              <a:t>Example 5: Joint Variation</a:t>
            </a:r>
          </a:p>
        </p:txBody>
      </p:sp>
      <p:graphicFrame>
        <p:nvGraphicFramePr>
          <p:cNvPr id="10243" name="Object 3"/>
          <p:cNvGraphicFramePr>
            <a:graphicFrameLocks noChangeAspect="1"/>
          </p:cNvGraphicFramePr>
          <p:nvPr>
            <p:extLst>
              <p:ext uri="{D42A27DB-BD31-4B8C-83A1-F6EECF244321}">
                <p14:modId xmlns:p14="http://schemas.microsoft.com/office/powerpoint/2010/main" val="1001118676"/>
              </p:ext>
            </p:extLst>
          </p:nvPr>
        </p:nvGraphicFramePr>
        <p:xfrm>
          <a:off x="2188192" y="2383808"/>
          <a:ext cx="1511300" cy="457200"/>
        </p:xfrm>
        <a:graphic>
          <a:graphicData uri="http://schemas.openxmlformats.org/presentationml/2006/ole">
            <mc:AlternateContent xmlns:mc="http://schemas.openxmlformats.org/markup-compatibility/2006">
              <mc:Choice xmlns:v="urn:schemas-microsoft-com:vml" Requires="v">
                <p:oleObj spid="_x0000_s10322" name="Equation" r:id="rId3" imgW="1511280" imgH="457200" progId="Equation.DSMT4">
                  <p:embed/>
                </p:oleObj>
              </mc:Choice>
              <mc:Fallback>
                <p:oleObj name="Equation" r:id="rId3" imgW="1511280" imgH="457200" progId="Equation.DSMT4">
                  <p:embed/>
                  <p:pic>
                    <p:nvPicPr>
                      <p:cNvPr id="0" name="Picture 9"/>
                      <p:cNvPicPr>
                        <a:picLocks noChangeAspect="1" noChangeArrowheads="1"/>
                      </p:cNvPicPr>
                      <p:nvPr/>
                    </p:nvPicPr>
                    <p:blipFill>
                      <a:blip r:embed="rId4"/>
                      <a:srcRect/>
                      <a:stretch>
                        <a:fillRect/>
                      </a:stretch>
                    </p:blipFill>
                    <p:spPr bwMode="auto">
                      <a:xfrm>
                        <a:off x="2188192" y="2383808"/>
                        <a:ext cx="151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08188" y="2971800"/>
          <a:ext cx="6477000" cy="482600"/>
        </p:xfrm>
        <a:graphic>
          <a:graphicData uri="http://schemas.openxmlformats.org/presentationml/2006/ole">
            <mc:AlternateContent xmlns:mc="http://schemas.openxmlformats.org/markup-compatibility/2006">
              <mc:Choice xmlns:v="urn:schemas-microsoft-com:vml" Requires="v">
                <p:oleObj spid="_x0000_s10323" name="Equation" r:id="rId5" imgW="6477000" imgH="482600" progId="Equation.DSMT4">
                  <p:embed/>
                </p:oleObj>
              </mc:Choice>
              <mc:Fallback>
                <p:oleObj name="Equation" r:id="rId5" imgW="6477000" imgH="4826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8188" y="2971800"/>
                        <a:ext cx="647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2808" y="3595048"/>
          <a:ext cx="1371600" cy="304800"/>
        </p:xfrm>
        <a:graphic>
          <a:graphicData uri="http://schemas.openxmlformats.org/presentationml/2006/ole">
            <mc:AlternateContent xmlns:mc="http://schemas.openxmlformats.org/markup-compatibility/2006">
              <mc:Choice xmlns:v="urn:schemas-microsoft-com:vml" Requires="v">
                <p:oleObj spid="_x0000_s10324" name="Equation" r:id="rId7" imgW="1371600" imgH="304800" progId="Equation.DSMT4">
                  <p:embed/>
                </p:oleObj>
              </mc:Choice>
              <mc:Fallback>
                <p:oleObj name="Equation" r:id="rId7" imgW="1371600" imgH="3048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2808" y="3595048"/>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11992" y="4093192"/>
          <a:ext cx="774700" cy="838200"/>
        </p:xfrm>
        <a:graphic>
          <a:graphicData uri="http://schemas.openxmlformats.org/presentationml/2006/ole">
            <mc:AlternateContent xmlns:mc="http://schemas.openxmlformats.org/markup-compatibility/2006">
              <mc:Choice xmlns:v="urn:schemas-microsoft-com:vml" Requires="v">
                <p:oleObj spid="_x0000_s10325" name="Equation" r:id="rId9" imgW="774364" imgH="837836" progId="Equation.DSMT4">
                  <p:embed/>
                </p:oleObj>
              </mc:Choice>
              <mc:Fallback>
                <p:oleObj name="Equation" r:id="rId9" imgW="774364" imgH="837836"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1992" y="409319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76400" y="5029200"/>
          <a:ext cx="1879600" cy="838200"/>
        </p:xfrm>
        <a:graphic>
          <a:graphicData uri="http://schemas.openxmlformats.org/presentationml/2006/ole">
            <mc:AlternateContent xmlns:mc="http://schemas.openxmlformats.org/markup-compatibility/2006">
              <mc:Choice xmlns:v="urn:schemas-microsoft-com:vml" Requires="v">
                <p:oleObj spid="_x0000_s10326" name="Equation" r:id="rId11" imgW="1879600" imgH="838200" progId="Equation.DSMT4">
                  <p:embed/>
                </p:oleObj>
              </mc:Choice>
              <mc:Fallback>
                <p:oleObj name="Equation" r:id="rId11" imgW="1879600" imgH="8382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5029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013200" y="5143500"/>
          <a:ext cx="4178300" cy="622300"/>
        </p:xfrm>
        <a:graphic>
          <a:graphicData uri="http://schemas.openxmlformats.org/presentationml/2006/ole">
            <mc:AlternateContent xmlns:mc="http://schemas.openxmlformats.org/markup-compatibility/2006">
              <mc:Choice xmlns:v="urn:schemas-microsoft-com:vml" Requires="v">
                <p:oleObj spid="_x0000_s10327" name="Equation" r:id="rId13" imgW="4178300" imgH="622300" progId="Equation.DSMT4">
                  <p:embed/>
                </p:oleObj>
              </mc:Choice>
              <mc:Fallback>
                <p:oleObj name="Equation" r:id="rId13" imgW="4178300" imgH="6223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13200" y="5143500"/>
                        <a:ext cx="4178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type="body" sz="half" idx="4294967295"/>
          </p:nvPr>
        </p:nvSpPr>
        <p:spPr>
          <a:xfrm>
            <a:off x="457200" y="1280160"/>
            <a:ext cx="8229600" cy="4572000"/>
          </a:xfrm>
          <a:prstGeom prst="rect">
            <a:avLst/>
          </a:prstGeom>
        </p:spPr>
        <p:txBody>
          <a:bodyPr/>
          <a:lstStyle/>
          <a:p>
            <a:pPr>
              <a:buFont typeface="Courier New" pitchFamily="49" charset="0"/>
              <a:buNone/>
            </a:pPr>
            <a:r>
              <a:rPr lang="en-US" sz="2800" i="0" dirty="0">
                <a:solidFill>
                  <a:schemeClr val="tx1"/>
                </a:solidFill>
              </a:rPr>
              <a:t>If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then,</a:t>
            </a:r>
            <a:r>
              <a:rPr lang="en-US" sz="2800" dirty="0"/>
              <a:t> </a:t>
            </a:r>
          </a:p>
        </p:txBody>
      </p:sp>
      <p:sp>
        <p:nvSpPr>
          <p:cNvPr id="20482" name="Rectangle 5"/>
          <p:cNvSpPr>
            <a:spLocks noGrp="1"/>
          </p:cNvSpPr>
          <p:nvPr>
            <p:ph type="title"/>
          </p:nvPr>
        </p:nvSpPr>
        <p:spPr>
          <a:prstGeom prst="rect">
            <a:avLst/>
          </a:prstGeom>
        </p:spPr>
        <p:txBody>
          <a:bodyPr/>
          <a:lstStyle/>
          <a:p>
            <a:r>
              <a:rPr lang="en-US" sz="3200">
                <a:solidFill>
                  <a:schemeClr val="accent1"/>
                </a:solidFill>
              </a:rPr>
              <a:t>Example 5: Joint Variation (cont.)</a:t>
            </a:r>
          </a:p>
        </p:txBody>
      </p:sp>
      <p:graphicFrame>
        <p:nvGraphicFramePr>
          <p:cNvPr id="11267" name="Object 3"/>
          <p:cNvGraphicFramePr>
            <a:graphicFrameLocks noChangeAspect="1"/>
          </p:cNvGraphicFramePr>
          <p:nvPr>
            <p:extLst>
              <p:ext uri="{D42A27DB-BD31-4B8C-83A1-F6EECF244321}">
                <p14:modId xmlns:p14="http://schemas.microsoft.com/office/powerpoint/2010/main" val="2144303916"/>
              </p:ext>
            </p:extLst>
          </p:nvPr>
        </p:nvGraphicFramePr>
        <p:xfrm>
          <a:off x="3774744" y="2065360"/>
          <a:ext cx="1549400" cy="838200"/>
        </p:xfrm>
        <a:graphic>
          <a:graphicData uri="http://schemas.openxmlformats.org/presentationml/2006/ole">
            <mc:AlternateContent xmlns:mc="http://schemas.openxmlformats.org/markup-compatibility/2006">
              <mc:Choice xmlns:v="urn:schemas-microsoft-com:vml" Requires="v">
                <p:oleObj spid="_x0000_s11296" name="Equation" r:id="rId3" imgW="1549080" imgH="838080" progId="Equation.DSMT4">
                  <p:embed/>
                </p:oleObj>
              </mc:Choice>
              <mc:Fallback>
                <p:oleObj name="Equation" r:id="rId3" imgW="1549080" imgH="838080" progId="Equation.DSMT4">
                  <p:embed/>
                  <p:pic>
                    <p:nvPicPr>
                      <p:cNvPr id="0" name="Picture 5"/>
                      <p:cNvPicPr>
                        <a:picLocks noChangeAspect="1" noChangeArrowheads="1"/>
                      </p:cNvPicPr>
                      <p:nvPr/>
                    </p:nvPicPr>
                    <p:blipFill>
                      <a:blip r:embed="rId4"/>
                      <a:srcRect/>
                      <a:stretch>
                        <a:fillRect/>
                      </a:stretch>
                    </p:blipFill>
                    <p:spPr bwMode="auto">
                      <a:xfrm>
                        <a:off x="3774744" y="206536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74744" y="3069608"/>
          <a:ext cx="965200" cy="292100"/>
        </p:xfrm>
        <a:graphic>
          <a:graphicData uri="http://schemas.openxmlformats.org/presentationml/2006/ole">
            <mc:AlternateContent xmlns:mc="http://schemas.openxmlformats.org/markup-compatibility/2006">
              <mc:Choice xmlns:v="urn:schemas-microsoft-com:vml" Requires="v">
                <p:oleObj spid="_x0000_s11297" name="Equation" r:id="rId5" imgW="965200" imgH="292100" progId="Equation.DSMT4">
                  <p:embed/>
                </p:oleObj>
              </mc:Choice>
              <mc:Fallback>
                <p:oleObj name="Equation" r:id="rId5" imgW="965200" imgH="2921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4744" y="3069608"/>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sz="half" idx="4294967295"/>
          </p:nvPr>
        </p:nvSpPr>
        <p:spPr>
          <a:xfrm>
            <a:off x="457200" y="1280160"/>
            <a:ext cx="8229600" cy="4572000"/>
          </a:xfrm>
          <a:prstGeom prst="rect">
            <a:avLst/>
          </a:prstGeom>
        </p:spPr>
        <p:txBody>
          <a:bodyPr/>
          <a:lstStyle/>
          <a:p>
            <a:pPr marL="3175" indent="4763">
              <a:buFont typeface="Courier New" pitchFamily="49" charset="0"/>
              <a:buNone/>
            </a:pPr>
            <a:r>
              <a:rPr lang="en-US" sz="2800" i="0" dirty="0">
                <a:solidFill>
                  <a:schemeClr val="tx1"/>
                </a:solidFill>
              </a:rPr>
              <a:t>The distance an object falls varies directly as the square of the time it falls (until it hits the ground and assuming little or no air resistance). If an object fell </a:t>
            </a:r>
            <a:r>
              <a:rPr lang="en-US" sz="2800" i="0" dirty="0">
                <a:solidFill>
                  <a:srgbClr val="0000FF"/>
                </a:solidFill>
              </a:rPr>
              <a:t>64 feet</a:t>
            </a:r>
            <a:r>
              <a:rPr lang="en-US" sz="2800" i="0" dirty="0">
                <a:solidFill>
                  <a:schemeClr val="tx1"/>
                </a:solidFill>
              </a:rPr>
              <a:t> in </a:t>
            </a:r>
            <a:br>
              <a:rPr lang="en-US" sz="2800" i="0" dirty="0">
                <a:solidFill>
                  <a:schemeClr val="tx1"/>
                </a:solidFill>
              </a:rPr>
            </a:br>
            <a:r>
              <a:rPr lang="en-US" sz="2800" dirty="0">
                <a:solidFill>
                  <a:srgbClr val="0000FF"/>
                </a:solidFill>
              </a:rPr>
              <a:t>2</a:t>
            </a:r>
            <a:r>
              <a:rPr lang="en-US" sz="2800" i="0" dirty="0">
                <a:solidFill>
                  <a:srgbClr val="0000FF"/>
                </a:solidFill>
              </a:rPr>
              <a:t> seconds</a:t>
            </a:r>
            <a:r>
              <a:rPr lang="en-US" sz="2800" i="0" dirty="0">
                <a:solidFill>
                  <a:schemeClr val="tx1"/>
                </a:solidFill>
              </a:rPr>
              <a:t>, how far would it have fallen by the end of </a:t>
            </a:r>
            <a:br>
              <a:rPr lang="en-US" sz="2800" i="0" dirty="0">
                <a:solidFill>
                  <a:schemeClr val="tx1"/>
                </a:solidFill>
              </a:rPr>
            </a:br>
            <a:r>
              <a:rPr lang="en-US" sz="2800" i="0" dirty="0">
                <a:solidFill>
                  <a:srgbClr val="0000FF"/>
                </a:solidFill>
              </a:rPr>
              <a:t>3 seconds</a:t>
            </a:r>
            <a:r>
              <a:rPr lang="en-US" sz="2800" i="0" dirty="0">
                <a:solidFill>
                  <a:schemeClr val="tx1"/>
                </a:solidFill>
              </a:rPr>
              <a:t>?</a:t>
            </a:r>
            <a:r>
              <a:rPr lang="en-US" sz="2800" dirty="0"/>
              <a:t> </a:t>
            </a:r>
          </a:p>
          <a:p>
            <a:pPr marL="457200" indent="-457200">
              <a:buFont typeface="Courier New" pitchFamily="49" charset="0"/>
              <a:buNone/>
            </a:pPr>
            <a:r>
              <a:rPr lang="en-US" sz="2800" b="1" i="0" dirty="0">
                <a:solidFill>
                  <a:schemeClr val="tx1"/>
                </a:solidFill>
              </a:rPr>
              <a:t>Solution</a:t>
            </a:r>
          </a:p>
        </p:txBody>
      </p:sp>
      <p:sp>
        <p:nvSpPr>
          <p:cNvPr id="21506" name="Rectangle 2"/>
          <p:cNvSpPr>
            <a:spLocks noGrp="1"/>
          </p:cNvSpPr>
          <p:nvPr>
            <p:ph type="title"/>
          </p:nvPr>
        </p:nvSpPr>
        <p:spPr>
          <a:prstGeom prst="rect">
            <a:avLst/>
          </a:prstGeom>
        </p:spPr>
        <p:txBody>
          <a:bodyPr/>
          <a:lstStyle/>
          <a:p>
            <a:r>
              <a:rPr lang="en-US" sz="3200">
                <a:solidFill>
                  <a:schemeClr val="accent1"/>
                </a:solidFill>
              </a:rPr>
              <a:t>Example 6: More Variation</a:t>
            </a:r>
          </a:p>
        </p:txBody>
      </p:sp>
      <p:graphicFrame>
        <p:nvGraphicFramePr>
          <p:cNvPr id="12291" name="Object 3"/>
          <p:cNvGraphicFramePr>
            <a:graphicFrameLocks noChangeAspect="1"/>
          </p:cNvGraphicFramePr>
          <p:nvPr/>
        </p:nvGraphicFramePr>
        <p:xfrm>
          <a:off x="1649104" y="4049404"/>
          <a:ext cx="6070600" cy="800100"/>
        </p:xfrm>
        <a:graphic>
          <a:graphicData uri="http://schemas.openxmlformats.org/presentationml/2006/ole">
            <mc:AlternateContent xmlns:mc="http://schemas.openxmlformats.org/markup-compatibility/2006">
              <mc:Choice xmlns:v="urn:schemas-microsoft-com:vml" Requires="v">
                <p:oleObj spid="_x0000_s12345" name="Equation" r:id="rId3" imgW="6070600" imgH="800100" progId="Equation.DSMT4">
                  <p:embed/>
                </p:oleObj>
              </mc:Choice>
              <mc:Fallback>
                <p:oleObj name="Equation" r:id="rId3" imgW="6070600" imgH="8001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9104" y="4049404"/>
                        <a:ext cx="60706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765300" y="4956175"/>
          <a:ext cx="1422400" cy="381000"/>
        </p:xfrm>
        <a:graphic>
          <a:graphicData uri="http://schemas.openxmlformats.org/presentationml/2006/ole">
            <mc:AlternateContent xmlns:mc="http://schemas.openxmlformats.org/markup-compatibility/2006">
              <mc:Choice xmlns:v="urn:schemas-microsoft-com:vml" Requires="v">
                <p:oleObj spid="_x0000_s12346" name="Equation" r:id="rId5" imgW="1422400" imgH="381000" progId="Equation.DSMT4">
                  <p:embed/>
                </p:oleObj>
              </mc:Choice>
              <mc:Fallback>
                <p:oleObj name="Equation" r:id="rId5" imgW="1422400" imgH="3810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5300" y="49561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789752" y="5486400"/>
          <a:ext cx="889000" cy="304800"/>
        </p:xfrm>
        <a:graphic>
          <a:graphicData uri="http://schemas.openxmlformats.org/presentationml/2006/ole">
            <mc:AlternateContent xmlns:mc="http://schemas.openxmlformats.org/markup-compatibility/2006">
              <mc:Choice xmlns:v="urn:schemas-microsoft-com:vml" Requires="v">
                <p:oleObj spid="_x0000_s12347" name="Equation" r:id="rId7" imgW="888614" imgH="304668" progId="Equation.DSMT4">
                  <p:embed/>
                </p:oleObj>
              </mc:Choice>
              <mc:Fallback>
                <p:oleObj name="Equation" r:id="rId7" imgW="888614" imgH="304668"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9752" y="54864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492500" y="5080000"/>
          <a:ext cx="4533900" cy="304800"/>
        </p:xfrm>
        <a:graphic>
          <a:graphicData uri="http://schemas.openxmlformats.org/presentationml/2006/ole">
            <mc:AlternateContent xmlns:mc="http://schemas.openxmlformats.org/markup-compatibility/2006">
              <mc:Choice xmlns:v="urn:schemas-microsoft-com:vml" Requires="v">
                <p:oleObj spid="_x0000_s12348" name="Equation" r:id="rId9" imgW="4533900" imgH="304800" progId="Equation.DSMT4">
                  <p:embed/>
                </p:oleObj>
              </mc:Choice>
              <mc:Fallback>
                <p:oleObj name="Equation" r:id="rId9" imgW="4533900" imgH="304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92500" y="50800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a:solidFill>
                  <a:schemeClr val="accent1"/>
                </a:solidFill>
              </a:rPr>
              <a:t>Example 6: More Variation (cont.)</a:t>
            </a:r>
          </a:p>
        </p:txBody>
      </p:sp>
      <p:sp>
        <p:nvSpPr>
          <p:cNvPr id="22531" name="Rectangle 3"/>
          <p:cNvSpPr>
            <a:spLocks noGrp="1"/>
          </p:cNvSpPr>
          <p:nvPr>
            <p:ph type="body" sz="half" idx="4294967295"/>
          </p:nvPr>
        </p:nvSpPr>
        <p:spPr>
          <a:xfrm>
            <a:off x="457200" y="382018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The object would have fallen </a:t>
            </a:r>
            <a:r>
              <a:rPr lang="en-US" sz="2800" i="0" dirty="0">
                <a:solidFill>
                  <a:srgbClr val="FF0008"/>
                </a:solidFill>
              </a:rPr>
              <a:t>144 feet</a:t>
            </a:r>
            <a:r>
              <a:rPr lang="en-US" sz="2800" i="0" dirty="0"/>
              <a:t> in </a:t>
            </a:r>
            <a:r>
              <a:rPr lang="en-US" sz="2800" i="0" dirty="0">
                <a:solidFill>
                  <a:srgbClr val="FF0008"/>
                </a:solidFill>
              </a:rPr>
              <a:t>3 seconds</a:t>
            </a:r>
            <a:r>
              <a:rPr lang="en-US" sz="2800" i="0" dirty="0">
                <a:solidFill>
                  <a:schemeClr val="tx1"/>
                </a:solidFill>
              </a:rPr>
              <a:t>.</a:t>
            </a:r>
            <a:r>
              <a:rPr lang="en-US" sz="2800" dirty="0"/>
              <a:t> </a:t>
            </a:r>
          </a:p>
        </p:txBody>
      </p:sp>
      <p:graphicFrame>
        <p:nvGraphicFramePr>
          <p:cNvPr id="13315" name="Object 3"/>
          <p:cNvGraphicFramePr>
            <a:graphicFrameLocks noChangeAspect="1"/>
          </p:cNvGraphicFramePr>
          <p:nvPr/>
        </p:nvGraphicFramePr>
        <p:xfrm>
          <a:off x="1080448" y="1447800"/>
          <a:ext cx="7010400" cy="469900"/>
        </p:xfrm>
        <a:graphic>
          <a:graphicData uri="http://schemas.openxmlformats.org/presentationml/2006/ole">
            <mc:AlternateContent xmlns:mc="http://schemas.openxmlformats.org/markup-compatibility/2006">
              <mc:Choice xmlns:v="urn:schemas-microsoft-com:vml" Requires="v">
                <p:oleObj spid="_x0000_s13381" name="Equation" r:id="rId3" imgW="7010400" imgH="469900" progId="Equation.DSMT4">
                  <p:embed/>
                </p:oleObj>
              </mc:Choice>
              <mc:Fallback>
                <p:oleObj name="Equation" r:id="rId3" imgW="7010400" imgH="4699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0448" y="1447800"/>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080448" y="2084388"/>
          <a:ext cx="508000" cy="355600"/>
        </p:xfrm>
        <a:graphic>
          <a:graphicData uri="http://schemas.openxmlformats.org/presentationml/2006/ole">
            <mc:AlternateContent xmlns:mc="http://schemas.openxmlformats.org/markup-compatibility/2006">
              <mc:Choice xmlns:v="urn:schemas-microsoft-com:vml" Requires="v">
                <p:oleObj spid="_x0000_s13382" name="Equation" r:id="rId5" imgW="507780" imgH="355446" progId="Equation.DSMT4">
                  <p:embed/>
                </p:oleObj>
              </mc:Choice>
              <mc:Fallback>
                <p:oleObj name="Equation" r:id="rId5" imgW="507780" imgH="355446"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0448" y="2084388"/>
                        <a:ext cx="50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668305067"/>
              </p:ext>
            </p:extLst>
          </p:nvPr>
        </p:nvGraphicFramePr>
        <p:xfrm>
          <a:off x="1879600" y="2616200"/>
          <a:ext cx="1981200" cy="381000"/>
        </p:xfrm>
        <a:graphic>
          <a:graphicData uri="http://schemas.openxmlformats.org/presentationml/2006/ole">
            <mc:AlternateContent xmlns:mc="http://schemas.openxmlformats.org/markup-compatibility/2006">
              <mc:Choice xmlns:v="urn:schemas-microsoft-com:vml" Requires="v">
                <p:oleObj spid="_x0000_s13383" name="Equation" r:id="rId7" imgW="1981080" imgH="380880" progId="Equation.DSMT4">
                  <p:embed/>
                </p:oleObj>
              </mc:Choice>
              <mc:Fallback>
                <p:oleObj name="Equation" r:id="rId7" imgW="1981080" imgH="380880" progId="Equation.DSMT4">
                  <p:embed/>
                  <p:pic>
                    <p:nvPicPr>
                      <p:cNvPr id="0" name="Picture 10"/>
                      <p:cNvPicPr>
                        <a:picLocks noChangeAspect="1" noChangeArrowheads="1"/>
                      </p:cNvPicPr>
                      <p:nvPr/>
                    </p:nvPicPr>
                    <p:blipFill>
                      <a:blip r:embed="rId8"/>
                      <a:srcRect/>
                      <a:stretch>
                        <a:fillRect/>
                      </a:stretch>
                    </p:blipFill>
                    <p:spPr bwMode="auto">
                      <a:xfrm>
                        <a:off x="1879600" y="2616200"/>
                        <a:ext cx="198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97040" y="3276600"/>
          <a:ext cx="1155700" cy="304800"/>
        </p:xfrm>
        <a:graphic>
          <a:graphicData uri="http://schemas.openxmlformats.org/presentationml/2006/ole">
            <mc:AlternateContent xmlns:mc="http://schemas.openxmlformats.org/markup-compatibility/2006">
              <mc:Choice xmlns:v="urn:schemas-microsoft-com:vml" Requires="v">
                <p:oleObj spid="_x0000_s13384" name="Equation" r:id="rId9" imgW="1155199" imgH="304668" progId="Equation.DSMT4">
                  <p:embed/>
                </p:oleObj>
              </mc:Choice>
              <mc:Fallback>
                <p:oleObj name="Equation" r:id="rId9" imgW="1155199" imgH="304668"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7040" y="3276600"/>
                        <a:ext cx="1155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2543711825"/>
              </p:ext>
            </p:extLst>
          </p:nvPr>
        </p:nvGraphicFramePr>
        <p:xfrm>
          <a:off x="1943100" y="2097088"/>
          <a:ext cx="1511300" cy="342900"/>
        </p:xfrm>
        <a:graphic>
          <a:graphicData uri="http://schemas.openxmlformats.org/presentationml/2006/ole">
            <mc:AlternateContent xmlns:mc="http://schemas.openxmlformats.org/markup-compatibility/2006">
              <mc:Choice xmlns:v="urn:schemas-microsoft-com:vml" Requires="v">
                <p:oleObj spid="_x0000_s13385" name="Equation" r:id="rId11" imgW="1511280" imgH="342720" progId="Equation.DSMT4">
                  <p:embed/>
                </p:oleObj>
              </mc:Choice>
              <mc:Fallback>
                <p:oleObj name="Equation" r:id="rId11" imgW="1511280" imgH="342720" progId="Equation.DSMT4">
                  <p:embed/>
                  <p:pic>
                    <p:nvPicPr>
                      <p:cNvPr id="0" name="Picture 12"/>
                      <p:cNvPicPr>
                        <a:picLocks noChangeAspect="1" noChangeArrowheads="1"/>
                      </p:cNvPicPr>
                      <p:nvPr/>
                    </p:nvPicPr>
                    <p:blipFill>
                      <a:blip r:embed="rId12"/>
                      <a:srcRect/>
                      <a:stretch>
                        <a:fillRect/>
                      </a:stretch>
                    </p:blipFill>
                    <p:spPr bwMode="auto">
                      <a:xfrm>
                        <a:off x="1943100" y="2097088"/>
                        <a:ext cx="151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Solve problems </a:t>
            </a:r>
            <a:r>
              <a:rPr lang="en-US" dirty="0">
                <a:solidFill>
                  <a:schemeClr val="tx1"/>
                </a:solidFill>
              </a:rPr>
              <a:t>involving </a:t>
            </a:r>
            <a:r>
              <a:rPr lang="en-US" i="0" dirty="0">
                <a:solidFill>
                  <a:schemeClr val="tx1"/>
                </a:solidFill>
              </a:rPr>
              <a:t>direct variation.</a:t>
            </a:r>
          </a:p>
          <a:p>
            <a:pPr marL="457200" indent="-457200" defTabSz="406400">
              <a:buFont typeface="Courier New" pitchFamily="49" charset="0"/>
              <a:buChar char="o"/>
            </a:pPr>
            <a:r>
              <a:rPr lang="en-US" i="0" dirty="0">
                <a:solidFill>
                  <a:schemeClr val="tx1"/>
                </a:solidFill>
              </a:rPr>
              <a:t>Solve problems </a:t>
            </a:r>
            <a:r>
              <a:rPr lang="en-US" dirty="0">
                <a:solidFill>
                  <a:schemeClr val="tx1"/>
                </a:solidFill>
              </a:rPr>
              <a:t>involving </a:t>
            </a:r>
            <a:r>
              <a:rPr lang="en-US" i="0" dirty="0">
                <a:solidFill>
                  <a:schemeClr val="tx1"/>
                </a:solidFill>
              </a:rPr>
              <a:t>inverse variation.</a:t>
            </a:r>
          </a:p>
          <a:p>
            <a:pPr marL="457200" indent="-457200" defTabSz="406400">
              <a:buFont typeface="Courier New" pitchFamily="49" charset="0"/>
              <a:buChar char="o"/>
            </a:pPr>
            <a:r>
              <a:rPr lang="en-US" i="0" dirty="0">
                <a:solidFill>
                  <a:schemeClr val="tx1"/>
                </a:solidFill>
              </a:rPr>
              <a:t>Solve problems involving combined variation.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7: More Variation</a:t>
            </a:r>
          </a:p>
        </p:txBody>
      </p:sp>
      <p:sp>
        <p:nvSpPr>
          <p:cNvPr id="23555" name="Rectangle 3"/>
          <p:cNvSpPr>
            <a:spLocks noGrp="1"/>
          </p:cNvSpPr>
          <p:nvPr>
            <p:ph idx="1"/>
          </p:nvPr>
        </p:nvSpPr>
        <p:spPr>
          <a:xfrm>
            <a:off x="457200" y="1280160"/>
            <a:ext cx="5303520" cy="4572000"/>
          </a:xfrm>
          <a:prstGeom prst="rect">
            <a:avLst/>
          </a:prstGeom>
        </p:spPr>
        <p:txBody>
          <a:bodyPr/>
          <a:lstStyle/>
          <a:p>
            <a:pPr marL="3175" indent="4763">
              <a:buFont typeface="Courier New" pitchFamily="49" charset="0"/>
              <a:buNone/>
            </a:pPr>
            <a:r>
              <a:rPr lang="en-US" i="0" dirty="0">
                <a:solidFill>
                  <a:schemeClr val="tx1"/>
                </a:solidFill>
              </a:rPr>
              <a:t>The volume of a gas in a container varies inversely as the pressure on the gas. If a gas has a volume of </a:t>
            </a:r>
            <a:r>
              <a:rPr lang="en-US" i="0" dirty="0">
                <a:solidFill>
                  <a:srgbClr val="0000FF"/>
                </a:solidFill>
              </a:rPr>
              <a:t>200 cubic inches </a:t>
            </a:r>
            <a:r>
              <a:rPr lang="en-US" i="0" dirty="0">
                <a:solidFill>
                  <a:schemeClr val="tx1"/>
                </a:solidFill>
              </a:rPr>
              <a:t>under pressure of </a:t>
            </a:r>
            <a:r>
              <a:rPr lang="en-US" i="0" dirty="0">
                <a:solidFill>
                  <a:srgbClr val="0000FF"/>
                </a:solidFill>
              </a:rPr>
              <a:t>5 pounds</a:t>
            </a:r>
            <a:r>
              <a:rPr lang="en-US" i="0" dirty="0">
                <a:solidFill>
                  <a:schemeClr val="tx1"/>
                </a:solidFill>
              </a:rPr>
              <a:t> per square inch, what will be its volume if the pressure is increased to </a:t>
            </a:r>
            <a:r>
              <a:rPr lang="en-US" i="0" dirty="0">
                <a:solidFill>
                  <a:srgbClr val="0000FF"/>
                </a:solidFill>
              </a:rPr>
              <a:t>8 pounds</a:t>
            </a:r>
            <a:r>
              <a:rPr lang="en-US" i="0" dirty="0">
                <a:solidFill>
                  <a:schemeClr val="tx1"/>
                </a:solidFill>
              </a:rPr>
              <a:t> per square inch?</a:t>
            </a:r>
            <a:endParaRPr lang="en-US" dirty="0">
              <a:solidFill>
                <a:schemeClr val="tx1"/>
              </a:solidFill>
            </a:endParaRP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1385170"/>
            <a:ext cx="3048000" cy="38726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More Variation (cont.)</a:t>
            </a:r>
          </a:p>
        </p:txBody>
      </p:sp>
      <p:graphicFrame>
        <p:nvGraphicFramePr>
          <p:cNvPr id="14339" name="Object 3"/>
          <p:cNvGraphicFramePr>
            <a:graphicFrameLocks noChangeAspect="1"/>
          </p:cNvGraphicFramePr>
          <p:nvPr/>
        </p:nvGraphicFramePr>
        <p:xfrm>
          <a:off x="562968" y="1475096"/>
          <a:ext cx="1257300" cy="304800"/>
        </p:xfrm>
        <a:graphic>
          <a:graphicData uri="http://schemas.openxmlformats.org/presentationml/2006/ole">
            <mc:AlternateContent xmlns:mc="http://schemas.openxmlformats.org/markup-compatibility/2006">
              <mc:Choice xmlns:v="urn:schemas-microsoft-com:vml" Requires="v">
                <p:oleObj spid="_x0000_s14460" name="Equation" r:id="rId3" imgW="1256755" imgH="304668" progId="Equation.DSMT4">
                  <p:embed/>
                </p:oleObj>
              </mc:Choice>
              <mc:Fallback>
                <p:oleObj name="Equation" r:id="rId3" imgW="1256755" imgH="304668"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968" y="1475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625270" y="1248228"/>
          <a:ext cx="5295900" cy="952500"/>
        </p:xfrm>
        <a:graphic>
          <a:graphicData uri="http://schemas.openxmlformats.org/presentationml/2006/ole">
            <mc:AlternateContent xmlns:mc="http://schemas.openxmlformats.org/markup-compatibility/2006">
              <mc:Choice xmlns:v="urn:schemas-microsoft-com:vml" Requires="v">
                <p:oleObj spid="_x0000_s14461" name="Equation" r:id="rId5" imgW="5295900" imgH="952500" progId="Equation.DSMT4">
                  <p:embed/>
                </p:oleObj>
              </mc:Choice>
              <mc:Fallback>
                <p:oleObj name="Equation" r:id="rId5" imgW="5295900" imgH="95250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5270" y="1248228"/>
                        <a:ext cx="529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98700" y="2271713"/>
          <a:ext cx="1117600" cy="838200"/>
        </p:xfrm>
        <a:graphic>
          <a:graphicData uri="http://schemas.openxmlformats.org/presentationml/2006/ole">
            <mc:AlternateContent xmlns:mc="http://schemas.openxmlformats.org/markup-compatibility/2006">
              <mc:Choice xmlns:v="urn:schemas-microsoft-com:vml" Requires="v">
                <p:oleObj spid="_x0000_s14462" name="Equation" r:id="rId7" imgW="1117600" imgH="838200" progId="Equation.DSMT4">
                  <p:embed/>
                </p:oleObj>
              </mc:Choice>
              <mc:Fallback>
                <p:oleObj name="Equation" r:id="rId7" imgW="1117600" imgH="8382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98700" y="2271713"/>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54300" y="3227696"/>
          <a:ext cx="1244600" cy="304800"/>
        </p:xfrm>
        <a:graphic>
          <a:graphicData uri="http://schemas.openxmlformats.org/presentationml/2006/ole">
            <mc:AlternateContent xmlns:mc="http://schemas.openxmlformats.org/markup-compatibility/2006">
              <mc:Choice xmlns:v="urn:schemas-microsoft-com:vml" Requires="v">
                <p:oleObj spid="_x0000_s14463" name="Equation" r:id="rId9" imgW="1244600" imgH="304800" progId="Equation.DSMT4">
                  <p:embed/>
                </p:oleObj>
              </mc:Choice>
              <mc:Fallback>
                <p:oleObj name="Equation" r:id="rId9" imgW="1244600" imgH="30480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4300" y="3227696"/>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562968" y="4064000"/>
          <a:ext cx="508000" cy="330200"/>
        </p:xfrm>
        <a:graphic>
          <a:graphicData uri="http://schemas.openxmlformats.org/presentationml/2006/ole">
            <mc:AlternateContent xmlns:mc="http://schemas.openxmlformats.org/markup-compatibility/2006">
              <mc:Choice xmlns:v="urn:schemas-microsoft-com:vml" Requires="v">
                <p:oleObj spid="_x0000_s14464" name="Equation" r:id="rId11" imgW="508000" imgH="330200" progId="Equation.DSMT4">
                  <p:embed/>
                </p:oleObj>
              </mc:Choice>
              <mc:Fallback>
                <p:oleObj name="Equation" r:id="rId11" imgW="508000" imgH="33020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2968" y="4064000"/>
                        <a:ext cx="508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16200" y="4648200"/>
          <a:ext cx="1333500" cy="838200"/>
        </p:xfrm>
        <a:graphic>
          <a:graphicData uri="http://schemas.openxmlformats.org/presentationml/2006/ole">
            <mc:AlternateContent xmlns:mc="http://schemas.openxmlformats.org/markup-compatibility/2006">
              <mc:Choice xmlns:v="urn:schemas-microsoft-com:vml" Requires="v">
                <p:oleObj spid="_x0000_s14465" name="Equation" r:id="rId13" imgW="1333500" imgH="838200" progId="Equation.DSMT4">
                  <p:embed/>
                </p:oleObj>
              </mc:Choice>
              <mc:Fallback>
                <p:oleObj name="Equation" r:id="rId13" imgW="1333500" imgH="83820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162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62968" y="5562600"/>
          <a:ext cx="5295900" cy="304800"/>
        </p:xfrm>
        <a:graphic>
          <a:graphicData uri="http://schemas.openxmlformats.org/presentationml/2006/ole">
            <mc:AlternateContent xmlns:mc="http://schemas.openxmlformats.org/markup-compatibility/2006">
              <mc:Choice xmlns:v="urn:schemas-microsoft-com:vml" Requires="v">
                <p:oleObj spid="_x0000_s14466" name="Equation" r:id="rId15" imgW="5295900" imgH="304800" progId="Equation.DSMT4">
                  <p:embed/>
                </p:oleObj>
              </mc:Choice>
              <mc:Fallback>
                <p:oleObj name="Equation" r:id="rId15" imgW="5295900" imgH="3048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2968" y="5562600"/>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616200" y="3810000"/>
          <a:ext cx="6223000" cy="838200"/>
        </p:xfrm>
        <a:graphic>
          <a:graphicData uri="http://schemas.openxmlformats.org/presentationml/2006/ole">
            <mc:AlternateContent xmlns:mc="http://schemas.openxmlformats.org/markup-compatibility/2006">
              <mc:Choice xmlns:v="urn:schemas-microsoft-com:vml" Requires="v">
                <p:oleObj spid="_x0000_s14467" name="Equation" r:id="rId17" imgW="6223000" imgH="838200" progId="Equation.DSMT4">
                  <p:embed/>
                </p:oleObj>
              </mc:Choice>
              <mc:Fallback>
                <p:oleObj name="Equation" r:id="rId17" imgW="6223000" imgH="8382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16200" y="3810000"/>
                        <a:ext cx="622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4000500" y="4940300"/>
          <a:ext cx="901700" cy="292100"/>
        </p:xfrm>
        <a:graphic>
          <a:graphicData uri="http://schemas.openxmlformats.org/presentationml/2006/ole">
            <mc:AlternateContent xmlns:mc="http://schemas.openxmlformats.org/markup-compatibility/2006">
              <mc:Choice xmlns:v="urn:schemas-microsoft-com:vml" Requires="v">
                <p:oleObj spid="_x0000_s14468" name="Equation" r:id="rId19" imgW="901309" imgH="291973" progId="Equation.DSMT4">
                  <p:embed/>
                </p:oleObj>
              </mc:Choice>
              <mc:Fallback>
                <p:oleObj name="Equation" r:id="rId19" imgW="901309" imgH="291973"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00500" y="49403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29100" y="2578100"/>
          <a:ext cx="4533900" cy="304800"/>
        </p:xfrm>
        <a:graphic>
          <a:graphicData uri="http://schemas.openxmlformats.org/presentationml/2006/ole">
            <mc:AlternateContent xmlns:mc="http://schemas.openxmlformats.org/markup-compatibility/2006">
              <mc:Choice xmlns:v="urn:schemas-microsoft-com:vml" Requires="v">
                <p:oleObj spid="_x0000_s14469" name="Equation" r:id="rId21" imgW="4533900" imgH="304800" progId="Equation.DSMT4">
                  <p:embed/>
                </p:oleObj>
              </mc:Choice>
              <mc:Fallback>
                <p:oleObj name="Equation" r:id="rId21" imgW="4533900" imgH="30480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29100" y="25781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8: More Variation</a:t>
            </a:r>
          </a:p>
        </p:txBody>
      </p:sp>
      <p:sp>
        <p:nvSpPr>
          <p:cNvPr id="25603" name="Rectangle 3"/>
          <p:cNvSpPr>
            <a:spLocks noGrp="1"/>
          </p:cNvSpPr>
          <p:nvPr>
            <p:ph idx="1"/>
          </p:nvPr>
        </p:nvSpPr>
        <p:spPr>
          <a:prstGeom prst="rect">
            <a:avLst/>
          </a:prstGeom>
        </p:spPr>
        <p:txBody>
          <a:bodyPr/>
          <a:lstStyle/>
          <a:p>
            <a:pPr marL="0" indent="0" defTabSz="457200">
              <a:buFont typeface="Courier New" pitchFamily="49" charset="0"/>
              <a:buNone/>
            </a:pPr>
            <a:r>
              <a:rPr lang="en-US" i="0" dirty="0">
                <a:solidFill>
                  <a:schemeClr val="tx1"/>
                </a:solidFill>
              </a:rPr>
              <a:t>The safe load (</a:t>
            </a:r>
            <a:r>
              <a:rPr lang="en-US" i="1" dirty="0">
                <a:solidFill>
                  <a:schemeClr val="tx1"/>
                </a:solidFill>
              </a:rPr>
              <a:t>L</a:t>
            </a:r>
            <a:r>
              <a:rPr lang="en-US" dirty="0">
                <a:solidFill>
                  <a:schemeClr val="tx1"/>
                </a:solidFill>
              </a:rPr>
              <a:t>) </a:t>
            </a:r>
            <a:r>
              <a:rPr lang="en-US" i="0" dirty="0">
                <a:solidFill>
                  <a:schemeClr val="tx1"/>
                </a:solidFill>
              </a:rPr>
              <a:t>of a wooden beam supported at both ends varies jointly as the width (</a:t>
            </a:r>
            <a:r>
              <a:rPr lang="en-US" i="1" dirty="0">
                <a:solidFill>
                  <a:schemeClr val="tx1"/>
                </a:solidFill>
              </a:rPr>
              <a:t>w</a:t>
            </a:r>
            <a:r>
              <a:rPr lang="en-US" dirty="0">
                <a:solidFill>
                  <a:schemeClr val="tx1"/>
                </a:solidFill>
              </a:rPr>
              <a:t>) </a:t>
            </a:r>
            <a:r>
              <a:rPr lang="en-US" i="0" dirty="0">
                <a:solidFill>
                  <a:schemeClr val="tx1"/>
                </a:solidFill>
              </a:rPr>
              <a:t>and the square of the depth (</a:t>
            </a:r>
            <a:r>
              <a:rPr lang="en-US" i="1" dirty="0">
                <a:solidFill>
                  <a:schemeClr val="tx1"/>
                </a:solidFill>
              </a:rPr>
              <a:t>d)</a:t>
            </a:r>
            <a:r>
              <a:rPr lang="en-US" dirty="0">
                <a:solidFill>
                  <a:schemeClr val="tx1"/>
                </a:solidFill>
              </a:rPr>
              <a:t> </a:t>
            </a:r>
            <a:r>
              <a:rPr lang="en-US" i="0" dirty="0">
                <a:solidFill>
                  <a:schemeClr val="tx1"/>
                </a:solidFill>
              </a:rPr>
              <a:t>and inversely as the length (</a:t>
            </a:r>
            <a:r>
              <a:rPr lang="en-US" i="1" dirty="0">
                <a:solidFill>
                  <a:schemeClr val="tx1"/>
                </a:solidFill>
              </a:rPr>
              <a:t>l</a:t>
            </a:r>
            <a:r>
              <a:rPr lang="en-US" dirty="0">
                <a:solidFill>
                  <a:schemeClr val="tx1"/>
                </a:solidFill>
              </a:rPr>
              <a:t>)</a:t>
            </a:r>
            <a:r>
              <a:rPr lang="en-US" i="0" dirty="0">
                <a:solidFill>
                  <a:schemeClr val="tx1"/>
                </a:solidFill>
              </a:rPr>
              <a:t>. A </a:t>
            </a:r>
            <a:r>
              <a:rPr lang="en-US" i="0" dirty="0">
                <a:solidFill>
                  <a:srgbClr val="0000FF"/>
                </a:solidFill>
              </a:rPr>
              <a:t>3 in.-</a:t>
            </a:r>
            <a:r>
              <a:rPr lang="en-US" i="0" dirty="0">
                <a:solidFill>
                  <a:schemeClr val="tx1"/>
                </a:solidFill>
              </a:rPr>
              <a:t>wide by </a:t>
            </a:r>
            <a:r>
              <a:rPr lang="en-US" i="0" dirty="0">
                <a:solidFill>
                  <a:srgbClr val="0000FF"/>
                </a:solidFill>
              </a:rPr>
              <a:t>10 in.-</a:t>
            </a:r>
            <a:r>
              <a:rPr lang="en-US" i="0" dirty="0">
                <a:solidFill>
                  <a:schemeClr val="tx1"/>
                </a:solidFill>
              </a:rPr>
              <a:t>deep beam that is </a:t>
            </a:r>
            <a:r>
              <a:rPr lang="en-US" i="0" dirty="0">
                <a:solidFill>
                  <a:srgbClr val="0000FF"/>
                </a:solidFill>
              </a:rPr>
              <a:t>8 ft</a:t>
            </a:r>
            <a:r>
              <a:rPr lang="en-US" i="0" dirty="0">
                <a:solidFill>
                  <a:schemeClr val="tx1"/>
                </a:solidFill>
              </a:rPr>
              <a:t> long supports a load of </a:t>
            </a:r>
            <a:r>
              <a:rPr lang="en-US" i="0" dirty="0">
                <a:solidFill>
                  <a:srgbClr val="0000FF"/>
                </a:solidFill>
              </a:rPr>
              <a:t>9600 lb</a:t>
            </a:r>
            <a:r>
              <a:rPr lang="en-US" i="0" dirty="0">
                <a:solidFill>
                  <a:schemeClr val="tx1"/>
                </a:solidFill>
              </a:rPr>
              <a:t> safely. What is the safe load of a beam of the same material that is </a:t>
            </a:r>
            <a:r>
              <a:rPr lang="en-US" i="0" dirty="0">
                <a:solidFill>
                  <a:srgbClr val="0000FF"/>
                </a:solidFill>
              </a:rPr>
              <a:t>4 in.</a:t>
            </a:r>
            <a:r>
              <a:rPr lang="en-US" i="0" dirty="0">
                <a:solidFill>
                  <a:schemeClr val="tx1"/>
                </a:solidFill>
              </a:rPr>
              <a:t> wide, </a:t>
            </a:r>
            <a:r>
              <a:rPr lang="en-US" i="0" dirty="0">
                <a:solidFill>
                  <a:srgbClr val="0000FF"/>
                </a:solidFill>
              </a:rPr>
              <a:t>9 in.</a:t>
            </a:r>
            <a:r>
              <a:rPr lang="en-US" i="0" dirty="0">
                <a:solidFill>
                  <a:schemeClr val="tx1"/>
                </a:solidFill>
              </a:rPr>
              <a:t> deep, and </a:t>
            </a:r>
            <a:r>
              <a:rPr lang="en-US" i="0" dirty="0">
                <a:solidFill>
                  <a:srgbClr val="0000FF"/>
                </a:solidFill>
              </a:rPr>
              <a:t>12 ft</a:t>
            </a:r>
            <a:r>
              <a:rPr lang="en-US" i="0" dirty="0">
                <a:solidFill>
                  <a:schemeClr val="tx1"/>
                </a:solidFill>
              </a:rPr>
              <a:t> long?</a:t>
            </a:r>
            <a:r>
              <a:rPr lang="en-US" dirty="0"/>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More Variation (cont.)</a:t>
            </a:r>
          </a:p>
        </p:txBody>
      </p:sp>
      <p:graphicFrame>
        <p:nvGraphicFramePr>
          <p:cNvPr id="15363" name="Object 3"/>
          <p:cNvGraphicFramePr>
            <a:graphicFrameLocks noChangeAspect="1"/>
          </p:cNvGraphicFramePr>
          <p:nvPr/>
        </p:nvGraphicFramePr>
        <p:xfrm>
          <a:off x="548640" y="1600200"/>
          <a:ext cx="1257300" cy="304800"/>
        </p:xfrm>
        <a:graphic>
          <a:graphicData uri="http://schemas.openxmlformats.org/presentationml/2006/ole">
            <mc:AlternateContent xmlns:mc="http://schemas.openxmlformats.org/markup-compatibility/2006">
              <mc:Choice xmlns:v="urn:schemas-microsoft-com:vml" Requires="v">
                <p:oleObj spid="_x0000_s15436" name="Equation" r:id="rId3" imgW="1256755" imgH="304668" progId="Equation.DSMT4">
                  <p:embed/>
                </p:oleObj>
              </mc:Choice>
              <mc:Fallback>
                <p:oleObj name="Equation" r:id="rId3" imgW="1256755" imgH="304668"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600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2844800" y="1369786"/>
          <a:ext cx="5689600" cy="1054100"/>
        </p:xfrm>
        <a:graphic>
          <a:graphicData uri="http://schemas.openxmlformats.org/presentationml/2006/ole">
            <mc:AlternateContent xmlns:mc="http://schemas.openxmlformats.org/markup-compatibility/2006">
              <mc:Choice xmlns:v="urn:schemas-microsoft-com:vml" Requires="v">
                <p:oleObj spid="_x0000_s15437" name="Equation" r:id="rId5" imgW="5689600" imgH="1054100" progId="Equation.DSMT4">
                  <p:embed/>
                </p:oleObj>
              </mc:Choice>
              <mc:Fallback>
                <p:oleObj name="Equation" r:id="rId5" imgW="5689600" imgH="10541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4800" y="1369786"/>
                        <a:ext cx="5689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81238" y="2449513"/>
          <a:ext cx="2273300" cy="889000"/>
        </p:xfrm>
        <a:graphic>
          <a:graphicData uri="http://schemas.openxmlformats.org/presentationml/2006/ole">
            <mc:AlternateContent xmlns:mc="http://schemas.openxmlformats.org/markup-compatibility/2006">
              <mc:Choice xmlns:v="urn:schemas-microsoft-com:vml" Requires="v">
                <p:oleObj spid="_x0000_s15438" name="Equation" r:id="rId7" imgW="2273300" imgH="889000" progId="Equation.DSMT4">
                  <p:embed/>
                </p:oleObj>
              </mc:Choice>
              <mc:Fallback>
                <p:oleObj name="Equation" r:id="rId7" imgW="22733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1238" y="2449513"/>
                        <a:ext cx="2273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286000" y="3371850"/>
          <a:ext cx="5791200" cy="977900"/>
        </p:xfrm>
        <a:graphic>
          <a:graphicData uri="http://schemas.openxmlformats.org/presentationml/2006/ole">
            <mc:AlternateContent xmlns:mc="http://schemas.openxmlformats.org/markup-compatibility/2006">
              <mc:Choice xmlns:v="urn:schemas-microsoft-com:vml" Requires="v">
                <p:oleObj spid="_x0000_s15439" name="Equation" r:id="rId9" imgW="5790960" imgH="977760" progId="Equation.DSMT4">
                  <p:embed/>
                </p:oleObj>
              </mc:Choice>
              <mc:Fallback>
                <p:oleObj name="Equation" r:id="rId9" imgW="5790960" imgH="97776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337185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95600" y="4425950"/>
          <a:ext cx="1638300" cy="838200"/>
        </p:xfrm>
        <a:graphic>
          <a:graphicData uri="http://schemas.openxmlformats.org/presentationml/2006/ole">
            <mc:AlternateContent xmlns:mc="http://schemas.openxmlformats.org/markup-compatibility/2006">
              <mc:Choice xmlns:v="urn:schemas-microsoft-com:vml" Requires="v">
                <p:oleObj spid="_x0000_s15440" name="Equation" r:id="rId11" imgW="1638000" imgH="838080" progId="Equation.DSMT4">
                  <p:embed/>
                </p:oleObj>
              </mc:Choice>
              <mc:Fallback>
                <p:oleObj name="Equation" r:id="rId11" imgW="1638000" imgH="8380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95600" y="44259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854656" y="5548952"/>
          <a:ext cx="1066800" cy="304800"/>
        </p:xfrm>
        <a:graphic>
          <a:graphicData uri="http://schemas.openxmlformats.org/presentationml/2006/ole">
            <mc:AlternateContent xmlns:mc="http://schemas.openxmlformats.org/markup-compatibility/2006">
              <mc:Choice xmlns:v="urn:schemas-microsoft-com:vml" Requires="v">
                <p:oleObj spid="_x0000_s15441" name="Equation" r:id="rId13" imgW="1066337" imgH="304668" progId="Equation.DSMT4">
                  <p:embed/>
                </p:oleObj>
              </mc:Choice>
              <mc:Fallback>
                <p:oleObj name="Equation" r:id="rId13" imgW="1066337" imgH="304668"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54656" y="554895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p:cNvSpPr>
          <p:nvPr>
            <p:ph type="title"/>
          </p:nvPr>
        </p:nvSpPr>
        <p:spPr>
          <a:prstGeom prst="rect">
            <a:avLst/>
          </a:prstGeom>
        </p:spPr>
        <p:txBody>
          <a:bodyPr/>
          <a:lstStyle/>
          <a:p>
            <a:r>
              <a:rPr lang="en-US" sz="3200" dirty="0">
                <a:solidFill>
                  <a:schemeClr val="accent1"/>
                </a:solidFill>
              </a:rPr>
              <a:t>Example 8: More Variation (cont.)</a:t>
            </a:r>
          </a:p>
        </p:txBody>
      </p:sp>
      <p:graphicFrame>
        <p:nvGraphicFramePr>
          <p:cNvPr id="16387" name="Object 3"/>
          <p:cNvGraphicFramePr>
            <a:graphicFrameLocks noChangeAspect="1"/>
          </p:cNvGraphicFramePr>
          <p:nvPr/>
        </p:nvGraphicFramePr>
        <p:xfrm>
          <a:off x="709613" y="1447800"/>
          <a:ext cx="7708900" cy="876300"/>
        </p:xfrm>
        <a:graphic>
          <a:graphicData uri="http://schemas.openxmlformats.org/presentationml/2006/ole">
            <mc:AlternateContent xmlns:mc="http://schemas.openxmlformats.org/markup-compatibility/2006">
              <mc:Choice xmlns:v="urn:schemas-microsoft-com:vml" Requires="v">
                <p:oleObj spid="_x0000_s16453" name="Equation" r:id="rId3" imgW="7708900" imgH="876300" progId="Equation.DSMT4">
                  <p:embed/>
                </p:oleObj>
              </mc:Choice>
              <mc:Fallback>
                <p:oleObj name="Equation" r:id="rId3" imgW="7708900" imgH="8763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613" y="1447800"/>
                        <a:ext cx="770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733153554"/>
              </p:ext>
            </p:extLst>
          </p:nvPr>
        </p:nvGraphicFramePr>
        <p:xfrm>
          <a:off x="1641144" y="2531012"/>
          <a:ext cx="1892300" cy="876300"/>
        </p:xfrm>
        <a:graphic>
          <a:graphicData uri="http://schemas.openxmlformats.org/presentationml/2006/ole">
            <mc:AlternateContent xmlns:mc="http://schemas.openxmlformats.org/markup-compatibility/2006">
              <mc:Choice xmlns:v="urn:schemas-microsoft-com:vml" Requires="v">
                <p:oleObj spid="_x0000_s16454" name="Equation" r:id="rId5" imgW="1892160" imgH="876240" progId="Equation.DSMT4">
                  <p:embed/>
                </p:oleObj>
              </mc:Choice>
              <mc:Fallback>
                <p:oleObj name="Equation" r:id="rId5" imgW="1892160" imgH="876240" progId="Equation.DSMT4">
                  <p:embed/>
                  <p:pic>
                    <p:nvPicPr>
                      <p:cNvPr id="0" name="Picture 9"/>
                      <p:cNvPicPr>
                        <a:picLocks noChangeAspect="1" noChangeArrowheads="1"/>
                      </p:cNvPicPr>
                      <p:nvPr/>
                    </p:nvPicPr>
                    <p:blipFill>
                      <a:blip r:embed="rId6"/>
                      <a:srcRect/>
                      <a:stretch>
                        <a:fillRect/>
                      </a:stretch>
                    </p:blipFill>
                    <p:spPr bwMode="auto">
                      <a:xfrm>
                        <a:off x="1641144" y="253101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834488" y="3594182"/>
          <a:ext cx="1714500" cy="838200"/>
        </p:xfrm>
        <a:graphic>
          <a:graphicData uri="http://schemas.openxmlformats.org/presentationml/2006/ole">
            <mc:AlternateContent xmlns:mc="http://schemas.openxmlformats.org/markup-compatibility/2006">
              <mc:Choice xmlns:v="urn:schemas-microsoft-com:vml" Requires="v">
                <p:oleObj spid="_x0000_s16455" name="Equation" r:id="rId7" imgW="1714500" imgH="838200" progId="Equation.DSMT4">
                  <p:embed/>
                </p:oleObj>
              </mc:Choice>
              <mc:Fallback>
                <p:oleObj name="Equation" r:id="rId7" imgW="1714500" imgH="838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34488" y="3594182"/>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834488" y="4599296"/>
          <a:ext cx="1092200" cy="292100"/>
        </p:xfrm>
        <a:graphic>
          <a:graphicData uri="http://schemas.openxmlformats.org/presentationml/2006/ole">
            <mc:AlternateContent xmlns:mc="http://schemas.openxmlformats.org/markup-compatibility/2006">
              <mc:Choice xmlns:v="urn:schemas-microsoft-com:vml" Requires="v">
                <p:oleObj spid="_x0000_s16456" name="Equation" r:id="rId9" imgW="1091726" imgH="291973" progId="Equation.DSMT4">
                  <p:embed/>
                </p:oleObj>
              </mc:Choice>
              <mc:Fallback>
                <p:oleObj name="Equation" r:id="rId9" imgW="1091726" imgH="291973"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34488" y="4599296"/>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62000" y="5181600"/>
          <a:ext cx="4216400" cy="317500"/>
        </p:xfrm>
        <a:graphic>
          <a:graphicData uri="http://schemas.openxmlformats.org/presentationml/2006/ole">
            <mc:AlternateContent xmlns:mc="http://schemas.openxmlformats.org/markup-compatibility/2006">
              <mc:Choice xmlns:v="urn:schemas-microsoft-com:vml" Requires="v">
                <p:oleObj spid="_x0000_s16457" name="Equation" r:id="rId11" imgW="4216400" imgH="317500" progId="Equation.DSMT4">
                  <p:embed/>
                </p:oleObj>
              </mc:Choice>
              <mc:Fallback>
                <p:oleObj name="Equation" r:id="rId11" imgW="4216400" imgH="3175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2000" y="51816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algn="ctr">
              <a:tabLst>
                <a:tab pos="977900" algn="l"/>
              </a:tabLst>
            </a:pPr>
            <a:r>
              <a:rPr lang="en-US" sz="2800" b="1" dirty="0">
                <a:solidFill>
                  <a:srgbClr val="000000"/>
                </a:solidFill>
              </a:rPr>
              <a:t>Definition</a:t>
            </a:r>
          </a:p>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directly as</a:t>
            </a:r>
            <a:r>
              <a:rPr lang="en-US" sz="2800" dirty="0">
                <a:solidFill>
                  <a:srgbClr val="C00000"/>
                </a:solidFill>
              </a:rPr>
              <a:t> </a:t>
            </a:r>
            <a:r>
              <a:rPr lang="en-US" sz="2800" dirty="0">
                <a:solidFill>
                  <a:srgbClr val="000000"/>
                </a:solidFill>
              </a:rPr>
              <a:t>(or is </a:t>
            </a:r>
            <a:r>
              <a:rPr lang="en-US" sz="2800" b="1" dirty="0">
                <a:solidFill>
                  <a:srgbClr val="C00000"/>
                </a:solidFill>
              </a:rPr>
              <a:t>directly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 </a:t>
            </a:r>
          </a:p>
        </p:txBody>
      </p:sp>
      <p:sp>
        <p:nvSpPr>
          <p:cNvPr id="6146" name="Rectangle 2"/>
          <p:cNvSpPr>
            <a:spLocks noGrp="1"/>
          </p:cNvSpPr>
          <p:nvPr>
            <p:ph type="title"/>
          </p:nvPr>
        </p:nvSpPr>
        <p:spPr>
          <a:prstGeom prst="rect">
            <a:avLst/>
          </a:prstGeom>
        </p:spPr>
        <p:txBody>
          <a:bodyPr/>
          <a:lstStyle/>
          <a:p>
            <a:r>
              <a:rPr lang="en-US" sz="3200" dirty="0">
                <a:solidFill>
                  <a:schemeClr val="accent1"/>
                </a:solidFill>
              </a:rPr>
              <a:t>Direct Variation</a:t>
            </a:r>
          </a:p>
        </p:txBody>
      </p:sp>
      <p:graphicFrame>
        <p:nvGraphicFramePr>
          <p:cNvPr id="6148" name="Object 24"/>
          <p:cNvGraphicFramePr>
            <a:graphicFrameLocks noGrp="1" noChangeAspect="1"/>
          </p:cNvGraphicFramePr>
          <p:nvPr>
            <p:ph idx="1"/>
          </p:nvPr>
        </p:nvGraphicFramePr>
        <p:xfrm>
          <a:off x="3441700" y="2962275"/>
          <a:ext cx="2235200" cy="692150"/>
        </p:xfrm>
        <a:graphic>
          <a:graphicData uri="http://schemas.openxmlformats.org/presentationml/2006/ole">
            <mc:AlternateContent xmlns:mc="http://schemas.openxmlformats.org/markup-compatibility/2006">
              <mc:Choice xmlns:v="urn:schemas-microsoft-com:vml" Requires="v">
                <p:oleObj spid="_x0000_s1039" name="Equation" r:id="rId3" imgW="2705040" imgH="838080" progId="Equation.DSMT4">
                  <p:embed/>
                </p:oleObj>
              </mc:Choice>
              <mc:Fallback>
                <p:oleObj name="Equation" r:id="rId3" imgW="2705040" imgH="838080" progId="Equation.DSMT4">
                  <p:embed/>
                  <p:pic>
                    <p:nvPicPr>
                      <p:cNvPr id="0" name="Picture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1700" y="2962275"/>
                        <a:ext cx="22352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Direct Variation</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dirty="0">
                <a:solidFill>
                  <a:schemeClr val="tx1"/>
                </a:solidFill>
              </a:rPr>
              <a:t> </a:t>
            </a:r>
            <a:r>
              <a:rPr lang="en-US" i="0" dirty="0">
                <a:solidFill>
                  <a:schemeClr val="tx1"/>
                </a:solidFill>
              </a:rPr>
              <a:t>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 </a:t>
            </a:r>
            <a:r>
              <a:rPr lang="en-US" i="0" dirty="0">
                <a:solidFill>
                  <a:schemeClr val="tx1"/>
                </a:solidFill>
              </a:rPr>
              <a:t>when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2</a:t>
            </a:r>
            <a:r>
              <a:rPr lang="en-US" i="0" dirty="0">
                <a:solidFill>
                  <a:schemeClr val="tx1"/>
                </a:solidFill>
              </a:rPr>
              <a:t>, find </a:t>
            </a:r>
            <a:r>
              <a:rPr lang="en-US" i="1" dirty="0">
                <a:solidFill>
                  <a:schemeClr val="tx1"/>
                </a:solidFill>
              </a:rPr>
              <a:t>y</a:t>
            </a:r>
            <a:r>
              <a:rPr lang="en-US" dirty="0">
                <a:solidFill>
                  <a:schemeClr val="tx1"/>
                </a:solidFill>
              </a:rPr>
              <a:t> </a:t>
            </a:r>
            <a:r>
              <a:rPr lang="en-US" i="0" dirty="0">
                <a:solidFill>
                  <a:schemeClr val="tx1"/>
                </a:solidFill>
              </a:rPr>
              <a:t>if </a:t>
            </a:r>
          </a:p>
          <a:p>
            <a:pPr marL="0" indent="0">
              <a:buFont typeface="Courier New" pitchFamily="49" charset="0"/>
              <a:buNone/>
            </a:pP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a:t>
            </a:r>
            <a:r>
              <a:rPr lang="en-US" dirty="0">
                <a:solidFill>
                  <a:schemeClr val="tx1"/>
                </a:solidFill>
              </a:rPr>
              <a:t> </a:t>
            </a:r>
          </a:p>
          <a:p>
            <a:pPr marL="0" indent="0">
              <a:buFont typeface="Courier New" pitchFamily="49" charset="0"/>
              <a:buNone/>
            </a:pPr>
            <a:r>
              <a:rPr lang="en-US" b="1" i="0" dirty="0">
                <a:solidFill>
                  <a:schemeClr val="tx1"/>
                </a:solidFill>
              </a:rPr>
              <a:t>Solution</a:t>
            </a:r>
            <a:r>
              <a:rPr lang="en-US" dirty="0">
                <a:solidFill>
                  <a:schemeClr val="tx1"/>
                </a:solidFill>
              </a:rPr>
              <a:t> </a:t>
            </a:r>
          </a:p>
          <a:p>
            <a:pPr marL="0" indent="0">
              <a:spcBef>
                <a:spcPts val="1200"/>
              </a:spcBef>
              <a:buFont typeface="Courier New" pitchFamily="49" charset="0"/>
              <a:buNone/>
              <a:tabLst>
                <a:tab pos="465138" algn="l"/>
              </a:tabLst>
            </a:pPr>
            <a:r>
              <a:rPr lang="en-US" i="1" dirty="0">
                <a:solidFill>
                  <a:srgbClr val="000087"/>
                </a:solidFill>
              </a:rPr>
              <a:t>	y</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err="1">
                <a:solidFill>
                  <a:srgbClr val="000087"/>
                </a:solidFill>
              </a:rPr>
              <a:t>kx</a:t>
            </a:r>
            <a:r>
              <a:rPr lang="en-US" dirty="0">
                <a:solidFill>
                  <a:schemeClr val="tx1"/>
                </a:solidFill>
              </a:rPr>
              <a:t>  		</a:t>
            </a:r>
            <a:r>
              <a:rPr lang="en-US" sz="2000" i="0" dirty="0">
                <a:solidFill>
                  <a:srgbClr val="008080"/>
                </a:solidFill>
              </a:rPr>
              <a:t>The general formula for direct variation</a:t>
            </a:r>
          </a:p>
          <a:p>
            <a:pPr>
              <a:spcBef>
                <a:spcPts val="1200"/>
              </a:spcBef>
              <a:tabLst>
                <a:tab pos="465138" algn="l"/>
              </a:tabLst>
            </a:pPr>
            <a:r>
              <a:rPr lang="en-US" i="0" dirty="0">
                <a:solidFill>
                  <a:srgbClr val="000087"/>
                </a:solidFill>
              </a:rPr>
              <a:t>	</a:t>
            </a:r>
            <a:r>
              <a:rPr lang="en-US" i="0" dirty="0">
                <a:solidFill>
                  <a:srgbClr val="9900FF"/>
                </a:solidFill>
              </a:rPr>
              <a:t>6</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dirty="0">
                <a:solidFill>
                  <a:srgbClr val="9900FF"/>
                </a:solidFill>
              </a:rPr>
              <a:t>2</a:t>
            </a:r>
            <a:r>
              <a:rPr lang="en-US" i="1" dirty="0">
                <a:solidFill>
                  <a:srgbClr val="000087"/>
                </a:solidFill>
              </a:rPr>
              <a:t>k	</a:t>
            </a:r>
            <a:r>
              <a:rPr lang="en-US" dirty="0">
                <a:solidFill>
                  <a:srgbClr val="000087"/>
                </a:solidFill>
              </a:rPr>
              <a:t>     	</a:t>
            </a:r>
            <a:r>
              <a:rPr lang="en-US" sz="2000" i="0" dirty="0">
                <a:solidFill>
                  <a:srgbClr val="008080"/>
                </a:solidFill>
              </a:rPr>
              <a:t>Substitute the known values and solve for </a:t>
            </a:r>
            <a:r>
              <a:rPr lang="en-US" sz="2000" i="1" dirty="0">
                <a:solidFill>
                  <a:srgbClr val="008080"/>
                </a:solidFill>
              </a:rPr>
              <a:t>k</a:t>
            </a:r>
            <a:r>
              <a:rPr lang="en-US" sz="2000" i="0" dirty="0">
                <a:solidFill>
                  <a:srgbClr val="008080"/>
                </a:solidFill>
              </a:rPr>
              <a:t>.</a:t>
            </a:r>
            <a:r>
              <a:rPr lang="en-US" dirty="0">
                <a:solidFill>
                  <a:srgbClr val="008080"/>
                </a:solidFill>
              </a:rPr>
              <a:t> </a:t>
            </a:r>
          </a:p>
          <a:p>
            <a:pPr marL="0" indent="0">
              <a:spcBef>
                <a:spcPts val="1200"/>
              </a:spcBef>
              <a:buFont typeface="Courier New" pitchFamily="49" charset="0"/>
              <a:buNone/>
              <a:tabLst>
                <a:tab pos="465138" algn="l"/>
              </a:tabLst>
            </a:pPr>
            <a:r>
              <a:rPr lang="en-US" i="0" dirty="0">
                <a:solidFill>
                  <a:srgbClr val="000087"/>
                </a:solidFill>
              </a:rPr>
              <a:t>	</a:t>
            </a:r>
            <a:r>
              <a:rPr lang="en-US" i="0" dirty="0">
                <a:solidFill>
                  <a:srgbClr val="00B0F0"/>
                </a:solidFill>
              </a:rPr>
              <a:t>3</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a:solidFill>
                  <a:srgbClr val="000087"/>
                </a:solidFill>
              </a:rPr>
              <a:t>k</a:t>
            </a:r>
            <a:r>
              <a:rPr lang="en-US" dirty="0">
                <a:solidFill>
                  <a:schemeClr val="tx1"/>
                </a:solidFill>
              </a:rPr>
              <a:t>   		</a:t>
            </a:r>
            <a:r>
              <a:rPr lang="en-US" sz="2000" i="0" dirty="0">
                <a:solidFill>
                  <a:srgbClr val="008080"/>
                </a:solidFill>
              </a:rPr>
              <a:t>Use this value for </a:t>
            </a:r>
            <a:r>
              <a:rPr lang="en-US" sz="2000" i="1" dirty="0">
                <a:solidFill>
                  <a:srgbClr val="008080"/>
                </a:solidFill>
              </a:rPr>
              <a:t>k</a:t>
            </a:r>
            <a:r>
              <a:rPr lang="en-US" sz="2000" i="0" dirty="0">
                <a:solidFill>
                  <a:srgbClr val="008080"/>
                </a:solidFill>
              </a:rPr>
              <a:t> in the general formula.</a:t>
            </a:r>
            <a:r>
              <a:rPr lang="en-US" sz="2000" dirty="0">
                <a:solidFill>
                  <a:srgbClr val="008080"/>
                </a:solidFill>
              </a:rPr>
              <a:t> </a:t>
            </a:r>
          </a:p>
          <a:p>
            <a:pPr marL="0" indent="0">
              <a:buFont typeface="Courier New" pitchFamily="49" charset="0"/>
              <a:buNone/>
            </a:pPr>
            <a:endParaRPr lang="en-US" sz="2000" dirty="0">
              <a:solidFill>
                <a:srgbClr val="CC0060"/>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FF00FF"/>
                </a:solidFill>
              </a:rPr>
              <a:t>3</a:t>
            </a:r>
            <a:r>
              <a:rPr lang="en-US" i="1" dirty="0">
                <a:solidFill>
                  <a:srgbClr val="FF00FF"/>
                </a:solidFill>
              </a:rPr>
              <a:t>x</a:t>
            </a:r>
            <a:r>
              <a:rPr lang="en-US" i="0" dirty="0">
                <a:solidFill>
                  <a:schemeClr val="tx1"/>
                </a:solidFill>
              </a:rPr>
              <a:t>. Thus, if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 then,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3 ∙ 6 </a:t>
            </a:r>
            <a:r>
              <a:rPr lang="en-US" i="0" dirty="0">
                <a:solidFill>
                  <a:srgbClr val="000099"/>
                </a:solidFill>
                <a:latin typeface="Symbol" pitchFamily="18" charset="2"/>
              </a:rPr>
              <a:t>=</a:t>
            </a:r>
            <a:r>
              <a:rPr lang="en-US" i="0" dirty="0">
                <a:solidFill>
                  <a:schemeClr val="tx1"/>
                </a:solidFill>
              </a:rPr>
              <a:t> </a:t>
            </a:r>
            <a:r>
              <a:rPr lang="en-US" i="0" dirty="0">
                <a:solidFill>
                  <a:srgbClr val="FF0008"/>
                </a:solidFill>
              </a:rPr>
              <a:t>18</a:t>
            </a:r>
            <a:r>
              <a:rPr lang="en-US" i="0" dirty="0">
                <a:solidFill>
                  <a:schemeClr val="tx1"/>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2: Direct Variation</a:t>
            </a:r>
          </a:p>
        </p:txBody>
      </p:sp>
      <p:sp>
        <p:nvSpPr>
          <p:cNvPr id="8195" name="Rectangle 3"/>
          <p:cNvSpPr>
            <a:spLocks noGrp="1"/>
          </p:cNvSpPr>
          <p:nvPr>
            <p:ph idx="1"/>
          </p:nvPr>
        </p:nvSpPr>
        <p:spPr>
          <a:xfrm>
            <a:off x="457200" y="1280160"/>
            <a:ext cx="6172200" cy="4572000"/>
          </a:xfrm>
          <a:prstGeom prst="rect">
            <a:avLst/>
          </a:prstGeom>
        </p:spPr>
        <p:txBody>
          <a:bodyPr/>
          <a:lstStyle/>
          <a:p>
            <a:pPr marL="0" indent="0">
              <a:buFont typeface="Courier New" pitchFamily="49" charset="0"/>
              <a:buNone/>
            </a:pPr>
            <a:r>
              <a:rPr lang="en-US" i="0" dirty="0">
                <a:solidFill>
                  <a:schemeClr val="tx1"/>
                </a:solidFill>
              </a:rPr>
              <a:t>A spring will stretch a greater distance as more weight is placed on the end of it. The distance (</a:t>
            </a:r>
            <a:r>
              <a:rPr lang="en-US" i="1" dirty="0">
                <a:solidFill>
                  <a:schemeClr val="tx1"/>
                </a:solidFill>
              </a:rPr>
              <a:t>d</a:t>
            </a:r>
            <a:r>
              <a:rPr lang="en-US" dirty="0">
                <a:solidFill>
                  <a:schemeClr val="tx1"/>
                </a:solidFill>
              </a:rPr>
              <a:t>) </a:t>
            </a:r>
            <a:r>
              <a:rPr lang="en-US" i="0" dirty="0">
                <a:solidFill>
                  <a:schemeClr val="tx1"/>
                </a:solidFill>
              </a:rPr>
              <a:t>the spring stretches varies directly as the weight (</a:t>
            </a:r>
            <a:r>
              <a:rPr lang="en-US" i="1" dirty="0">
                <a:solidFill>
                  <a:schemeClr val="tx1"/>
                </a:solidFill>
              </a:rPr>
              <a:t>w</a:t>
            </a:r>
            <a:r>
              <a:rPr lang="en-US" dirty="0">
                <a:solidFill>
                  <a:schemeClr val="tx1"/>
                </a:solidFill>
              </a:rPr>
              <a:t>) </a:t>
            </a:r>
            <a:r>
              <a:rPr lang="en-US" i="0" dirty="0">
                <a:solidFill>
                  <a:schemeClr val="tx1"/>
                </a:solidFill>
              </a:rPr>
              <a:t>placed at the end of the spring. This is a property of springs studied in physics and is known as Hooke’s Law. If a weight of </a:t>
            </a:r>
            <a:br>
              <a:rPr lang="en-US" i="0" dirty="0">
                <a:solidFill>
                  <a:schemeClr val="tx1"/>
                </a:solidFill>
              </a:rPr>
            </a:br>
            <a:r>
              <a:rPr lang="en-US" i="0" dirty="0">
                <a:solidFill>
                  <a:srgbClr val="0000FF"/>
                </a:solidFill>
              </a:rPr>
              <a:t>10 lb</a:t>
            </a:r>
            <a:r>
              <a:rPr lang="en-US" i="0" dirty="0">
                <a:solidFill>
                  <a:schemeClr val="tx1"/>
                </a:solidFill>
              </a:rPr>
              <a:t> stretches a certain spring </a:t>
            </a:r>
            <a:r>
              <a:rPr lang="en-US" i="0" dirty="0">
                <a:solidFill>
                  <a:srgbClr val="0000FF"/>
                </a:solidFill>
              </a:rPr>
              <a:t>6 in.</a:t>
            </a:r>
            <a:r>
              <a:rPr lang="en-US" i="0" dirty="0">
                <a:solidFill>
                  <a:schemeClr val="tx1"/>
                </a:solidFill>
              </a:rPr>
              <a:t>, how far will the spring stretch with a weight of </a:t>
            </a:r>
            <a:r>
              <a:rPr lang="en-US" i="0" dirty="0">
                <a:solidFill>
                  <a:srgbClr val="0000FF"/>
                </a:solidFill>
              </a:rPr>
              <a:t>15 lb</a:t>
            </a:r>
            <a:r>
              <a:rPr lang="en-US" i="0" dirty="0">
                <a:solidFill>
                  <a:schemeClr val="tx1"/>
                </a:solidFill>
              </a:rPr>
              <a:t>? </a:t>
            </a:r>
          </a:p>
        </p:txBody>
      </p:sp>
      <p:pic>
        <p:nvPicPr>
          <p:cNvPr id="215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629400" y="1300655"/>
            <a:ext cx="2438400" cy="441434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prstGeom prst="rect">
            <a:avLst/>
          </a:prstGeom>
        </p:spPr>
        <p:txBody>
          <a:bodyPr/>
          <a:lstStyle/>
          <a:p>
            <a:pPr marL="0" indent="0">
              <a:lnSpc>
                <a:spcPct val="90000"/>
              </a:lnSpc>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We assume that the weight is not so great as to break the spring.) </a:t>
            </a:r>
          </a:p>
          <a:p>
            <a:pPr marL="0" indent="0">
              <a:lnSpc>
                <a:spcPct val="90000"/>
              </a:lnSpc>
              <a:spcBef>
                <a:spcPts val="1800"/>
              </a:spcBef>
              <a:buFont typeface="Courier New" pitchFamily="49" charset="0"/>
              <a:buNone/>
            </a:pPr>
            <a:r>
              <a:rPr lang="en-US" b="1" i="0" dirty="0">
                <a:solidFill>
                  <a:schemeClr val="tx1"/>
                </a:solidFill>
              </a:rPr>
              <a:t>Solution</a:t>
            </a:r>
          </a:p>
          <a:p>
            <a:pPr marL="0" indent="0">
              <a:lnSpc>
                <a:spcPct val="90000"/>
              </a:lnSpc>
              <a:buFont typeface="Courier New" pitchFamily="49" charset="0"/>
              <a:buNone/>
            </a:pPr>
            <a:r>
              <a:rPr lang="en-US" i="0" dirty="0">
                <a:solidFill>
                  <a:schemeClr val="tx1"/>
                </a:solidFill>
              </a:rPr>
              <a:t>Because the two variables are directly proportional, the relationship can be indicated with the formula</a:t>
            </a:r>
          </a:p>
          <a:p>
            <a:pPr marL="0" indent="0">
              <a:lnSpc>
                <a:spcPct val="90000"/>
              </a:lnSpc>
              <a:buFont typeface="Courier New" pitchFamily="49" charset="0"/>
              <a:buNone/>
            </a:pPr>
            <a:r>
              <a:rPr lang="en-US" dirty="0">
                <a:solidFill>
                  <a:schemeClr val="tx1"/>
                </a:solidFill>
              </a:rPr>
              <a:t>		</a:t>
            </a:r>
            <a:r>
              <a:rPr lang="en-US" i="1" dirty="0">
                <a:solidFill>
                  <a:srgbClr val="0000FF"/>
                </a:solidFill>
              </a:rPr>
              <a:t>d</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k</a:t>
            </a:r>
            <a:r>
              <a:rPr lang="en-US" dirty="0">
                <a:solidFill>
                  <a:srgbClr val="0000FF"/>
                </a:solidFill>
              </a:rPr>
              <a:t> ∙ </a:t>
            </a:r>
            <a:r>
              <a:rPr lang="en-US" i="1" dirty="0">
                <a:solidFill>
                  <a:srgbClr val="0000FF"/>
                </a:solidFill>
              </a:rPr>
              <a:t>w</a:t>
            </a:r>
            <a:r>
              <a:rPr lang="en-US" dirty="0">
                <a:solidFill>
                  <a:schemeClr val="tx1"/>
                </a:solidFill>
              </a:rPr>
              <a:t>	</a:t>
            </a:r>
          </a:p>
          <a:p>
            <a:pPr marL="0" indent="0">
              <a:lnSpc>
                <a:spcPct val="90000"/>
              </a:lnSpc>
              <a:buFont typeface="Courier New" pitchFamily="49" charset="0"/>
              <a:buNone/>
              <a:tabLst>
                <a:tab pos="1084263" algn="l"/>
                <a:tab pos="1431925" algn="l"/>
              </a:tabLst>
            </a:pPr>
            <a:r>
              <a:rPr lang="en-US" i="0" dirty="0">
                <a:solidFill>
                  <a:schemeClr val="tx1"/>
                </a:solidFill>
              </a:rPr>
              <a:t>Where	</a:t>
            </a:r>
            <a:r>
              <a:rPr lang="en-US" i="1" dirty="0">
                <a:solidFill>
                  <a:schemeClr val="tx1"/>
                </a:solidFill>
              </a:rPr>
              <a:t>d</a:t>
            </a:r>
            <a:r>
              <a:rPr lang="en-US" dirty="0">
                <a:solidFill>
                  <a:schemeClr val="tx1"/>
                </a:solidFill>
              </a:rPr>
              <a:t>	</a:t>
            </a:r>
            <a:r>
              <a:rPr lang="en-US" i="0" dirty="0">
                <a:solidFill>
                  <a:schemeClr val="tx1"/>
                </a:solidFill>
              </a:rPr>
              <a:t>= distance spring stretches in </a:t>
            </a:r>
            <a:r>
              <a:rPr lang="en-US" dirty="0">
                <a:solidFill>
                  <a:schemeClr val="tx1"/>
                </a:solidFill>
              </a:rPr>
              <a:t>inches</a:t>
            </a:r>
            <a:r>
              <a:rPr lang="en-US" i="0" dirty="0">
                <a:solidFill>
                  <a:schemeClr val="tx1"/>
                </a:solidFill>
              </a:rPr>
              <a:t>,</a:t>
            </a:r>
          </a:p>
          <a:p>
            <a:pPr marL="0" indent="0">
              <a:lnSpc>
                <a:spcPct val="90000"/>
              </a:lnSpc>
              <a:buFont typeface="Courier New" pitchFamily="49" charset="0"/>
              <a:buNone/>
              <a:tabLst>
                <a:tab pos="1084263" algn="l"/>
                <a:tab pos="1431925" algn="l"/>
              </a:tabLst>
            </a:pPr>
            <a:r>
              <a:rPr lang="en-US" i="1" dirty="0">
                <a:solidFill>
                  <a:schemeClr val="tx1"/>
                </a:solidFill>
              </a:rPr>
              <a:t>	w	</a:t>
            </a:r>
            <a:r>
              <a:rPr lang="en-US" i="0" dirty="0">
                <a:solidFill>
                  <a:schemeClr val="tx1"/>
                </a:solidFill>
              </a:rPr>
              <a:t>= weight in </a:t>
            </a:r>
            <a:r>
              <a:rPr lang="en-US" dirty="0">
                <a:solidFill>
                  <a:schemeClr val="tx1"/>
                </a:solidFill>
              </a:rPr>
              <a:t>lb</a:t>
            </a:r>
            <a:r>
              <a:rPr lang="en-US" i="0" dirty="0">
                <a:solidFill>
                  <a:schemeClr val="tx1"/>
                </a:solidFill>
              </a:rPr>
              <a:t>, and</a:t>
            </a:r>
          </a:p>
          <a:p>
            <a:pPr marL="0" indent="0">
              <a:lnSpc>
                <a:spcPct val="90000"/>
              </a:lnSpc>
              <a:buFont typeface="Courier New" pitchFamily="49" charset="0"/>
              <a:buNone/>
              <a:tabLst>
                <a:tab pos="1084263" algn="l"/>
                <a:tab pos="1431925" algn="l"/>
              </a:tabLst>
            </a:pPr>
            <a:r>
              <a:rPr lang="en-US" dirty="0">
                <a:solidFill>
                  <a:schemeClr val="tx1"/>
                </a:solidFill>
              </a:rPr>
              <a:t>	</a:t>
            </a:r>
            <a:r>
              <a:rPr lang="en-US" i="1" dirty="0">
                <a:solidFill>
                  <a:schemeClr val="tx1"/>
                </a:solidFill>
              </a:rPr>
              <a:t>k	</a:t>
            </a:r>
            <a:r>
              <a:rPr lang="en-US" i="0" dirty="0">
                <a:solidFill>
                  <a:schemeClr val="tx1"/>
                </a:solidFill>
              </a:rPr>
              <a:t>= constant of variation.</a:t>
            </a:r>
            <a:r>
              <a:rPr lang="en-US" dirty="0">
                <a:solidFill>
                  <a:schemeClr val="tx1"/>
                </a:solidFill>
              </a:rPr>
              <a:t> </a:t>
            </a:r>
          </a:p>
        </p:txBody>
      </p:sp>
      <p:sp>
        <p:nvSpPr>
          <p:cNvPr id="9218" name="Rectangle 2"/>
          <p:cNvSpPr>
            <a:spLocks noGrp="1"/>
          </p:cNvSpPr>
          <p:nvPr>
            <p:ph type="title"/>
          </p:nvPr>
        </p:nvSpPr>
        <p:spPr>
          <a:prstGeom prst="rect">
            <a:avLst/>
          </a:prstGeom>
        </p:spPr>
        <p:txBody>
          <a:bodyPr/>
          <a:lstStyle/>
          <a:p>
            <a:r>
              <a:rPr lang="en-US" sz="3200">
                <a:solidFill>
                  <a:schemeClr val="accent1"/>
                </a:solidFill>
              </a:rPr>
              <a:t>Example 2: Direct Variation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First, substitute the given information to find the value for </a:t>
            </a:r>
            <a:r>
              <a:rPr lang="en-US" sz="2800" i="1" dirty="0">
                <a:solidFill>
                  <a:schemeClr val="tx1"/>
                </a:solidFill>
              </a:rPr>
              <a:t>k</a:t>
            </a:r>
            <a:r>
              <a:rPr lang="en-US" sz="2800" i="0" dirty="0">
                <a:solidFill>
                  <a:schemeClr val="tx1"/>
                </a:solidFill>
              </a:rPr>
              <a:t>. (The value of </a:t>
            </a:r>
            <a:r>
              <a:rPr lang="en-US" sz="2800" i="1" dirty="0">
                <a:solidFill>
                  <a:schemeClr val="tx1"/>
                </a:solidFill>
              </a:rPr>
              <a:t>k</a:t>
            </a:r>
            <a:r>
              <a:rPr lang="en-US" sz="2800" dirty="0">
                <a:solidFill>
                  <a:schemeClr val="tx1"/>
                </a:solidFill>
              </a:rPr>
              <a:t> </a:t>
            </a:r>
            <a:r>
              <a:rPr lang="en-US" sz="2800" i="0" dirty="0">
                <a:solidFill>
                  <a:schemeClr val="tx1"/>
                </a:solidFill>
              </a:rPr>
              <a:t>will depend on the particular spring. Springs made of different material or which are wound more tightly will have different values for </a:t>
            </a:r>
            <a:r>
              <a:rPr lang="en-US" sz="2800" i="1" dirty="0">
                <a:solidFill>
                  <a:schemeClr val="tx1"/>
                </a:solidFill>
              </a:rPr>
              <a:t>k</a:t>
            </a:r>
            <a:r>
              <a:rPr lang="en-US" sz="2800" i="0" dirty="0">
                <a:solidFill>
                  <a:schemeClr val="tx1"/>
                </a:solidFill>
              </a:rPr>
              <a:t>.)</a:t>
            </a:r>
            <a:r>
              <a:rPr lang="en-US" sz="2800" dirty="0"/>
              <a:t> </a:t>
            </a:r>
          </a:p>
          <a:p>
            <a:pPr marL="0" indent="0">
              <a:spcBef>
                <a:spcPts val="1200"/>
              </a:spcBef>
              <a:buFont typeface="Courier New" pitchFamily="49" charset="0"/>
              <a:buNone/>
            </a:pPr>
            <a:r>
              <a:rPr lang="en-US" sz="2800" dirty="0">
                <a:solidFill>
                  <a:schemeClr val="tx1"/>
                </a:solidFill>
              </a:rPr>
              <a:t>		</a:t>
            </a:r>
            <a:r>
              <a:rPr lang="en-US" sz="2800" i="1" dirty="0">
                <a:solidFill>
                  <a:srgbClr val="0000FF"/>
                </a:solidFill>
              </a:rPr>
              <a:t>d</a:t>
            </a:r>
            <a:r>
              <a:rPr lang="en-US" sz="2800" dirty="0">
                <a:solidFill>
                  <a:srgbClr val="0000FF"/>
                </a:solidFill>
              </a:rPr>
              <a:t> </a:t>
            </a:r>
            <a:r>
              <a:rPr lang="en-US" sz="2800" i="0" dirty="0">
                <a:solidFill>
                  <a:srgbClr val="0000FF"/>
                </a:solidFill>
                <a:latin typeface="Symbol" pitchFamily="18" charset="2"/>
              </a:rPr>
              <a:t>=</a:t>
            </a:r>
            <a:r>
              <a:rPr lang="en-US" sz="2800" dirty="0">
                <a:solidFill>
                  <a:srgbClr val="0000FF"/>
                </a:solidFill>
              </a:rPr>
              <a:t> </a:t>
            </a:r>
            <a:r>
              <a:rPr lang="en-US" sz="2800" i="1" dirty="0">
                <a:solidFill>
                  <a:srgbClr val="0000FF"/>
                </a:solidFill>
              </a:rPr>
              <a:t>k</a:t>
            </a:r>
            <a:r>
              <a:rPr lang="en-US" sz="2800" dirty="0">
                <a:solidFill>
                  <a:srgbClr val="0000FF"/>
                </a:solidFill>
              </a:rPr>
              <a:t> ∙ </a:t>
            </a:r>
            <a:r>
              <a:rPr lang="en-US" sz="2800" i="1" dirty="0">
                <a:solidFill>
                  <a:srgbClr val="0000FF"/>
                </a:solidFill>
              </a:rPr>
              <a:t>w</a:t>
            </a:r>
            <a:r>
              <a:rPr lang="en-US" sz="2800" dirty="0">
                <a:solidFill>
                  <a:schemeClr val="tx1"/>
                </a:solidFill>
              </a:rPr>
              <a:t>   </a:t>
            </a:r>
          </a:p>
          <a:p>
            <a:pPr marL="0" indent="0">
              <a:spcBef>
                <a:spcPts val="1200"/>
              </a:spcBef>
              <a:buNone/>
              <a:tabLst>
                <a:tab pos="1828800" algn="l"/>
                <a:tab pos="3260725" algn="l"/>
              </a:tabLst>
            </a:pPr>
            <a:r>
              <a:rPr lang="en-US" sz="2800" i="0" dirty="0">
                <a:solidFill>
                  <a:srgbClr val="008080"/>
                </a:solidFill>
              </a:rPr>
              <a:t>	</a:t>
            </a:r>
            <a:r>
              <a:rPr lang="en-US" sz="2800" i="0" dirty="0">
                <a:solidFill>
                  <a:srgbClr val="9900FF"/>
                </a:solidFill>
              </a:rPr>
              <a:t>6</a:t>
            </a:r>
            <a:r>
              <a:rPr lang="en-US" sz="2800" dirty="0">
                <a:solidFill>
                  <a:srgbClr val="000099"/>
                </a:solidFill>
              </a:rPr>
              <a:t> </a:t>
            </a:r>
            <a:r>
              <a:rPr lang="en-US" sz="2800" i="0" dirty="0">
                <a:solidFill>
                  <a:srgbClr val="000099"/>
                </a:solidFill>
                <a:latin typeface="Symbol" pitchFamily="18" charset="2"/>
              </a:rPr>
              <a:t>=</a:t>
            </a:r>
            <a:r>
              <a:rPr lang="en-US" sz="2800" dirty="0">
                <a:solidFill>
                  <a:srgbClr val="000099"/>
                </a:solidFill>
              </a:rPr>
              <a:t> </a:t>
            </a:r>
            <a:r>
              <a:rPr lang="en-US" sz="2800" i="1" dirty="0">
                <a:solidFill>
                  <a:srgbClr val="000099"/>
                </a:solidFill>
              </a:rPr>
              <a:t>k</a:t>
            </a:r>
            <a:r>
              <a:rPr lang="en-US" sz="2800" dirty="0">
                <a:solidFill>
                  <a:srgbClr val="000099"/>
                </a:solidFill>
              </a:rPr>
              <a:t> ∙ </a:t>
            </a:r>
            <a:r>
              <a:rPr lang="en-US" sz="2800" i="0" dirty="0">
                <a:solidFill>
                  <a:srgbClr val="00B0F0"/>
                </a:solidFill>
              </a:rPr>
              <a:t>10	</a:t>
            </a:r>
            <a:r>
              <a:rPr lang="en-US" sz="2000" dirty="0">
                <a:solidFill>
                  <a:srgbClr val="008080"/>
                </a:solidFill>
              </a:rPr>
              <a:t>Substitute the known values into the formula. </a:t>
            </a:r>
          </a:p>
          <a:p>
            <a:pPr marL="0" indent="0">
              <a:spcBef>
                <a:spcPts val="1200"/>
              </a:spcBef>
              <a:buFont typeface="Courier New" pitchFamily="49" charset="0"/>
              <a:buNone/>
            </a:pPr>
            <a:endParaRPr lang="en-US" sz="2000" dirty="0">
              <a:solidFill>
                <a:srgbClr val="008080"/>
              </a:solidFill>
            </a:endParaRPr>
          </a:p>
        </p:txBody>
      </p:sp>
      <p:sp>
        <p:nvSpPr>
          <p:cNvPr id="10242" name="Rectangle 2"/>
          <p:cNvSpPr>
            <a:spLocks noGrp="1"/>
          </p:cNvSpPr>
          <p:nvPr>
            <p:ph type="title"/>
          </p:nvPr>
        </p:nvSpPr>
        <p:spPr>
          <a:prstGeom prst="rect">
            <a:avLst/>
          </a:prstGeom>
        </p:spPr>
        <p:txBody>
          <a:bodyPr/>
          <a:lstStyle/>
          <a:p>
            <a:r>
              <a:rPr lang="en-US" sz="3200">
                <a:solidFill>
                  <a:schemeClr val="accent1"/>
                </a:solidFill>
              </a:rPr>
              <a:t>Example 2: Direct Variation (cont.)</a:t>
            </a:r>
          </a:p>
        </p:txBody>
      </p:sp>
      <p:graphicFrame>
        <p:nvGraphicFramePr>
          <p:cNvPr id="10244" name="Object 7"/>
          <p:cNvGraphicFramePr>
            <a:graphicFrameLocks noGrp="1" noChangeAspect="1"/>
          </p:cNvGraphicFramePr>
          <p:nvPr>
            <p:ph idx="1"/>
            <p:extLst>
              <p:ext uri="{D42A27DB-BD31-4B8C-83A1-F6EECF244321}">
                <p14:modId xmlns:p14="http://schemas.microsoft.com/office/powerpoint/2010/main" val="2517082113"/>
              </p:ext>
            </p:extLst>
          </p:nvPr>
        </p:nvGraphicFramePr>
        <p:xfrm>
          <a:off x="2314575" y="4267200"/>
          <a:ext cx="762000" cy="838200"/>
        </p:xfrm>
        <a:graphic>
          <a:graphicData uri="http://schemas.openxmlformats.org/presentationml/2006/ole">
            <mc:AlternateContent xmlns:mc="http://schemas.openxmlformats.org/markup-compatibility/2006">
              <mc:Choice xmlns:v="urn:schemas-microsoft-com:vml" Requires="v">
                <p:oleObj spid="_x0000_s2086" name="Equation" r:id="rId3" imgW="761669" imgH="837836" progId="Equation.DSMT4">
                  <p:embed/>
                </p:oleObj>
              </mc:Choice>
              <mc:Fallback>
                <p:oleObj name="Equation" r:id="rId3" imgW="761669" imgH="837836" progId="Equation.DSMT4">
                  <p:embed/>
                  <p:pic>
                    <p:nvPicPr>
                      <p:cNvPr id="0" name="Picture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4575" y="4267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3829050" y="4203700"/>
          <a:ext cx="3848100" cy="609600"/>
        </p:xfrm>
        <a:graphic>
          <a:graphicData uri="http://schemas.openxmlformats.org/presentationml/2006/ole">
            <mc:AlternateContent xmlns:mc="http://schemas.openxmlformats.org/markup-compatibility/2006">
              <mc:Choice xmlns:v="urn:schemas-microsoft-com:vml" Requires="v">
                <p:oleObj spid="_x0000_s2087" name="Equation" r:id="rId5" imgW="3848100" imgH="609600" progId="Equation.DSMT4">
                  <p:embed/>
                </p:oleObj>
              </mc:Choice>
              <mc:Fallback>
                <p:oleObj name="Equation" r:id="rId5" imgW="3848100" imgH="6096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29050" y="4203700"/>
                        <a:ext cx="384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810000" y="4876800"/>
            <a:ext cx="4157933" cy="369332"/>
          </a:xfrm>
          <a:prstGeom prst="rect">
            <a:avLst/>
          </a:prstGeom>
        </p:spPr>
        <p:txBody>
          <a:bodyPr wrap="none">
            <a:spAutoFit/>
          </a:bodyPr>
          <a:lstStyle/>
          <a:p>
            <a:pPr>
              <a:spcBef>
                <a:spcPts val="1200"/>
              </a:spcBef>
            </a:pPr>
            <a:r>
              <a:rPr lang="en-US" dirty="0">
                <a:solidFill>
                  <a:srgbClr val="008080"/>
                </a:solidFill>
              </a:rPr>
              <a:t>Use this value for </a:t>
            </a:r>
            <a:r>
              <a:rPr lang="en-US" i="1" dirty="0">
                <a:solidFill>
                  <a:srgbClr val="008080"/>
                </a:solidFill>
              </a:rPr>
              <a:t>k</a:t>
            </a:r>
            <a:r>
              <a:rPr lang="en-US" dirty="0">
                <a:solidFill>
                  <a:srgbClr val="008080"/>
                </a:solidFill>
              </a:rPr>
              <a:t> in the general formula.</a:t>
            </a:r>
          </a:p>
        </p:txBody>
      </p:sp>
      <p:graphicFrame>
        <p:nvGraphicFramePr>
          <p:cNvPr id="2054" name="Object 6"/>
          <p:cNvGraphicFramePr>
            <a:graphicFrameLocks noChangeAspect="1"/>
          </p:cNvGraphicFramePr>
          <p:nvPr/>
        </p:nvGraphicFramePr>
        <p:xfrm>
          <a:off x="2362200" y="5105400"/>
          <a:ext cx="1143000" cy="838200"/>
        </p:xfrm>
        <a:graphic>
          <a:graphicData uri="http://schemas.openxmlformats.org/presentationml/2006/ole">
            <mc:AlternateContent xmlns:mc="http://schemas.openxmlformats.org/markup-compatibility/2006">
              <mc:Choice xmlns:v="urn:schemas-microsoft-com:vml" Requires="v">
                <p:oleObj spid="_x0000_s2088" name="Equation" r:id="rId7" imgW="1143000" imgH="838080" progId="Equation.DSMT4">
                  <p:embed/>
                </p:oleObj>
              </mc:Choice>
              <mc:Fallback>
                <p:oleObj name="Equation" r:id="rId7" imgW="11430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5105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p:cNvSpPr>
          <p:nvPr>
            <p:ph type="title"/>
          </p:nvPr>
        </p:nvSpPr>
        <p:spPr>
          <a:prstGeom prst="rect">
            <a:avLst/>
          </a:prstGeom>
        </p:spPr>
        <p:txBody>
          <a:bodyPr/>
          <a:lstStyle/>
          <a:p>
            <a:r>
              <a:rPr lang="en-US" sz="3200">
                <a:solidFill>
                  <a:schemeClr val="accent1"/>
                </a:solidFill>
              </a:rPr>
              <a:t>Example 2: Direct Variation (cont.)</a:t>
            </a:r>
          </a:p>
        </p:txBody>
      </p:sp>
      <p:sp>
        <p:nvSpPr>
          <p:cNvPr id="11267" name="Rectangle 3"/>
          <p:cNvSpPr>
            <a:spLocks noGrp="1"/>
          </p:cNvSpPr>
          <p:nvPr>
            <p:ph idx="1"/>
          </p:nvPr>
        </p:nvSpPr>
        <p:spPr>
          <a:xfrm>
            <a:off x="457200" y="2209800"/>
            <a:ext cx="8229600" cy="954107"/>
          </a:xfrm>
          <a:prstGeom prst="rect">
            <a:avLst/>
          </a:prstGeom>
          <a:noFill/>
        </p:spPr>
        <p:txBody>
          <a:bodyPr>
            <a:spAutoFit/>
          </a:bodyPr>
          <a:lstStyle/>
          <a:p>
            <a:pPr marL="0" indent="0">
              <a:buFont typeface="Courier New" pitchFamily="49" charset="0"/>
              <a:buNone/>
            </a:pPr>
            <a:r>
              <a:rPr lang="en-US" i="0" dirty="0">
                <a:solidFill>
                  <a:schemeClr val="tx1"/>
                </a:solidFill>
              </a:rPr>
              <a:t>The spring will stretch </a:t>
            </a:r>
            <a:r>
              <a:rPr lang="en-US" i="0" dirty="0">
                <a:solidFill>
                  <a:srgbClr val="FF0008"/>
                </a:solidFill>
              </a:rPr>
              <a:t>9 in.</a:t>
            </a:r>
            <a:r>
              <a:rPr lang="en-US" i="0" dirty="0">
                <a:solidFill>
                  <a:schemeClr val="tx1"/>
                </a:solidFill>
              </a:rPr>
              <a:t> if a weight of </a:t>
            </a:r>
            <a:r>
              <a:rPr lang="en-US" i="0" dirty="0">
                <a:solidFill>
                  <a:srgbClr val="0000FF"/>
                </a:solidFill>
              </a:rPr>
              <a:t>15 </a:t>
            </a:r>
            <a:r>
              <a:rPr lang="en-US" dirty="0">
                <a:solidFill>
                  <a:srgbClr val="0000FF"/>
                </a:solidFill>
              </a:rPr>
              <a:t>lb</a:t>
            </a:r>
            <a:r>
              <a:rPr lang="en-US" i="0" dirty="0">
                <a:solidFill>
                  <a:schemeClr val="tx1"/>
                </a:solidFill>
              </a:rPr>
              <a:t> is placed at its end. </a:t>
            </a:r>
          </a:p>
        </p:txBody>
      </p:sp>
      <p:graphicFrame>
        <p:nvGraphicFramePr>
          <p:cNvPr id="3075" name="Object 3"/>
          <p:cNvGraphicFramePr>
            <a:graphicFrameLocks noChangeAspect="1"/>
          </p:cNvGraphicFramePr>
          <p:nvPr>
            <p:extLst>
              <p:ext uri="{D42A27DB-BD31-4B8C-83A1-F6EECF244321}">
                <p14:modId xmlns:p14="http://schemas.microsoft.com/office/powerpoint/2010/main" val="3943641123"/>
              </p:ext>
            </p:extLst>
          </p:nvPr>
        </p:nvGraphicFramePr>
        <p:xfrm>
          <a:off x="635000" y="1371600"/>
          <a:ext cx="4572000" cy="838200"/>
        </p:xfrm>
        <a:graphic>
          <a:graphicData uri="http://schemas.openxmlformats.org/presentationml/2006/ole">
            <mc:AlternateContent xmlns:mc="http://schemas.openxmlformats.org/markup-compatibility/2006">
              <mc:Choice xmlns:v="urn:schemas-microsoft-com:vml" Requires="v">
                <p:oleObj spid="_x0000_s3089" name="Equation" r:id="rId3" imgW="4572000" imgH="838080" progId="Equation.DSMT4">
                  <p:embed/>
                </p:oleObj>
              </mc:Choice>
              <mc:Fallback>
                <p:oleObj name="Equation" r:id="rId3" imgW="4572000" imgH="838080" progId="Equation.DSMT4">
                  <p:embed/>
                  <p:pic>
                    <p:nvPicPr>
                      <p:cNvPr id="0" name="Picture 5"/>
                      <p:cNvPicPr>
                        <a:picLocks noChangeAspect="1" noChangeArrowheads="1"/>
                      </p:cNvPicPr>
                      <p:nvPr/>
                    </p:nvPicPr>
                    <p:blipFill>
                      <a:blip r:embed="rId4"/>
                      <a:srcRect/>
                      <a:stretch>
                        <a:fillRect/>
                      </a:stretch>
                    </p:blipFill>
                    <p:spPr bwMode="auto">
                      <a:xfrm>
                        <a:off x="635000" y="1371600"/>
                        <a:ext cx="457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algn="ctr">
              <a:tabLst>
                <a:tab pos="977900" algn="l"/>
              </a:tabLst>
            </a:pPr>
            <a:r>
              <a:rPr lang="en-US" sz="2800" b="1" dirty="0">
                <a:solidFill>
                  <a:srgbClr val="000000"/>
                </a:solidFill>
              </a:rPr>
              <a:t>Inverse Variation</a:t>
            </a:r>
            <a:r>
              <a:rPr lang="en-US" sz="2800" dirty="0">
                <a:solidFill>
                  <a:srgbClr val="000000"/>
                </a:solidFill>
              </a:rPr>
              <a:t> </a:t>
            </a:r>
          </a:p>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inversely as</a:t>
            </a:r>
            <a:r>
              <a:rPr lang="en-US" sz="2800" dirty="0">
                <a:solidFill>
                  <a:srgbClr val="C00000"/>
                </a:solidFill>
              </a:rPr>
              <a:t> </a:t>
            </a:r>
            <a:r>
              <a:rPr lang="en-US" sz="2800" dirty="0">
                <a:solidFill>
                  <a:srgbClr val="000000"/>
                </a:solidFill>
              </a:rPr>
              <a:t>(or is </a:t>
            </a:r>
            <a:r>
              <a:rPr lang="en-US" sz="2800" b="1" dirty="0">
                <a:solidFill>
                  <a:srgbClr val="C00000"/>
                </a:solidFill>
              </a:rPr>
              <a:t>inversely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a:t>
            </a:r>
            <a:r>
              <a:rPr lang="en-US" sz="2000" dirty="0"/>
              <a:t> </a:t>
            </a:r>
          </a:p>
        </p:txBody>
      </p:sp>
      <p:sp>
        <p:nvSpPr>
          <p:cNvPr id="12290" name="Rectangle 2"/>
          <p:cNvSpPr>
            <a:spLocks noGrp="1"/>
          </p:cNvSpPr>
          <p:nvPr>
            <p:ph type="title"/>
          </p:nvPr>
        </p:nvSpPr>
        <p:spPr>
          <a:prstGeom prst="rect">
            <a:avLst/>
          </a:prstGeom>
        </p:spPr>
        <p:txBody>
          <a:bodyPr/>
          <a:lstStyle/>
          <a:p>
            <a:r>
              <a:rPr lang="en-US" sz="3200">
                <a:solidFill>
                  <a:schemeClr val="accent1"/>
                </a:solidFill>
              </a:rPr>
              <a:t>Inverse Variation</a:t>
            </a:r>
          </a:p>
        </p:txBody>
      </p:sp>
      <p:graphicFrame>
        <p:nvGraphicFramePr>
          <p:cNvPr id="12292" name="Object 5"/>
          <p:cNvGraphicFramePr>
            <a:graphicFrameLocks noGrp="1" noChangeAspect="1"/>
          </p:cNvGraphicFramePr>
          <p:nvPr>
            <p:ph idx="1"/>
          </p:nvPr>
        </p:nvGraphicFramePr>
        <p:xfrm>
          <a:off x="3389313" y="2895600"/>
          <a:ext cx="2363787" cy="825500"/>
        </p:xfrm>
        <a:graphic>
          <a:graphicData uri="http://schemas.openxmlformats.org/presentationml/2006/ole">
            <mc:AlternateContent xmlns:mc="http://schemas.openxmlformats.org/markup-compatibility/2006">
              <mc:Choice xmlns:v="urn:schemas-microsoft-com:vml" Requires="v">
                <p:oleObj spid="_x0000_s4111" name="Equation" r:id="rId3" imgW="2400300" imgH="838200" progId="Equation.DSMT4">
                  <p:embed/>
                </p:oleObj>
              </mc:Choice>
              <mc:Fallback>
                <p:oleObj name="Equation" r:id="rId3" imgW="2400300" imgH="838200" progId="Equation.DSMT4">
                  <p:embed/>
                  <p:pic>
                    <p:nvPicPr>
                      <p:cNvPr id="0" name="Picture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9313" y="2895600"/>
                        <a:ext cx="23637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846</Words>
  <Application>Microsoft Office PowerPoint</Application>
  <PresentationFormat>On-screen Show (4:3)</PresentationFormat>
  <Paragraphs>81</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1" baseType="lpstr">
      <vt:lpstr>Arial</vt:lpstr>
      <vt:lpstr>Calibri</vt:lpstr>
      <vt:lpstr>Courier New</vt:lpstr>
      <vt:lpstr>Symbol</vt:lpstr>
      <vt:lpstr>Office Theme</vt:lpstr>
      <vt:lpstr>Equation</vt:lpstr>
      <vt:lpstr>MathType 6.0 Equation</vt:lpstr>
      <vt:lpstr>Section 14.8</vt:lpstr>
      <vt:lpstr>Objectives</vt:lpstr>
      <vt:lpstr>Direct Variation</vt:lpstr>
      <vt:lpstr>Example 1: Direct Variation</vt:lpstr>
      <vt:lpstr>Example 2: Direct Variation</vt:lpstr>
      <vt:lpstr>Example 2: Direct Variation (cont.)</vt:lpstr>
      <vt:lpstr>Example 2: Direct Variation (cont.)</vt:lpstr>
      <vt:lpstr>Example 2: Direct Variation (cont.)</vt:lpstr>
      <vt:lpstr>Inverse Variation</vt:lpstr>
      <vt:lpstr>Example 3: Inverse Variation</vt:lpstr>
      <vt:lpstr>Example 3: Inverse Variation (cont.)</vt:lpstr>
      <vt:lpstr>Example 4: Inverse Variation</vt:lpstr>
      <vt:lpstr>Example 4: Inverse Variation (cont.)</vt:lpstr>
      <vt:lpstr>Example 4: Inverse Variation (cont.)</vt:lpstr>
      <vt:lpstr>Example 4: Inverse Variation (cont.)</vt:lpstr>
      <vt:lpstr>Example 5: Joint Variation</vt:lpstr>
      <vt:lpstr>Example 5: Joint Variation (cont.)</vt:lpstr>
      <vt:lpstr>Example 6: More Variation</vt:lpstr>
      <vt:lpstr>Example 6: More Variation (cont.)</vt:lpstr>
      <vt:lpstr>Example 7: More Variation</vt:lpstr>
      <vt:lpstr>Example 7: More Variation (cont.)</vt:lpstr>
      <vt:lpstr>Example 8: More Variation</vt:lpstr>
      <vt:lpstr>Example 8: More Variation (cont.)</vt:lpstr>
      <vt:lpstr>Example 8: More Variation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92</cp:revision>
  <dcterms:created xsi:type="dcterms:W3CDTF">2013-04-26T14:43:13Z</dcterms:created>
  <dcterms:modified xsi:type="dcterms:W3CDTF">2018-06-12T14:41:22Z</dcterms:modified>
</cp:coreProperties>
</file>