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60" r:id="rId4"/>
    <p:sldId id="259" r:id="rId5"/>
    <p:sldId id="262" r:id="rId6"/>
    <p:sldId id="263" r:id="rId7"/>
    <p:sldId id="264" r:id="rId8"/>
    <p:sldId id="280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7E7E"/>
    <a:srgbClr val="00007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12" Type="http://schemas.openxmlformats.org/officeDocument/2006/relationships/image" Target="../media/image102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11" Type="http://schemas.openxmlformats.org/officeDocument/2006/relationships/image" Target="../media/image101.wmf"/><Relationship Id="rId5" Type="http://schemas.openxmlformats.org/officeDocument/2006/relationships/image" Target="../media/image95.wmf"/><Relationship Id="rId10" Type="http://schemas.openxmlformats.org/officeDocument/2006/relationships/image" Target="../media/image100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wmf"/><Relationship Id="rId1" Type="http://schemas.openxmlformats.org/officeDocument/2006/relationships/image" Target="../media/image10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63.bin"/><Relationship Id="rId21" Type="http://schemas.openxmlformats.org/officeDocument/2006/relationships/oleObject" Target="../embeddings/oleObject72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98.wmf"/><Relationship Id="rId26" Type="http://schemas.openxmlformats.org/officeDocument/2006/relationships/image" Target="../media/image102.wmf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00.bin"/><Relationship Id="rId25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7.wmf"/><Relationship Id="rId20" Type="http://schemas.openxmlformats.org/officeDocument/2006/relationships/image" Target="../media/image99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101.wmf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3.bin"/><Relationship Id="rId10" Type="http://schemas.openxmlformats.org/officeDocument/2006/relationships/image" Target="../media/image94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6.wmf"/><Relationship Id="rId22" Type="http://schemas.openxmlformats.org/officeDocument/2006/relationships/image" Target="../media/image10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4.png"/><Relationship Id="rId5" Type="http://schemas.openxmlformats.org/officeDocument/2006/relationships/oleObject" Target="../embeddings/oleObject106.bin"/><Relationship Id="rId4" Type="http://schemas.openxmlformats.org/officeDocument/2006/relationships/image" Target="../media/image10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7.png"/><Relationship Id="rId5" Type="http://schemas.openxmlformats.org/officeDocument/2006/relationships/image" Target="../media/image105.wmf"/><Relationship Id="rId4" Type="http://schemas.openxmlformats.org/officeDocument/2006/relationships/oleObject" Target="../embeddings/oleObject10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7" Type="http://schemas.openxmlformats.org/officeDocument/2006/relationships/image" Target="../media/image10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9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10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1.png"/><Relationship Id="rId5" Type="http://schemas.openxmlformats.org/officeDocument/2006/relationships/image" Target="../media/image110.wmf"/><Relationship Id="rId4" Type="http://schemas.openxmlformats.org/officeDocument/2006/relationships/oleObject" Target="../embeddings/oleObject1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34" Type="http://schemas.openxmlformats.org/officeDocument/2006/relationships/image" Target="../media/image30.wmf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2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5.bin"/><Relationship Id="rId31" Type="http://schemas.openxmlformats.org/officeDocument/2006/relationships/oleObject" Target="../embeddings/oleObject31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each variable represents a positive real number. Each expression is changed to an equivalent expression in either radical or exponential notation.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Converting from Exponential Notation to Radical Notation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870433" y="2952690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3, is the denominator in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70433" y="373380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3, is not affected by the exponent.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70433" y="47052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−1 is the understood coefficient. 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41789" y="2726422"/>
          <a:ext cx="850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6" name="Equation" r:id="rId3" imgW="850680" imgH="634680" progId="Equation.DSMT4">
                  <p:embed/>
                </p:oleObj>
              </mc:Choice>
              <mc:Fallback>
                <p:oleObj name="Equation" r:id="rId3" imgW="850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726422"/>
                        <a:ext cx="850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447800" y="28956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7" name="Equation" r:id="rId5" imgW="901440" imgH="495000" progId="Equation.DSMT4">
                  <p:embed/>
                </p:oleObj>
              </mc:Choice>
              <mc:Fallback>
                <p:oleObj name="Equation" r:id="rId5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33400" y="3505200"/>
          <a:ext cx="102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8" name="Equation" r:id="rId7" imgW="1028520" imgH="634680" progId="Equation.DSMT4">
                  <p:embed/>
                </p:oleObj>
              </mc:Choice>
              <mc:Fallback>
                <p:oleObj name="Equation" r:id="rId7" imgW="10285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02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676400" y="3674378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9" name="Equation" r:id="rId9" imgW="1079280" imgH="495000" progId="Equation.DSMT4">
                  <p:embed/>
                </p:oleObj>
              </mc:Choice>
              <mc:Fallback>
                <p:oleObj name="Equation" r:id="rId9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74378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533400" y="4419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0" name="Equation" r:id="rId11" imgW="1054080" imgH="622080" progId="Equation.DSMT4">
                  <p:embed/>
                </p:oleObj>
              </mc:Choice>
              <mc:Fallback>
                <p:oleObj name="Equation" r:id="rId11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676400" y="4572000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1" name="Equation" r:id="rId13" imgW="1117440" imgH="495000" progId="Equation.DSMT4">
                  <p:embed/>
                </p:oleObj>
              </mc:Choice>
              <mc:Fallback>
                <p:oleObj name="Equation" r:id="rId13" imgW="11174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Converting from </a:t>
            </a:r>
            <a:r>
              <a:rPr lang="en-US" dirty="0" smtClean="0"/>
              <a:t>Exponential Notation </a:t>
            </a:r>
            <a:r>
              <a:rPr lang="en-US" dirty="0"/>
              <a:t>to </a:t>
            </a:r>
            <a:r>
              <a:rPr lang="en-US" dirty="0" smtClean="0"/>
              <a:t>Radical Notation </a:t>
            </a:r>
            <a:r>
              <a:rPr lang="en-US" dirty="0"/>
              <a:t>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1603514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6, is the denominator of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2656512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a square root, the index is understood to be 2.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3742422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−1, is not affected by the exponent. We could also write 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6400800" y="3919989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7" name="Equation" r:id="rId3" imgW="1346040" imgH="457200" progId="Equation.DSMT4">
                  <p:embed/>
                </p:oleObj>
              </mc:Choice>
              <mc:Fallback>
                <p:oleObj name="Equation" r:id="rId3" imgW="1346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919989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457200" y="14732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8" name="Equation" r:id="rId5" imgW="1104840" imgH="495000" progId="Equation.DSMT4">
                  <p:embed/>
                </p:oleObj>
              </mc:Choice>
              <mc:Fallback>
                <p:oleObj name="Equation" r:id="rId5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732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642844" y="12954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9" name="Equation" r:id="rId7" imgW="634680" imgH="634680" progId="Equation.DSMT4">
                  <p:embed/>
                </p:oleObj>
              </mc:Choice>
              <mc:Fallback>
                <p:oleObj name="Equation" r:id="rId7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844" y="12954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57200" y="2565167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0" name="Equation" r:id="rId9" imgW="1143000" imgH="444240" progId="Equation.DSMT4">
                  <p:embed/>
                </p:oleObj>
              </mc:Choice>
              <mc:Fallback>
                <p:oleObj name="Equation" r:id="rId9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65167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676400" y="236243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1" name="Equation" r:id="rId11" imgW="812520" imgH="622080" progId="Equation.DSMT4">
                  <p:embed/>
                </p:oleObj>
              </mc:Choice>
              <mc:Fallback>
                <p:oleObj name="Equation" r:id="rId11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433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" y="3734033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2" name="Equation" r:id="rId13" imgW="1091880" imgH="444240" progId="Equation.DSMT4">
                  <p:embed/>
                </p:oleObj>
              </mc:Choice>
              <mc:Fallback>
                <p:oleObj name="Equation" r:id="rId13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4033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1659622" y="3497044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3" name="Equation" r:id="rId15" imgW="838080" imgH="622080" progId="Equation.DSMT4">
                  <p:embed/>
                </p:oleObj>
              </mc:Choice>
              <mc:Fallback>
                <p:oleObj name="Equation" r:id="rId15" imgW="838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622" y="3497044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Attention! 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remainder of this chapter, we will assume that all variables represent positive real numbers, unless otherwise stated.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Exponents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using one or more of the rules for exponents.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</a:t>
            </a:r>
          </a:p>
        </p:txBody>
      </p:sp>
      <p:sp>
        <p:nvSpPr>
          <p:cNvPr id="5" name="Rectangle 4"/>
          <p:cNvSpPr/>
          <p:nvPr/>
        </p:nvSpPr>
        <p:spPr>
          <a:xfrm>
            <a:off x="4038600" y="2430011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exponents.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56345" y="213360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7" name="Equation" r:id="rId3" imgW="876240" imgH="622080" progId="Equation.DSMT4">
                  <p:embed/>
                </p:oleObj>
              </mc:Choice>
              <mc:Fallback>
                <p:oleObj name="Equation" r:id="rId3" imgW="8762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45" y="213360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888222" y="2133600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8" name="Equation" r:id="rId5" imgW="965160" imgH="622080" progId="Equation.DSMT4">
                  <p:embed/>
                </p:oleObj>
              </mc:Choice>
              <mc:Fallback>
                <p:oleObj name="Equation" r:id="rId5" imgW="96516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8222" y="2133600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896611" y="2942322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9" name="Equation" r:id="rId7" imgW="977760" imgH="622080" progId="Equation.DSMT4">
                  <p:embed/>
                </p:oleObj>
              </mc:Choice>
              <mc:Fallback>
                <p:oleObj name="Equation" r:id="rId7" imgW="9777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2942322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920767" y="2942322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0" name="Equation" r:id="rId9" imgW="647640" imgH="622080" progId="Equation.DSMT4">
                  <p:embed/>
                </p:oleObj>
              </mc:Choice>
              <mc:Fallback>
                <p:oleObj name="Equation" r:id="rId9" imgW="6476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2942322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038600" y="424809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the exponents. 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33400" y="373380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1" name="Equation" r:id="rId11" imgW="939600" imgH="1346040" progId="Equation.DSMT4">
                  <p:embed/>
                </p:oleObj>
              </mc:Choice>
              <mc:Fallback>
                <p:oleObj name="Equation" r:id="rId11" imgW="93960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3380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1524000" y="396240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2" name="Equation" r:id="rId13" imgW="977760" imgH="622080" progId="Equation.DSMT4">
                  <p:embed/>
                </p:oleObj>
              </mc:Choice>
              <mc:Fallback>
                <p:oleObj name="Equation" r:id="rId13" imgW="9777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524000" y="4953000"/>
          <a:ext cx="115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3" name="Equation" r:id="rId15" imgW="1155600" imgH="609480" progId="Equation.DSMT4">
                  <p:embed/>
                </p:oleObj>
              </mc:Choice>
              <mc:Fallback>
                <p:oleObj name="Equation" r:id="rId15" imgW="1155600" imgH="609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53000"/>
                        <a:ext cx="1155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2743200" y="4945310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4" name="Equation" r:id="rId17" imgW="736560" imgH="609480" progId="Equation.DSMT4">
                  <p:embed/>
                </p:oleObj>
              </mc:Choice>
              <mc:Fallback>
                <p:oleObj name="Equation" r:id="rId17" imgW="736560" imgH="609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945310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33400" y="1295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6" name="Equation" r:id="rId3" imgW="1396800" imgH="749160" progId="Equation.DSMT4">
                  <p:embed/>
                </p:oleObj>
              </mc:Choice>
              <mc:Fallback>
                <p:oleObj name="Equation" r:id="rId3" imgW="1396800" imgH="749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81200" y="1414244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7" name="Equation" r:id="rId5" imgW="1333440" imgH="622080" progId="Equation.DSMT4">
                  <p:embed/>
                </p:oleObj>
              </mc:Choice>
              <mc:Fallback>
                <p:oleObj name="Equation" r:id="rId5" imgW="13334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244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378666" y="1396767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8" name="Equation" r:id="rId7" imgW="825480" imgH="622080" progId="Equation.DSMT4">
                  <p:embed/>
                </p:oleObj>
              </mc:Choice>
              <mc:Fallback>
                <p:oleObj name="Equation" r:id="rId7" imgW="825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666" y="1396767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953000" y="2590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7E7E"/>
                </a:solidFill>
              </a:rPr>
              <a:t>Multiply the exponents of </a:t>
            </a:r>
            <a:r>
              <a:rPr lang="en-US" i="1" dirty="0">
                <a:solidFill>
                  <a:srgbClr val="007E7E"/>
                </a:solidFill>
              </a:rPr>
              <a:t>y </a:t>
            </a:r>
            <a:r>
              <a:rPr lang="en-US" sz="2000" dirty="0">
                <a:solidFill>
                  <a:srgbClr val="007E7E"/>
                </a:solidFill>
              </a:rPr>
              <a:t>and reduce.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0" y="5105400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This is not a real number.       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                             is not real. </a:t>
            </a: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636412"/>
              </p:ext>
            </p:extLst>
          </p:nvPr>
        </p:nvGraphicFramePr>
        <p:xfrm>
          <a:off x="4114800" y="5385033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9" name="Equation" r:id="rId9" imgW="1574640" imgH="507960" progId="Equation.DSMT4">
                  <p:embed/>
                </p:oleObj>
              </mc:Choice>
              <mc:Fallback>
                <p:oleObj name="Equation" r:id="rId9" imgW="15746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385033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18733"/>
              </p:ext>
            </p:extLst>
          </p:nvPr>
        </p:nvGraphicFramePr>
        <p:xfrm>
          <a:off x="541789" y="2264678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0" name="Equation" r:id="rId11" imgW="2019240" imgH="952200" progId="Equation.DSMT4">
                  <p:embed/>
                </p:oleObj>
              </mc:Choice>
              <mc:Fallback>
                <p:oleObj name="Equation" r:id="rId11" imgW="20192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264678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70199"/>
              </p:ext>
            </p:extLst>
          </p:nvPr>
        </p:nvGraphicFramePr>
        <p:xfrm>
          <a:off x="2590800" y="2489433"/>
          <a:ext cx="222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1" name="Equation" r:id="rId13" imgW="2222280" imgH="723600" progId="Equation.DSMT4">
                  <p:embed/>
                </p:oleObj>
              </mc:Choice>
              <mc:Fallback>
                <p:oleObj name="Equation" r:id="rId13" imgW="222228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89433"/>
                        <a:ext cx="2222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15866"/>
              </p:ext>
            </p:extLst>
          </p:nvPr>
        </p:nvGraphicFramePr>
        <p:xfrm>
          <a:off x="2616666" y="3327633"/>
          <a:ext cx="87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2" name="Equation" r:id="rId15" imgW="876240" imgH="1358640" progId="Equation.DSMT4">
                  <p:embed/>
                </p:oleObj>
              </mc:Choice>
              <mc:Fallback>
                <p:oleObj name="Equation" r:id="rId15" imgW="876240" imgH="1358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666" y="3327633"/>
                        <a:ext cx="87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54218"/>
              </p:ext>
            </p:extLst>
          </p:nvPr>
        </p:nvGraphicFramePr>
        <p:xfrm>
          <a:off x="3521978" y="3336022"/>
          <a:ext cx="825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3" name="Equation" r:id="rId17" imgW="825480" imgH="1130040" progId="Equation.DSMT4">
                  <p:embed/>
                </p:oleObj>
              </mc:Choice>
              <mc:Fallback>
                <p:oleObj name="Equation" r:id="rId17" imgW="825480" imgH="1130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78" y="3336022"/>
                        <a:ext cx="8255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576784"/>
              </p:ext>
            </p:extLst>
          </p:nvPr>
        </p:nvGraphicFramePr>
        <p:xfrm>
          <a:off x="533400" y="4800600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4" name="Equation" r:id="rId19" imgW="1625400" imgH="672840" progId="Equation.DSMT4">
                  <p:embed/>
                </p:oleObj>
              </mc:Choice>
              <mc:Fallback>
                <p:oleObj name="Equation" r:id="rId19" imgW="1625400" imgH="672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418137"/>
              </p:ext>
            </p:extLst>
          </p:nvPr>
        </p:nvGraphicFramePr>
        <p:xfrm>
          <a:off x="2209800" y="4800600"/>
          <a:ext cx="1346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5" name="Equation" r:id="rId21" imgW="1346040" imgH="1117440" progId="Equation.DSMT4">
                  <p:embed/>
                </p:oleObj>
              </mc:Choice>
              <mc:Fallback>
                <p:oleObj name="Equation" r:id="rId21" imgW="1346040" imgH="1117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346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4622" y="1176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 can be reduced as long as the expression is real.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9094" y="3886200"/>
            <a:ext cx="34301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power rule four times. </a:t>
            </a:r>
          </a:p>
          <a:p>
            <a:endParaRPr lang="en-US" sz="2000" dirty="0">
              <a:solidFill>
                <a:srgbClr val="007E7E"/>
              </a:solidFill>
            </a:endParaRPr>
          </a:p>
          <a:p>
            <a:r>
              <a:rPr lang="en-US" sz="2000" dirty="0">
                <a:solidFill>
                  <a:srgbClr val="007E7E"/>
                </a:solidFill>
              </a:rPr>
              <a:t>Simplify the exponents.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9094" y="5105400"/>
            <a:ext cx="350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properties of negative exponents.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1430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5" name="Equation" r:id="rId3" imgW="850680" imgH="622080" progId="Equation.DSMT4">
                  <p:embed/>
                </p:oleObj>
              </mc:Choice>
              <mc:Fallback>
                <p:oleObj name="Equation" r:id="rId3" imgW="850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1126222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6" name="Equation" r:id="rId5" imgW="622080" imgH="622080" progId="Equation.DSMT4">
                  <p:embed/>
                </p:oleObj>
              </mc:Choice>
              <mc:Fallback>
                <p:oleObj name="Equation" r:id="rId5" imgW="6220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26222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57400" y="1447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7" name="Equation" r:id="rId7" imgW="469800" imgH="291960" progId="Equation.DSMT4">
                  <p:embed/>
                </p:oleObj>
              </mc:Choice>
              <mc:Fallback>
                <p:oleObj name="Equation" r:id="rId7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457200" y="1905000"/>
          <a:ext cx="2184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8" name="Equation" r:id="rId9" imgW="2184120" imgH="1218960" progId="Equation.DSMT4">
                  <p:embed/>
                </p:oleObj>
              </mc:Choice>
              <mc:Fallback>
                <p:oleObj name="Equation" r:id="rId9" imgW="21841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05000"/>
                        <a:ext cx="2184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743200" y="1828800"/>
          <a:ext cx="1892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9" name="Equation" r:id="rId11" imgW="1892160" imgH="1562040" progId="Equation.DSMT4">
                  <p:embed/>
                </p:oleObj>
              </mc:Choice>
              <mc:Fallback>
                <p:oleObj name="Equation" r:id="rId11" imgW="1892160" imgH="1562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892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2743200" y="3505200"/>
          <a:ext cx="23368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0" name="Equation" r:id="rId13" imgW="2336760" imgH="1473120" progId="Equation.DSMT4">
                  <p:embed/>
                </p:oleObj>
              </mc:Choice>
              <mc:Fallback>
                <p:oleObj name="Equation" r:id="rId13" imgW="2336760" imgH="1473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3368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743200" y="5062756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1" name="Equation" r:id="rId15" imgW="1282680" imgH="876240" progId="Equation.DSMT4">
                  <p:embed/>
                </p:oleObj>
              </mc:Choice>
              <mc:Fallback>
                <p:oleObj name="Equation" r:id="rId15" imgW="12826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62756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038600" y="5062756"/>
          <a:ext cx="114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2" name="Equation" r:id="rId17" imgW="1143000" imgH="939600" progId="Equation.DSMT4">
                  <p:embed/>
                </p:oleObj>
              </mc:Choice>
              <mc:Fallback>
                <p:oleObj name="Equation" r:id="rId17" imgW="114300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56"/>
                        <a:ext cx="114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first changing it into an equivalent expression with rational exponents. Then rewrite the answer in simplified radical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81626"/>
              </p:ext>
            </p:extLst>
          </p:nvPr>
        </p:nvGraphicFramePr>
        <p:xfrm>
          <a:off x="3930766" y="4804678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4" name="Equation" r:id="rId3" imgW="2133360" imgH="622080" progId="Equation.DSMT4">
                  <p:embed/>
                </p:oleObj>
              </mc:Choice>
              <mc:Fallback>
                <p:oleObj name="Equation" r:id="rId3" imgW="21333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766" y="4804678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33400" y="2862044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5" name="Equation" r:id="rId5" imgW="1244520" imgH="545760" progId="Equation.DSMT4">
                  <p:embed/>
                </p:oleObj>
              </mc:Choice>
              <mc:Fallback>
                <p:oleObj name="Equation" r:id="rId5" imgW="124452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62044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1828800" y="2701255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6" name="Equation" r:id="rId7" imgW="1155600" imgH="825480" progId="Equation.DSMT4">
                  <p:embed/>
                </p:oleObj>
              </mc:Choice>
              <mc:Fallback>
                <p:oleObj name="Equation" r:id="rId7" imgW="115560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01255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1828800" y="3640822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7" name="Equation" r:id="rId9" imgW="1054080" imgH="888840" progId="Equation.DSMT4">
                  <p:embed/>
                </p:oleObj>
              </mc:Choice>
              <mc:Fallback>
                <p:oleObj name="Equation" r:id="rId9" imgW="105408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40822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1829033" y="4690844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8" name="Equation" r:id="rId11" imgW="736560" imgH="609480" progId="Equation.DSMT4">
                  <p:embed/>
                </p:oleObj>
              </mc:Choice>
              <mc:Fallback>
                <p:oleObj name="Equation" r:id="rId11" imgW="73656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9033" y="4690844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2641833" y="4893578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9" name="Equation" r:id="rId13" imgW="799920" imgH="444240" progId="Equation.DSMT4">
                  <p:embed/>
                </p:oleObj>
              </mc:Choice>
              <mc:Fallback>
                <p:oleObj name="Equation" r:id="rId13" imgW="7999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833" y="4893578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57200" y="1515611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8" name="Equation" r:id="rId3" imgW="1422360" imgH="444240" progId="Equation.DSMT4">
                  <p:embed/>
                </p:oleObj>
              </mc:Choice>
              <mc:Fallback>
                <p:oleObj name="Equation" r:id="rId3" imgW="14223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15611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905699" y="12954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9" name="Equation" r:id="rId5" imgW="1130040" imgH="634680" progId="Equation.DSMT4">
                  <p:embed/>
                </p:oleObj>
              </mc:Choice>
              <mc:Fallback>
                <p:oleObj name="Equation" r:id="rId5" imgW="11300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699" y="12954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905000" y="2108433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0" name="Equation" r:id="rId7" imgW="952200" imgH="634680" progId="Equation.DSMT4">
                  <p:embed/>
                </p:oleObj>
              </mc:Choice>
              <mc:Fallback>
                <p:oleObj name="Equation" r:id="rId7" imgW="9522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08433"/>
                        <a:ext cx="95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1905000" y="2929156"/>
          <a:ext cx="96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1" name="Equation" r:id="rId9" imgW="965160" imgH="634680" progId="Equation.DSMT4">
                  <p:embed/>
                </p:oleObj>
              </mc:Choice>
              <mc:Fallback>
                <p:oleObj name="Equation" r:id="rId9" imgW="965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29156"/>
                        <a:ext cx="965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905000" y="3733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2" name="Equation" r:id="rId11" imgW="634680" imgH="634680" progId="Equation.DSMT4">
                  <p:embed/>
                </p:oleObj>
              </mc:Choice>
              <mc:Fallback>
                <p:oleObj name="Equation" r:id="rId11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607578" y="39288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3" name="Equation" r:id="rId13" imgW="901440" imgH="495000" progId="Equation.DSMT4">
                  <p:embed/>
                </p:oleObj>
              </mc:Choice>
              <mc:Fallback>
                <p:oleObj name="Equation" r:id="rId13" imgW="901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578" y="39288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403929"/>
              </p:ext>
            </p:extLst>
          </p:nvPr>
        </p:nvGraphicFramePr>
        <p:xfrm>
          <a:off x="5791200" y="3601357"/>
          <a:ext cx="231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4" name="Equation" r:id="rId3" imgW="2311200" imgH="977760" progId="Equation.DSMT4">
                  <p:embed/>
                </p:oleObj>
              </mc:Choice>
              <mc:Fallback>
                <p:oleObj name="Equation" r:id="rId3" imgW="2311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01357"/>
                        <a:ext cx="2311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57200" y="14478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5" name="Equation" r:id="rId5" imgW="1765080" imgH="1066680" progId="Equation.DSMT4">
                  <p:embed/>
                </p:oleObj>
              </mc:Choice>
              <mc:Fallback>
                <p:oleObj name="Equation" r:id="rId5" imgW="17650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277611" y="1286312"/>
          <a:ext cx="1231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6" name="Equation" r:id="rId7" imgW="1231560" imgH="1358640" progId="Equation.DSMT4">
                  <p:embed/>
                </p:oleObj>
              </mc:Choice>
              <mc:Fallback>
                <p:oleObj name="Equation" r:id="rId7" imgW="123156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1" y="1286312"/>
                        <a:ext cx="12319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3531066" y="1295400"/>
          <a:ext cx="105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7" name="Equation" r:id="rId9" imgW="1054080" imgH="1358640" progId="Equation.DSMT4">
                  <p:embed/>
                </p:oleObj>
              </mc:Choice>
              <mc:Fallback>
                <p:oleObj name="Equation" r:id="rId9" imgW="1054080" imgH="1358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66" y="1295400"/>
                        <a:ext cx="105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605556" y="1312178"/>
          <a:ext cx="100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8" name="Equation" r:id="rId11" imgW="1002960" imgH="1358640" progId="Equation.DSMT4">
                  <p:embed/>
                </p:oleObj>
              </mc:Choice>
              <mc:Fallback>
                <p:oleObj name="Equation" r:id="rId11" imgW="1002960" imgH="1358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1312178"/>
                        <a:ext cx="1003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638800" y="1295400"/>
          <a:ext cx="82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9" name="Equation" r:id="rId13" imgW="825480" imgH="1358640" progId="Equation.DSMT4">
                  <p:embed/>
                </p:oleObj>
              </mc:Choice>
              <mc:Fallback>
                <p:oleObj name="Equation" r:id="rId13" imgW="82548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295400"/>
                        <a:ext cx="82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286000" y="2835945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0" name="Equation" r:id="rId15" imgW="1066680" imgH="622080" progId="Equation.DSMT4">
                  <p:embed/>
                </p:oleObj>
              </mc:Choice>
              <mc:Fallback>
                <p:oleObj name="Equation" r:id="rId15" imgW="10666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35945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394745" y="2844334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1" name="Equation" r:id="rId17" imgW="1180800" imgH="622080" progId="Equation.DSMT4">
                  <p:embed/>
                </p:oleObj>
              </mc:Choice>
              <mc:Fallback>
                <p:oleObj name="Equation" r:id="rId17" imgW="11808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745" y="2844334"/>
                        <a:ext cx="118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48200" y="2835945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2" name="Equation" r:id="rId19" imgW="749160" imgH="622080" progId="Equation.DSMT4">
                  <p:embed/>
                </p:oleObj>
              </mc:Choice>
              <mc:Fallback>
                <p:oleObj name="Equation" r:id="rId19" imgW="7491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35945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286000" y="372110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3" name="Equation" r:id="rId21" imgW="1358640" imgH="622080" progId="Equation.DSMT4">
                  <p:embed/>
                </p:oleObj>
              </mc:Choice>
              <mc:Fallback>
                <p:oleObj name="Equation" r:id="rId21" imgW="1358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2110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691855" y="37211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4" name="Equation" r:id="rId23" imgW="1079280" imgH="622080" progId="Equation.DSMT4">
                  <p:embed/>
                </p:oleObj>
              </mc:Choice>
              <mc:Fallback>
                <p:oleObj name="Equation" r:id="rId23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855" y="37211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3733800" y="45466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5" name="Equation" r:id="rId25" imgW="1257120" imgH="558720" progId="Equation.DSMT4">
                  <p:embed/>
                </p:oleObj>
              </mc:Choice>
              <mc:Fallback>
                <p:oleObj name="Equation" r:id="rId25" imgW="125712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466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Evaluate the following expressions using a TI-84 Plus graphing calculator.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947956" y="2167622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1" name="Equation" r:id="rId3" imgW="698400" imgH="634680" progId="Equation.DSMT4">
                  <p:embed/>
                </p:oleObj>
              </mc:Choice>
              <mc:Fallback>
                <p:oleObj name="Equation" r:id="rId3" imgW="6984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167622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600200" y="3352800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2" name="Equation" r:id="rId5" imgW="698400" imgH="634680" progId="Equation.DSMT4">
                  <p:embed/>
                </p:oleObj>
              </mc:Choice>
              <mc:Fallback>
                <p:oleObj name="Equation" r:id="rId5" imgW="698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52800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41382" y="4757956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Translate between radical expressions and expressions with rational exponents.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properties of rational exponents to simplify expressions.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graphing calculator to evaluate expressions with rational exponents.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read as follows.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4266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776517" y="112622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8" name="Equation" r:id="rId4" imgW="368280" imgH="838080" progId="Equation.DSMT4">
                  <p:embed/>
                </p:oleObj>
              </mc:Choice>
              <mc:Fallback>
                <p:oleObj name="Equation" r:id="rId4" imgW="368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517" y="112622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29200" y="2971800"/>
            <a:ext cx="332168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948655" y="1245066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9" name="Equation" r:id="rId3" imgW="533160" imgH="634680" progId="Equation.DSMT4">
                  <p:embed/>
                </p:oleObj>
              </mc:Choice>
              <mc:Fallback>
                <p:oleObj name="Equation" r:id="rId3" imgW="53316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1245066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650534" y="2438400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0" name="Equation" r:id="rId5" imgW="533160" imgH="634680" progId="Equation.DSMT4">
                  <p:embed/>
                </p:oleObj>
              </mc:Choice>
              <mc:Fallback>
                <p:oleObj name="Equation" r:id="rId5" imgW="53316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534" y="2438400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9" y="3835167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read as follows.</a:t>
            </a:r>
            <a:endParaRPr lang="en-US" b="1" dirty="0"/>
          </a:p>
          <a:p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4266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19900" y="1125538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6" name="Equation" r:id="rId4" imgW="342720" imgH="838080" progId="Equation.DSMT4">
                  <p:embed/>
                </p:oleObj>
              </mc:Choice>
              <mc:Fallback>
                <p:oleObj name="Equation" r:id="rId4" imgW="342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1125538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2971800"/>
            <a:ext cx="330031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Root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Radical Notation and Exponential Notation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square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fourth roots 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95600" y="2049011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8" name="Equation" r:id="rId3" imgW="2247840" imgH="533160" progId="Equation.DSMT4">
                  <p:embed/>
                </p:oleObj>
              </mc:Choice>
              <mc:Fallback>
                <p:oleObj name="Equation" r:id="rId3" imgW="22478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49011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95600" y="26670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9" name="Equation" r:id="rId5" imgW="2247840" imgH="533160" progId="Equation.DSMT4">
                  <p:embed/>
                </p:oleObj>
              </mc:Choice>
              <mc:Fallback>
                <p:oleObj name="Equation" r:id="rId5" imgW="22478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887444" y="331015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0" name="Equation" r:id="rId7" imgW="2260440" imgH="533160" progId="Equation.DSMT4">
                  <p:embed/>
                </p:oleObj>
              </mc:Choice>
              <mc:Fallback>
                <p:oleObj name="Equation" r:id="rId7" imgW="22604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444" y="331015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912378" y="3962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1" name="Equation" r:id="rId9" imgW="2247840" imgH="533160" progId="Equation.DSMT4">
                  <p:embed/>
                </p:oleObj>
              </mc:Choice>
              <mc:Fallback>
                <p:oleObj name="Equation" r:id="rId9" imgW="2247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9624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900956" y="20574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2" name="Equation" r:id="rId11" imgW="2197080" imgH="533160" progId="Equation.DSMT4">
                  <p:embed/>
                </p:oleObj>
              </mc:Choice>
              <mc:Fallback>
                <p:oleObj name="Equation" r:id="rId11" imgW="21970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956" y="20574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791200" y="270964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3" name="Equation" r:id="rId13" imgW="2679480" imgH="533160" progId="Equation.DSMT4">
                  <p:embed/>
                </p:oleObj>
              </mc:Choice>
              <mc:Fallback>
                <p:oleObj name="Equation" r:id="rId13" imgW="26794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0964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867400" y="3302466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4" name="Equation" r:id="rId15" imgW="2450880" imgH="533160" progId="Equation.DSMT4">
                  <p:embed/>
                </p:oleObj>
              </mc:Choice>
              <mc:Fallback>
                <p:oleObj name="Equation" r:id="rId15" imgW="24508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02466"/>
                        <a:ext cx="245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Radical Notation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then               (assuming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is a real number). </a:t>
            </a:r>
          </a:p>
          <a:p>
            <a:r>
              <a:rPr lang="en-US" dirty="0">
                <a:solidFill>
                  <a:srgbClr val="000000"/>
                </a:solidFill>
              </a:rPr>
              <a:t>The expression        is called a </a:t>
            </a:r>
            <a:r>
              <a:rPr lang="en-US" b="1" dirty="0">
                <a:solidFill>
                  <a:srgbClr val="C00000"/>
                </a:solidFill>
              </a:rPr>
              <a:t>radical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</a:rPr>
              <a:t>radical sign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index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radicand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If no index is given, it is understood to be 2. For </a:t>
            </a:r>
          </a:p>
          <a:p>
            <a:r>
              <a:rPr lang="en-US" dirty="0">
                <a:solidFill>
                  <a:srgbClr val="000000"/>
                </a:solidFill>
              </a:rPr>
              <a:t>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854700" y="1600200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5" imgW="1155600" imgH="647640" progId="Equation.DSMT4">
                  <p:embed/>
                </p:oleObj>
              </mc:Choice>
              <mc:Fallback>
                <p:oleObj name="Equation" r:id="rId5" imgW="115560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1600200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08000" y="223496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7" imgW="482400" imgH="444240" progId="Equation.DSMT4">
                  <p:embed/>
                </p:oleObj>
              </mc:Choice>
              <mc:Fallback>
                <p:oleObj name="Equation" r:id="rId7" imgW="482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34967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759978" y="27432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9" imgW="482400" imgH="444240" progId="Equation.DSMT4">
                  <p:embed/>
                </p:oleObj>
              </mc:Choice>
              <mc:Fallback>
                <p:oleObj name="Equation" r:id="rId9" imgW="482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78" y="27432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56056" y="3276600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10" imgW="457200" imgH="444240" progId="Equation.DSMT4">
                  <p:embed/>
                </p:oleObj>
              </mc:Choice>
              <mc:Fallback>
                <p:oleObj name="Equation" r:id="rId10" imgW="457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056" y="3276600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905000" y="5126722"/>
          <a:ext cx="1955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12" imgW="1955520" imgH="647640" progId="Equation.DSMT4">
                  <p:embed/>
                </p:oleObj>
              </mc:Choice>
              <mc:Fallback>
                <p:oleObj name="Equation" r:id="rId12" imgW="195552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26722"/>
                        <a:ext cx="1955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71771"/>
            <a:ext cx="8229600" cy="3502497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Special Notes about the Index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expression       (or      ) to be a real number (assuming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 greater than 1):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nonnegative,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can be any index,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must be odd. 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even, then       is not a real number.)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3216945" y="18415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name="Equation" r:id="rId3" imgW="482400" imgH="444240" progId="Equation.DSMT4">
                  <p:embed/>
                </p:oleObj>
              </mc:Choice>
              <mc:Fallback>
                <p:oleObj name="Equation" r:id="rId3" imgW="4824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945" y="18415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263122" y="1633756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9" name="Equation" r:id="rId5" imgW="368280" imgH="622080" progId="Equation.DSMT4">
                  <p:embed/>
                </p:oleObj>
              </mc:Choice>
              <mc:Fallback>
                <p:oleObj name="Equation" r:id="rId5" imgW="36828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122" y="1633756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6078989" y="38100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0" name="Equation" r:id="rId7" imgW="482400" imgH="444240" progId="Equation.DSMT4">
                  <p:embed/>
                </p:oleObj>
              </mc:Choice>
              <mc:Fallback>
                <p:oleObj name="Equation" r:id="rId7" imgW="482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989" y="38100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because </a:t>
            </a:r>
            <a:r>
              <a:rPr lang="en-US" dirty="0">
                <a:solidFill>
                  <a:srgbClr val="00007E"/>
                </a:solidFill>
              </a:rPr>
              <a:t>7</a:t>
            </a:r>
            <a:r>
              <a:rPr lang="en-US" baseline="30000" dirty="0">
                <a:solidFill>
                  <a:srgbClr val="00007E"/>
                </a:solidFill>
              </a:rPr>
              <a:t>2</a:t>
            </a:r>
            <a:r>
              <a:rPr lang="en-US" dirty="0">
                <a:solidFill>
                  <a:srgbClr val="00007E"/>
                </a:solidFill>
              </a:rPr>
              <a:t> = 49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33400" y="10835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2" name="Equation" r:id="rId3" imgW="977760" imgH="622080" progId="Equation.DSMT4">
                  <p:embed/>
                </p:oleObj>
              </mc:Choice>
              <mc:Fallback>
                <p:oleObj name="Equation" r:id="rId3" imgW="977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83578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583422" y="1270233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3" name="Equation" r:id="rId5" imgW="939600" imgH="444240" progId="Equation.DSMT4">
                  <p:embed/>
                </p:oleObj>
              </mc:Choice>
              <mc:Fallback>
                <p:oleObj name="Equation" r:id="rId5" imgW="939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270233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15967" y="13883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4" name="Equation" r:id="rId7" imgW="571320" imgH="330120" progId="Equation.DSMT4">
                  <p:embed/>
                </p:oleObj>
              </mc:Choice>
              <mc:Fallback>
                <p:oleObj name="Equation" r:id="rId7" imgW="5713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967" y="13883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2011" y="2133600"/>
            <a:ext cx="2566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because </a:t>
            </a:r>
            <a:r>
              <a:rPr lang="en-US" sz="2800" dirty="0">
                <a:solidFill>
                  <a:srgbClr val="00007E"/>
                </a:solidFill>
              </a:rPr>
              <a:t>3</a:t>
            </a:r>
            <a:r>
              <a:rPr lang="en-US" sz="2800" baseline="30000" dirty="0">
                <a:solidFill>
                  <a:srgbClr val="00007E"/>
                </a:solidFill>
              </a:rPr>
              <a:t>4</a:t>
            </a:r>
            <a:r>
              <a:rPr lang="en-US" sz="2800" dirty="0">
                <a:solidFill>
                  <a:srgbClr val="00007E"/>
                </a:solidFill>
              </a:rPr>
              <a:t> = 81</a:t>
            </a:r>
            <a:r>
              <a:rPr lang="en-US" sz="2800" dirty="0"/>
              <a:t>.</a:t>
            </a:r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33400" y="1938556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5" name="Equation" r:id="rId9" imgW="1015920" imgH="622080" progId="Equation.DSMT4">
                  <p:embed/>
                </p:oleObj>
              </mc:Choice>
              <mc:Fallback>
                <p:oleObj name="Equation" r:id="rId9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38556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600200" y="215037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6" name="Equation" r:id="rId11" imgW="927000" imgH="444240" progId="Equation.DSMT4">
                  <p:embed/>
                </p:oleObj>
              </mc:Choice>
              <mc:Fallback>
                <p:oleObj name="Equation" r:id="rId11" imgW="927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037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582411" y="2268989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7" name="Equation" r:id="rId13" imgW="558720" imgH="330120" progId="Equation.DSMT4">
                  <p:embed/>
                </p:oleObj>
              </mc:Choice>
              <mc:Fallback>
                <p:oleObj name="Equation" r:id="rId13" imgW="5587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268989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33400" y="2895600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8" name="Equation" r:id="rId15" imgW="1282680" imgH="672840" progId="Equation.DSMT4">
                  <p:embed/>
                </p:oleObj>
              </mc:Choice>
              <mc:Fallback>
                <p:oleObj name="Equation" r:id="rId15" imgW="128268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879833" y="3048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9" name="Equation" r:id="rId17" imgW="965160" imgH="444240" progId="Equation.DSMT4">
                  <p:embed/>
                </p:oleObj>
              </mc:Choice>
              <mc:Fallback>
                <p:oleObj name="Equation" r:id="rId17" imgW="9651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0480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942322" y="3174534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0" name="Equation" r:id="rId19" imgW="774360" imgH="330120" progId="Equation.DSMT4">
                  <p:embed/>
                </p:oleObj>
              </mc:Choice>
              <mc:Fallback>
                <p:oleObj name="Equation" r:id="rId19" imgW="7743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22" y="3174534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3785532" y="3022833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1" name="Equation" r:id="rId21" imgW="2895480" imgH="533160" progId="Equation.DSMT4">
                  <p:embed/>
                </p:oleObj>
              </mc:Choice>
              <mc:Fallback>
                <p:oleObj name="Equation" r:id="rId21" imgW="289548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532" y="3022833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304755" y="39624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2" name="Equation" r:id="rId23" imgW="3720960" imgH="533160" progId="Equation.DSMT4">
                  <p:embed/>
                </p:oleObj>
              </mc:Choice>
              <mc:Fallback>
                <p:oleObj name="Equation" r:id="rId23" imgW="37209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755" y="39624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208789" y="4868411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not a real number</a:t>
            </a:r>
            <a:r>
              <a:rPr lang="en-US" sz="2800" dirty="0"/>
              <a:t>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62600" y="5300444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Any even root of a negative number is not a real number. </a:t>
            </a:r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546100" y="3810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3" name="Equation" r:id="rId25" imgW="2044440" imgH="672840" progId="Equation.DSMT4">
                  <p:embed/>
                </p:oleObj>
              </mc:Choice>
              <mc:Fallback>
                <p:oleObj name="Equation" r:id="rId25" imgW="2044440" imgH="672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10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2650222" y="39624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4" name="Equation" r:id="rId27" imgW="1726920" imgH="444240" progId="Equation.DSMT4">
                  <p:embed/>
                </p:oleObj>
              </mc:Choice>
              <mc:Fallback>
                <p:oleObj name="Equation" r:id="rId27" imgW="172692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9624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4427989" y="4098022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5" name="Equation" r:id="rId29" imgW="838080" imgH="330120" progId="Equation.DSMT4">
                  <p:embed/>
                </p:oleObj>
              </mc:Choice>
              <mc:Fallback>
                <p:oleObj name="Equation" r:id="rId29" imgW="8380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4098022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3400" y="4724400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6" name="Equation" r:id="rId31" imgW="1460160" imgH="672840" progId="Equation.DSMT4">
                  <p:embed/>
                </p:oleObj>
              </mc:Choice>
              <mc:Fallback>
                <p:oleObj name="Equation" r:id="rId31" imgW="14601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057400" y="48768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7" name="Equation" r:id="rId33" imgW="1143000" imgH="444240" progId="Equation.DSMT4">
                  <p:embed/>
                </p:oleObj>
              </mc:Choice>
              <mc:Fallback>
                <p:oleObj name="Equation" r:id="rId33" imgW="1143000" imgH="4442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nonzero real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rational numbers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1: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any real number.)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0: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≠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0)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rule: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∙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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i="1" baseline="30000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 </a:t>
            </a:r>
            <a:r>
              <a:rPr lang="en-US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rule: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the Rules for Exponents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3727450" y="4538354"/>
          <a:ext cx="1473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Equation" r:id="rId3" imgW="1473120" imgH="876240" progId="Equation.DSMT4">
                  <p:embed/>
                </p:oleObj>
              </mc:Choice>
              <mc:Fallback>
                <p:oleObj name="Equation" r:id="rId3" imgW="147312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4538354"/>
                        <a:ext cx="1473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</a:p>
          <a:p>
            <a:pPr algn="ctr"/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Negative exponents: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rule: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product: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2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quotient: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the Rules for Exponents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/>
        </p:nvGraphicFramePr>
        <p:xfrm>
          <a:off x="4064000" y="18288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2" name="Equation" r:id="rId3" imgW="2666880" imgH="838080" progId="Equation.DSMT4">
                  <p:embed/>
                </p:oleObj>
              </mc:Choice>
              <mc:Fallback>
                <p:oleObj name="Equation" r:id="rId3" imgW="266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18288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2"/>
          <p:cNvGraphicFramePr>
            <a:graphicFrameLocks noChangeAspect="1"/>
          </p:cNvGraphicFramePr>
          <p:nvPr/>
        </p:nvGraphicFramePr>
        <p:xfrm>
          <a:off x="2809060" y="2436813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3" name="Equation" r:id="rId5" imgW="1650960" imgH="634680" progId="Equation.DSMT4">
                  <p:embed/>
                </p:oleObj>
              </mc:Choice>
              <mc:Fallback>
                <p:oleObj name="Equation" r:id="rId5" imgW="165096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060" y="2436813"/>
                        <a:ext cx="1651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4000500" y="299720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4" name="Equation" r:id="rId7" imgW="1790640" imgH="533160" progId="Equation.DSMT4">
                  <p:embed/>
                </p:oleObj>
              </mc:Choice>
              <mc:Fallback>
                <p:oleObj name="Equation" r:id="rId7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997200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2"/>
          <p:cNvGraphicFramePr>
            <a:graphicFrameLocks noChangeAspect="1"/>
          </p:cNvGraphicFramePr>
          <p:nvPr/>
        </p:nvGraphicFramePr>
        <p:xfrm>
          <a:off x="4102100" y="3505200"/>
          <a:ext cx="1536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5" name="Equation" r:id="rId9" imgW="1536480" imgH="990360" progId="Equation.DSMT4">
                  <p:embed/>
                </p:oleObj>
              </mc:Choice>
              <mc:Fallback>
                <p:oleObj name="Equation" r:id="rId9" imgW="153648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3505200"/>
                        <a:ext cx="1536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is any integer,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a real number,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 radical notation: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General Form</a:t>
            </a:r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8195735" y="1583266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6" name="Equation" r:id="rId3" imgW="368280" imgH="622080" progId="Equation.DSMT4">
                  <p:embed/>
                </p:oleObj>
              </mc:Choice>
              <mc:Fallback>
                <p:oleObj name="Equation" r:id="rId3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735" y="1583266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3098800" y="2819400"/>
          <a:ext cx="2921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7" name="Equation" r:id="rId5" imgW="2920680" imgH="749160" progId="Equation.DSMT4">
                  <p:embed/>
                </p:oleObj>
              </mc:Choice>
              <mc:Fallback>
                <p:oleObj name="Equation" r:id="rId5" imgW="292068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819400"/>
                        <a:ext cx="2921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69734" y="3708399"/>
          <a:ext cx="274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8" name="Equation" r:id="rId7" imgW="2743200" imgH="749160" progId="Equation.DSMT4">
                  <p:embed/>
                </p:oleObj>
              </mc:Choice>
              <mc:Fallback>
                <p:oleObj name="Equation" r:id="rId7" imgW="27432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3708399"/>
                        <a:ext cx="2743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6121167" y="59422"/>
          <a:ext cx="469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9" name="Equation" r:id="rId9" imgW="469800" imgH="698400" progId="Equation.DSMT4">
                  <p:embed/>
                </p:oleObj>
              </mc:Choice>
              <mc:Fallback>
                <p:oleObj name="Equation" r:id="rId9" imgW="4698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167" y="59422"/>
                        <a:ext cx="469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697</Words>
  <Application>Microsoft Office PowerPoint</Application>
  <PresentationFormat>On-screen Show (4:3)</PresentationFormat>
  <Paragraphs>109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Section 15.3</vt:lpstr>
      <vt:lpstr>Objectives</vt:lpstr>
      <vt:lpstr>nth Roots </vt:lpstr>
      <vt:lpstr>Radical Notation </vt:lpstr>
      <vt:lpstr>Note </vt:lpstr>
      <vt:lpstr>Example 1: Evaluating nth Roots </vt:lpstr>
      <vt:lpstr>Summary of the Rules for Exponents</vt:lpstr>
      <vt:lpstr>Summary of the Rules for Exponents</vt:lpstr>
      <vt:lpstr>The General Form</vt:lpstr>
      <vt:lpstr>Example 2: Converting from Exponential Notation to Radical Notation</vt:lpstr>
      <vt:lpstr>Example 2: Converting from Exponential Notation to Radical Notation (cont.)</vt:lpstr>
      <vt:lpstr>Rational Exponents </vt:lpstr>
      <vt:lpstr>Example 3: Simplifying Expressions with Rational Exponents </vt:lpstr>
      <vt:lpstr>Example 3: Simplifying Expressions with Rational Exponents (cont.)</vt:lpstr>
      <vt:lpstr>Example 3: Simplifying Expressions with Rational Exponents (cont.)</vt:lpstr>
      <vt:lpstr>Example 4: Simplifying Radical Notation by Changing to Exponential Notation</vt:lpstr>
      <vt:lpstr>Example 4: Simplifying Radical Notation by Changing to Exponential Notation (cont.)</vt:lpstr>
      <vt:lpstr>Example 4: Simplifying Radical Notation by Changing to Exponential Notation (cont.)</vt:lpstr>
      <vt:lpstr>Example 5: Evaluating Rational Exponents using a Calculator </vt:lpstr>
      <vt:lpstr>Example 5: Evaluating Rational Exponents using a Calculator (cont.)</vt:lpstr>
      <vt:lpstr>Example 5: Evaluating Rational Exponents using a Calculator (cont.)</vt:lpstr>
      <vt:lpstr>Example 5: Evaluating Rational Exponents using a Calculator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127</cp:revision>
  <dcterms:created xsi:type="dcterms:W3CDTF">2013-04-26T14:43:13Z</dcterms:created>
  <dcterms:modified xsi:type="dcterms:W3CDTF">2018-06-12T16:39:35Z</dcterms:modified>
</cp:coreProperties>
</file>