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7" r:id="rId14"/>
    <p:sldId id="270" r:id="rId15"/>
    <p:sldId id="271" r:id="rId16"/>
    <p:sldId id="272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8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4" Type="http://schemas.openxmlformats.org/officeDocument/2006/relationships/image" Target="../media/image7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144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58697-BD59-41E7-935B-9885ED6F72E7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D3FF03-76DC-4611-A7A8-768BA127C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877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0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0" Type="http://schemas.openxmlformats.org/officeDocument/2006/relationships/image" Target="../media/image6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6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7" Type="http://schemas.openxmlformats.org/officeDocument/2006/relationships/image" Target="../media/image7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68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2.wmf"/><Relationship Id="rId11" Type="http://schemas.openxmlformats.org/officeDocument/2006/relationships/image" Target="../media/image75.png"/><Relationship Id="rId5" Type="http://schemas.openxmlformats.org/officeDocument/2006/relationships/oleObject" Target="../embeddings/oleObject70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15.4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Addition, Subtraction, and Multiplication with Radicals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sz="3200" dirty="0" smtClean="0">
                <a:solidFill>
                  <a:schemeClr val="accent1"/>
                </a:solidFill>
              </a:rPr>
              <a:t>Multiplying </a:t>
            </a:r>
            <a:r>
              <a:rPr lang="en-US" sz="3200" dirty="0">
                <a:solidFill>
                  <a:schemeClr val="accent1"/>
                </a:solidFill>
              </a:rPr>
              <a:t>with Radicals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77850" y="1250950"/>
          <a:ext cx="2628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Equation" r:id="rId3" imgW="2628720" imgH="622080" progId="Equation.DSMT4">
                  <p:embed/>
                </p:oleObj>
              </mc:Choice>
              <mc:Fallback>
                <p:oleObj name="Equation" r:id="rId3" imgW="262872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1250950"/>
                        <a:ext cx="2628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072488" y="2618096"/>
          <a:ext cx="209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Equation" r:id="rId5" imgW="2095500" imgH="622300" progId="Equation.DSMT4">
                  <p:embed/>
                </p:oleObj>
              </mc:Choice>
              <mc:Fallback>
                <p:oleObj name="Equation" r:id="rId5" imgW="2095500" imgH="6223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2488" y="2618096"/>
                        <a:ext cx="2095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194050" y="2638756"/>
          <a:ext cx="284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0" name="Equation" r:id="rId7" imgW="2844800" imgH="444500" progId="Equation.DSMT4">
                  <p:embed/>
                </p:oleObj>
              </mc:Choice>
              <mc:Fallback>
                <p:oleObj name="Equation" r:id="rId7" imgW="2844800" imgH="444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2638756"/>
                        <a:ext cx="284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194050" y="3367396"/>
          <a:ext cx="3149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" name="Equation" r:id="rId9" imgW="3149600" imgH="698500" progId="Equation.DSMT4">
                  <p:embed/>
                </p:oleObj>
              </mc:Choice>
              <mc:Fallback>
                <p:oleObj name="Equation" r:id="rId9" imgW="3149600" imgH="698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3367396"/>
                        <a:ext cx="3149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194050" y="4204648"/>
          <a:ext cx="2705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2" name="Equation" r:id="rId11" imgW="2705100" imgH="698500" progId="Equation.DSMT4">
                  <p:embed/>
                </p:oleObj>
              </mc:Choice>
              <mc:Fallback>
                <p:oleObj name="Equation" r:id="rId11" imgW="2705100" imgH="698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4204648"/>
                        <a:ext cx="2705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3194050" y="5027613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3" name="Equation" r:id="rId13" imgW="1396394" imgH="444307" progId="Equation.DSMT4">
                  <p:embed/>
                </p:oleObj>
              </mc:Choice>
              <mc:Fallback>
                <p:oleObj name="Equation" r:id="rId13" imgW="1396394" imgH="444307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5027613"/>
                        <a:ext cx="139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sz="3200" dirty="0" smtClean="0">
                <a:solidFill>
                  <a:schemeClr val="accent1"/>
                </a:solidFill>
              </a:rPr>
              <a:t>Multiplying </a:t>
            </a:r>
            <a:r>
              <a:rPr lang="en-US" sz="3200" dirty="0">
                <a:solidFill>
                  <a:schemeClr val="accent1"/>
                </a:solidFill>
              </a:rPr>
              <a:t>with Radicals (cont.)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71500" y="1238250"/>
          <a:ext cx="3022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2" name="Equation" r:id="rId3" imgW="3022560" imgH="622080" progId="Equation.DSMT4">
                  <p:embed/>
                </p:oleObj>
              </mc:Choice>
              <mc:Fallback>
                <p:oleObj name="Equation" r:id="rId3" imgW="302256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1238250"/>
                        <a:ext cx="3022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067748" y="2667948"/>
          <a:ext cx="2527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3" name="Equation" r:id="rId5" imgW="2527300" imgH="622300" progId="Equation.DSMT4">
                  <p:embed/>
                </p:oleObj>
              </mc:Choice>
              <mc:Fallback>
                <p:oleObj name="Equation" r:id="rId5" imgW="2527300" imgH="6223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7748" y="2667948"/>
                        <a:ext cx="2527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636963" y="2590800"/>
          <a:ext cx="4241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4" name="Equation" r:id="rId7" imgW="4241800" imgH="698500" progId="Equation.DSMT4">
                  <p:embed/>
                </p:oleObj>
              </mc:Choice>
              <mc:Fallback>
                <p:oleObj name="Equation" r:id="rId7" imgW="4241800" imgH="698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3" y="2590800"/>
                        <a:ext cx="4241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636963" y="3415352"/>
          <a:ext cx="3111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5" name="Equation" r:id="rId9" imgW="3111500" imgH="444500" progId="Equation.DSMT4">
                  <p:embed/>
                </p:oleObj>
              </mc:Choice>
              <mc:Fallback>
                <p:oleObj name="Equation" r:id="rId9" imgW="3111500" imgH="444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3" y="3415352"/>
                        <a:ext cx="3111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636963" y="4024004"/>
          <a:ext cx="2781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6" name="Equation" r:id="rId11" imgW="2781300" imgH="520700" progId="Equation.DSMT4">
                  <p:embed/>
                </p:oleObj>
              </mc:Choice>
              <mc:Fallback>
                <p:oleObj name="Equation" r:id="rId11" imgW="2781300" imgH="520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3" y="4024004"/>
                        <a:ext cx="2781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636963" y="4675188"/>
          <a:ext cx="1562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7" name="Equation" r:id="rId13" imgW="1562100" imgH="444500" progId="Equation.DSMT4">
                  <p:embed/>
                </p:oleObj>
              </mc:Choice>
              <mc:Fallback>
                <p:oleObj name="Equation" r:id="rId13" imgW="1562100" imgH="4445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3" y="4675188"/>
                        <a:ext cx="1562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sz="3200" dirty="0" smtClean="0">
                <a:solidFill>
                  <a:schemeClr val="accent1"/>
                </a:solidFill>
              </a:rPr>
              <a:t>Multiplying </a:t>
            </a:r>
            <a:r>
              <a:rPr lang="en-US" sz="3200" dirty="0">
                <a:solidFill>
                  <a:schemeClr val="accent1"/>
                </a:solidFill>
              </a:rPr>
              <a:t>with Radicals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39750" y="1219200"/>
          <a:ext cx="3276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3" name="Equation" r:id="rId3" imgW="3276360" imgH="622080" progId="Equation.DSMT4">
                  <p:embed/>
                </p:oleObj>
              </mc:Choice>
              <mc:Fallback>
                <p:oleObj name="Equation" r:id="rId3" imgW="3276360" imgH="622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219200"/>
                        <a:ext cx="3276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183944" y="2735240"/>
          <a:ext cx="273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Equation" r:id="rId5" imgW="2730500" imgH="622300" progId="Equation.DSMT4">
                  <p:embed/>
                </p:oleObj>
              </mc:Choice>
              <mc:Fallback>
                <p:oleObj name="Equation" r:id="rId5" imgW="2730500" imgH="6223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3944" y="2735240"/>
                        <a:ext cx="273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945246" y="2640652"/>
          <a:ext cx="2120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Equation" r:id="rId7" imgW="2120900" imgH="698500" progId="Equation.DSMT4">
                  <p:embed/>
                </p:oleObj>
              </mc:Choice>
              <mc:Fallback>
                <p:oleObj name="Equation" r:id="rId7" imgW="2120900" imgH="6985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5246" y="2640652"/>
                        <a:ext cx="2120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6240440" y="2737512"/>
          <a:ext cx="2273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Equation" r:id="rId9" imgW="2273300" imgH="469900" progId="Equation.DSMT4">
                  <p:embed/>
                </p:oleObj>
              </mc:Choice>
              <mc:Fallback>
                <p:oleObj name="Equation" r:id="rId9" imgW="2273300" imgH="4699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440" y="2737512"/>
                        <a:ext cx="2273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931598" y="3504252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7" name="Equation" r:id="rId11" imgW="1307532" imgH="291973" progId="Equation.DSMT4">
                  <p:embed/>
                </p:oleObj>
              </mc:Choice>
              <mc:Fallback>
                <p:oleObj name="Equation" r:id="rId11" imgW="1307532" imgH="291973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1598" y="3504252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sz="3200" dirty="0" smtClean="0">
                <a:solidFill>
                  <a:schemeClr val="accent1"/>
                </a:solidFill>
              </a:rPr>
              <a:t>Multiplying </a:t>
            </a:r>
            <a:r>
              <a:rPr lang="en-US" sz="3200" dirty="0">
                <a:solidFill>
                  <a:schemeClr val="accent1"/>
                </a:solidFill>
              </a:rPr>
              <a:t>with Radicals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24802" y="1181100"/>
          <a:ext cx="2514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1" name="Equation" r:id="rId3" imgW="2514600" imgH="698400" progId="Equation.DSMT4">
                  <p:embed/>
                </p:oleObj>
              </mc:Choice>
              <mc:Fallback>
                <p:oleObj name="Equation" r:id="rId3" imgW="2514600" imgH="698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802" y="1181100"/>
                        <a:ext cx="25146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858838" y="2582708"/>
          <a:ext cx="1968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2" name="Equation" r:id="rId5" imgW="1968480" imgH="698400" progId="Equation.DSMT4">
                  <p:embed/>
                </p:oleObj>
              </mc:Choice>
              <mc:Fallback>
                <p:oleObj name="Equation" r:id="rId5" imgW="1968480" imgH="698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838" y="2582708"/>
                        <a:ext cx="1968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6400800" y="3284989"/>
          <a:ext cx="245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3" name="Equation" r:id="rId7" imgW="2450880" imgH="469800" progId="Equation.DSMT4">
                  <p:embed/>
                </p:oleObj>
              </mc:Choice>
              <mc:Fallback>
                <p:oleObj name="Equation" r:id="rId7" imgW="2450880" imgH="469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284989"/>
                        <a:ext cx="245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2870433" y="2574022"/>
          <a:ext cx="4864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4" name="Equation" r:id="rId9" imgW="4863960" imgH="698400" progId="Equation.DSMT4">
                  <p:embed/>
                </p:oleObj>
              </mc:Choice>
              <mc:Fallback>
                <p:oleObj name="Equation" r:id="rId9" imgW="4863960" imgH="698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433" y="2574022"/>
                        <a:ext cx="4864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2870433" y="3492733"/>
          <a:ext cx="318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5" name="Equation" r:id="rId11" imgW="3187440" imgH="444240" progId="Equation.DSMT4">
                  <p:embed/>
                </p:oleObj>
              </mc:Choice>
              <mc:Fallback>
                <p:oleObj name="Equation" r:id="rId11" imgW="318744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433" y="3492733"/>
                        <a:ext cx="3187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2861345" y="4203700"/>
          <a:ext cx="2717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6" name="Equation" r:id="rId13" imgW="2717640" imgH="444240" progId="Equation.DSMT4">
                  <p:embed/>
                </p:oleObj>
              </mc:Choice>
              <mc:Fallback>
                <p:oleObj name="Equation" r:id="rId13" imgW="271764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1345" y="4203700"/>
                        <a:ext cx="2717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4: Multiplying with Radicals 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>
                <a:solidFill>
                  <a:schemeClr val="tx1"/>
                </a:solidFill>
              </a:rPr>
              <a:t>Multiply and simplify the following expressions.  Assume that all variables represent positive numbers.</a:t>
            </a:r>
          </a:p>
          <a:p>
            <a:pPr marL="0" indent="0">
              <a:buFont typeface="Courier New" pitchFamily="49" charset="0"/>
              <a:buNone/>
            </a:pPr>
            <a:endParaRPr lang="en-US">
              <a:solidFill>
                <a:schemeClr val="tx1"/>
              </a:solidFill>
            </a:endParaRPr>
          </a:p>
          <a:p>
            <a:pPr marL="0" indent="0">
              <a:spcBef>
                <a:spcPct val="65000"/>
              </a:spcBef>
              <a:buFont typeface="Courier New" pitchFamily="49" charset="0"/>
              <a:buNone/>
            </a:pPr>
            <a:r>
              <a:rPr lang="en-US" b="1" i="0">
                <a:solidFill>
                  <a:schemeClr val="tx1"/>
                </a:solidFill>
              </a:rPr>
              <a:t>Solution</a:t>
            </a:r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577850" y="2343150"/>
          <a:ext cx="2781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6" name="Equation" r:id="rId3" imgW="2781000" imgH="622080" progId="Equation.DSMT4">
                  <p:embed/>
                </p:oleObj>
              </mc:Choice>
              <mc:Fallback>
                <p:oleObj name="Equation" r:id="rId3" imgW="278100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2343150"/>
                        <a:ext cx="2781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143000" y="3524250"/>
          <a:ext cx="59055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7" name="Equation" r:id="rId5" imgW="5905500" imgH="1143000" progId="Equation.DSMT4">
                  <p:embed/>
                </p:oleObj>
              </mc:Choice>
              <mc:Fallback>
                <p:oleObj name="Equation" r:id="rId5" imgW="5905500" imgH="1143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524250"/>
                        <a:ext cx="59055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26" name="Object 6"/>
          <p:cNvGraphicFramePr>
            <a:graphicFrameLocks noChangeAspect="1"/>
          </p:cNvGraphicFramePr>
          <p:nvPr/>
        </p:nvGraphicFramePr>
        <p:xfrm>
          <a:off x="3848100" y="3536950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8" name="Equation" r:id="rId7" imgW="647419" imgH="444307" progId="Equation.DSMT4">
                  <p:embed/>
                </p:oleObj>
              </mc:Choice>
              <mc:Fallback>
                <p:oleObj name="Equation" r:id="rId7" imgW="647419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3536950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27" name="Object 7"/>
          <p:cNvGraphicFramePr>
            <a:graphicFrameLocks noChangeAspect="1"/>
          </p:cNvGraphicFramePr>
          <p:nvPr/>
        </p:nvGraphicFramePr>
        <p:xfrm>
          <a:off x="5524500" y="3524250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9" name="Equation" r:id="rId9" imgW="647419" imgH="444307" progId="Equation.DSMT4">
                  <p:embed/>
                </p:oleObj>
              </mc:Choice>
              <mc:Fallback>
                <p:oleObj name="Equation" r:id="rId9" imgW="647419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3524250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528" name="Text Box 8"/>
          <p:cNvSpPr txBox="1">
            <a:spLocks noChangeArrowheads="1"/>
          </p:cNvSpPr>
          <p:nvPr/>
        </p:nvSpPr>
        <p:spPr bwMode="auto">
          <a:xfrm>
            <a:off x="3810000" y="421005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18</a:t>
            </a:r>
          </a:p>
        </p:txBody>
      </p:sp>
      <p:graphicFrame>
        <p:nvGraphicFramePr>
          <p:cNvPr id="747529" name="Object 9"/>
          <p:cNvGraphicFramePr>
            <a:graphicFrameLocks noChangeAspect="1"/>
          </p:cNvGraphicFramePr>
          <p:nvPr/>
        </p:nvGraphicFramePr>
        <p:xfrm>
          <a:off x="4813300" y="4181475"/>
          <a:ext cx="977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0" name="Equation" r:id="rId11" imgW="977476" imgH="444307" progId="Equation.DSMT4">
                  <p:embed/>
                </p:oleObj>
              </mc:Choice>
              <mc:Fallback>
                <p:oleObj name="Equation" r:id="rId11" imgW="977476" imgH="444307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4181475"/>
                        <a:ext cx="977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4: Multiplying with Radicals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596900" y="1162050"/>
          <a:ext cx="2946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Equation" r:id="rId3" imgW="2946240" imgH="622080" progId="Equation.DSMT4">
                  <p:embed/>
                </p:oleObj>
              </mc:Choice>
              <mc:Fallback>
                <p:oleObj name="Equation" r:id="rId3" imgW="294624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1162050"/>
                        <a:ext cx="2946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996950" y="2635250"/>
          <a:ext cx="75057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Equation" r:id="rId5" imgW="7505700" imgH="1828800" progId="Equation.DSMT4">
                  <p:embed/>
                </p:oleObj>
              </mc:Choice>
              <mc:Fallback>
                <p:oleObj name="Equation" r:id="rId5" imgW="7505700" imgH="1828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635250"/>
                        <a:ext cx="7505700" cy="182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8550" name="Object 6"/>
          <p:cNvGraphicFramePr>
            <a:graphicFrameLocks noChangeAspect="1"/>
          </p:cNvGraphicFramePr>
          <p:nvPr/>
        </p:nvGraphicFramePr>
        <p:xfrm>
          <a:off x="2673350" y="3373438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2" name="Equation" r:id="rId7" imgW="482391" imgH="444307" progId="Equation.DSMT4">
                  <p:embed/>
                </p:oleObj>
              </mc:Choice>
              <mc:Fallback>
                <p:oleObj name="Equation" r:id="rId7" imgW="482391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3373438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51" name="Text Box 7"/>
          <p:cNvSpPr txBox="1">
            <a:spLocks noChangeArrowheads="1"/>
          </p:cNvSpPr>
          <p:nvPr/>
        </p:nvSpPr>
        <p:spPr bwMode="auto">
          <a:xfrm>
            <a:off x="4483100" y="339883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</a:t>
            </a:r>
          </a:p>
        </p:txBody>
      </p:sp>
      <p:graphicFrame>
        <p:nvGraphicFramePr>
          <p:cNvPr id="748552" name="Object 8"/>
          <p:cNvGraphicFramePr>
            <a:graphicFrameLocks noChangeAspect="1"/>
          </p:cNvGraphicFramePr>
          <p:nvPr/>
        </p:nvGraphicFramePr>
        <p:xfrm>
          <a:off x="6045200" y="3360738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3" name="Equation" r:id="rId9" imgW="482391" imgH="444307" progId="Equation.DSMT4">
                  <p:embed/>
                </p:oleObj>
              </mc:Choice>
              <mc:Fallback>
                <p:oleObj name="Equation" r:id="rId9" imgW="482391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3360738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53" name="Text Box 9"/>
          <p:cNvSpPr txBox="1">
            <a:spLocks noChangeArrowheads="1"/>
          </p:cNvSpPr>
          <p:nvPr/>
        </p:nvSpPr>
        <p:spPr bwMode="auto">
          <a:xfrm>
            <a:off x="7620000" y="337343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748554" name="Text Box 10"/>
          <p:cNvSpPr txBox="1">
            <a:spLocks noChangeArrowheads="1"/>
          </p:cNvSpPr>
          <p:nvPr/>
        </p:nvSpPr>
        <p:spPr bwMode="auto">
          <a:xfrm>
            <a:off x="2222500" y="3932238"/>
            <a:ext cx="482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</a:p>
        </p:txBody>
      </p:sp>
      <p:graphicFrame>
        <p:nvGraphicFramePr>
          <p:cNvPr id="748555" name="Object 11"/>
          <p:cNvGraphicFramePr>
            <a:graphicFrameLocks noChangeAspect="1"/>
          </p:cNvGraphicFramePr>
          <p:nvPr/>
        </p:nvGraphicFramePr>
        <p:xfrm>
          <a:off x="3067050" y="3932238"/>
          <a:ext cx="673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4" name="Equation" r:id="rId11" imgW="672808" imgH="444307" progId="Equation.DSMT4">
                  <p:embed/>
                </p:oleObj>
              </mc:Choice>
              <mc:Fallback>
                <p:oleObj name="Equation" r:id="rId11" imgW="672808" imgH="444307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7050" y="3932238"/>
                        <a:ext cx="673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56" name="Text Box 12"/>
          <p:cNvSpPr txBox="1">
            <a:spLocks noChangeArrowheads="1"/>
          </p:cNvSpPr>
          <p:nvPr/>
        </p:nvSpPr>
        <p:spPr bwMode="auto">
          <a:xfrm>
            <a:off x="4267200" y="393223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8551" grpId="0"/>
      <p:bldP spid="748553" grpId="0"/>
      <p:bldP spid="748554" grpId="0"/>
      <p:bldP spid="74855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a Calculator to Evaluate Radical Expressions 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a TI-84 Plus graphing calculator to evaluate each expression. Round answers to the nearest ten-thousandth.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display should appear as follows.</a:t>
            </a:r>
          </a:p>
          <a:p>
            <a:pPr>
              <a:spcBef>
                <a:spcPts val="2400"/>
              </a:spcBef>
            </a:pPr>
            <a:r>
              <a:rPr lang="en-US" dirty="0">
                <a:solidFill>
                  <a:schemeClr val="tx1"/>
                </a:solidFill>
              </a:rPr>
              <a:t>Thus,</a:t>
            </a:r>
          </a:p>
          <a:p>
            <a:pPr marL="0" indent="0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546100" y="2743200"/>
          <a:ext cx="1638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3" imgW="1638000" imgH="507960" progId="Equation.DSMT4">
                  <p:embed/>
                </p:oleObj>
              </mc:Choice>
              <mc:Fallback>
                <p:oleObj name="Equation" r:id="rId3" imgW="163800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2743200"/>
                        <a:ext cx="16383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020762" y="5216525"/>
          <a:ext cx="4597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5" imgW="4597400" imgH="444500" progId="Equation.DSMT4">
                  <p:embed/>
                </p:oleObj>
              </mc:Choice>
              <mc:Fallback>
                <p:oleObj name="Equation" r:id="rId5" imgW="4597400" imgH="4445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2" y="5216525"/>
                        <a:ext cx="4597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791200" y="5318125"/>
            <a:ext cx="297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Rounded to the nearest ten-thousandth</a:t>
            </a:r>
          </a:p>
        </p:txBody>
      </p:sp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19800" y="3411235"/>
            <a:ext cx="2743200" cy="1922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a Calculator to Evaluate Radical Expressions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display should appear as follows.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sz="2000" b="1" i="0" dirty="0">
                <a:solidFill>
                  <a:srgbClr val="008080"/>
                </a:solidFill>
              </a:rPr>
              <a:t>Note: </a:t>
            </a:r>
            <a:r>
              <a:rPr lang="en-US" sz="2000" i="0" dirty="0">
                <a:solidFill>
                  <a:srgbClr val="008080"/>
                </a:solidFill>
              </a:rPr>
              <a:t>The right parenthesis on 2 must be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000" i="0" dirty="0">
                <a:solidFill>
                  <a:srgbClr val="008080"/>
                </a:solidFill>
              </a:rPr>
              <a:t>included. Otherwise, the calculator will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000" i="0" dirty="0">
                <a:solidFill>
                  <a:srgbClr val="008080"/>
                </a:solidFill>
              </a:rPr>
              <a:t>interpret the expression as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000" i="0" dirty="0">
                <a:solidFill>
                  <a:srgbClr val="008080"/>
                </a:solidFill>
              </a:rPr>
              <a:t>which is not intended.</a:t>
            </a:r>
          </a:p>
          <a:p>
            <a:pPr marL="0" indent="0">
              <a:buFont typeface="Courier New" pitchFamily="49" charset="0"/>
              <a:buNone/>
            </a:pPr>
            <a:endParaRPr lang="en-US" sz="2000" i="0" dirty="0">
              <a:solidFill>
                <a:srgbClr val="C00C08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563344" y="1212850"/>
          <a:ext cx="2882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5" name="Equation" r:id="rId3" imgW="2882880" imgH="622080" progId="Equation.DSMT4">
                  <p:embed/>
                </p:oleObj>
              </mc:Choice>
              <mc:Fallback>
                <p:oleObj name="Equation" r:id="rId3" imgW="28828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344" y="1212850"/>
                        <a:ext cx="2882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340100" y="3605676"/>
          <a:ext cx="1536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6" name="Equation" r:id="rId5" imgW="1536700" imgH="431800" progId="Equation.DSMT4">
                  <p:embed/>
                </p:oleObj>
              </mc:Choice>
              <mc:Fallback>
                <p:oleObj name="Equation" r:id="rId5" imgW="1536700" imgH="431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3605676"/>
                        <a:ext cx="1536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1406072" y="4741861"/>
          <a:ext cx="2374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7" name="Equation" r:id="rId7" imgW="2374900" imgH="622300" progId="Equation.DSMT4">
                  <p:embed/>
                </p:oleObj>
              </mc:Choice>
              <mc:Fallback>
                <p:oleObj name="Equation" r:id="rId7" imgW="2374900" imgH="6223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6072" y="4741861"/>
                        <a:ext cx="2374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3889830" y="4902198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8" name="Equation" r:id="rId9" imgW="952087" imgH="291973" progId="Equation.DSMT4">
                  <p:embed/>
                </p:oleObj>
              </mc:Choice>
              <mc:Fallback>
                <p:oleObj name="Equation" r:id="rId9" imgW="952087" imgH="291973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9830" y="4902198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638800" y="2895600"/>
            <a:ext cx="2743200" cy="18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Add and subtract radical expressions.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Multiply radical expressions.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a graphing calculator to evaluate radical expressions.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Adding and Subtracting with Radicals 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Perform the indicated operation and simplify, if possible. Assume that all variables represent positive real numbers.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148" name="Object 6"/>
          <p:cNvGraphicFramePr>
            <a:graphicFrameLocks noChangeAspect="1"/>
          </p:cNvGraphicFramePr>
          <p:nvPr/>
        </p:nvGraphicFramePr>
        <p:xfrm>
          <a:off x="520700" y="2616200"/>
          <a:ext cx="2476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Equation" r:id="rId3" imgW="2476440" imgH="507960" progId="Equation.DSMT4">
                  <p:embed/>
                </p:oleObj>
              </mc:Choice>
              <mc:Fallback>
                <p:oleObj name="Equation" r:id="rId3" imgW="2476440" imgH="507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2616200"/>
                        <a:ext cx="24765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074760" y="3733800"/>
          <a:ext cx="1943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Equation" r:id="rId5" imgW="1943100" imgH="444500" progId="Equation.DSMT4">
                  <p:embed/>
                </p:oleObj>
              </mc:Choice>
              <mc:Fallback>
                <p:oleObj name="Equation" r:id="rId5" imgW="1943100" imgH="4445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760" y="3733800"/>
                        <a:ext cx="1943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111500" y="3761096"/>
          <a:ext cx="2679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Equation" r:id="rId7" imgW="2679700" imgH="444500" progId="Equation.DSMT4">
                  <p:embed/>
                </p:oleObj>
              </mc:Choice>
              <mc:Fallback>
                <p:oleObj name="Equation" r:id="rId7" imgW="2679700" imgH="444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3761096"/>
                        <a:ext cx="2679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111500" y="4329113"/>
          <a:ext cx="222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Equation" r:id="rId9" imgW="2222500" imgH="444500" progId="Equation.DSMT4">
                  <p:embed/>
                </p:oleObj>
              </mc:Choice>
              <mc:Fallback>
                <p:oleObj name="Equation" r:id="rId9" imgW="2222500" imgH="444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4329113"/>
                        <a:ext cx="2222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111500" y="4903788"/>
          <a:ext cx="1866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Equation" r:id="rId11" imgW="1866900" imgH="520700" progId="Equation.DSMT4">
                  <p:embed/>
                </p:oleObj>
              </mc:Choice>
              <mc:Fallback>
                <p:oleObj name="Equation" r:id="rId11" imgW="1866900" imgH="520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4903788"/>
                        <a:ext cx="1866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111500" y="5486400"/>
          <a:ext cx="1104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Equation" r:id="rId13" imgW="1104900" imgH="444500" progId="Equation.DSMT4">
                  <p:embed/>
                </p:oleObj>
              </mc:Choice>
              <mc:Fallback>
                <p:oleObj name="Equation" r:id="rId13" imgW="1104900" imgH="4445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5486400"/>
                        <a:ext cx="1104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and Subtracting with Radicals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58800" y="1219200"/>
          <a:ext cx="3009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" name="Equation" r:id="rId3" imgW="3009600" imgH="507960" progId="Equation.DSMT4">
                  <p:embed/>
                </p:oleObj>
              </mc:Choice>
              <mc:Fallback>
                <p:oleObj name="Equation" r:id="rId3" imgW="300960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219200"/>
                        <a:ext cx="30099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066800" y="2492992"/>
          <a:ext cx="247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2" name="Equation" r:id="rId5" imgW="2476500" imgH="444500" progId="Equation.DSMT4">
                  <p:embed/>
                </p:oleObj>
              </mc:Choice>
              <mc:Fallback>
                <p:oleObj name="Equation" r:id="rId5" imgW="2476500" imgH="444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492992"/>
                        <a:ext cx="2476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716396" y="3124200"/>
          <a:ext cx="3263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" name="Equation" r:id="rId7" imgW="3263900" imgH="444500" progId="Equation.DSMT4">
                  <p:embed/>
                </p:oleObj>
              </mc:Choice>
              <mc:Fallback>
                <p:oleObj name="Equation" r:id="rId7" imgW="3263900" imgH="444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3124200"/>
                        <a:ext cx="3263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716396" y="3713163"/>
          <a:ext cx="274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" name="Equation" r:id="rId9" imgW="2743200" imgH="444500" progId="Equation.DSMT4">
                  <p:embed/>
                </p:oleObj>
              </mc:Choice>
              <mc:Fallback>
                <p:oleObj name="Equation" r:id="rId9" imgW="2743200" imgH="444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3713163"/>
                        <a:ext cx="274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716396" y="4321175"/>
          <a:ext cx="2565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5" name="Equation" r:id="rId11" imgW="2565400" imgH="520700" progId="Equation.DSMT4">
                  <p:embed/>
                </p:oleObj>
              </mc:Choice>
              <mc:Fallback>
                <p:oleObj name="Equation" r:id="rId11" imgW="2565400" imgH="5207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4321175"/>
                        <a:ext cx="2565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716396" y="4965700"/>
          <a:ext cx="1828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" name="Equation" r:id="rId13" imgW="1828800" imgH="444500" progId="Equation.DSMT4">
                  <p:embed/>
                </p:oleObj>
              </mc:Choice>
              <mc:Fallback>
                <p:oleObj name="Equation" r:id="rId13" imgW="1828800" imgH="4445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4965700"/>
                        <a:ext cx="1828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2209093"/>
              </p:ext>
            </p:extLst>
          </p:nvPr>
        </p:nvGraphicFramePr>
        <p:xfrm>
          <a:off x="4837106" y="4346575"/>
          <a:ext cx="4013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" name="Equation" r:id="rId15" imgW="4012920" imgH="990360" progId="Equation.DSMT4">
                  <p:embed/>
                </p:oleObj>
              </mc:Choice>
              <mc:Fallback>
                <p:oleObj name="Equation" r:id="rId15" imgW="4012920" imgH="990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7106" y="4346575"/>
                        <a:ext cx="40132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and Subtracting with Radicals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3400" y="1333500"/>
          <a:ext cx="2286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3" imgW="2286000" imgH="507960" progId="Equation.DSMT4">
                  <p:embed/>
                </p:oleObj>
              </mc:Choice>
              <mc:Fallback>
                <p:oleObj name="Equation" r:id="rId3" imgW="228600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33500"/>
                        <a:ext cx="22860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480704" y="2562556"/>
          <a:ext cx="1778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tion" r:id="rId5" imgW="1777229" imgH="444307" progId="Equation.DSMT4">
                  <p:embed/>
                </p:oleObj>
              </mc:Choice>
              <mc:Fallback>
                <p:oleObj name="Equation" r:id="rId5" imgW="1777229" imgH="444307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704" y="2562556"/>
                        <a:ext cx="1778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298700" y="2577152"/>
          <a:ext cx="219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7" imgW="2197100" imgH="444500" progId="Equation.DSMT4">
                  <p:embed/>
                </p:oleObj>
              </mc:Choice>
              <mc:Fallback>
                <p:oleObj name="Equation" r:id="rId7" imgW="2197100" imgH="444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2577152"/>
                        <a:ext cx="219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298700" y="3213100"/>
          <a:ext cx="2032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9" imgW="2031840" imgH="444240" progId="Equation.DSMT4">
                  <p:embed/>
                </p:oleObj>
              </mc:Choice>
              <mc:Fallback>
                <p:oleObj name="Equation" r:id="rId9" imgW="203184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3213100"/>
                        <a:ext cx="2032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298700" y="3898900"/>
          <a:ext cx="1841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11" imgW="1841500" imgH="520700" progId="Equation.DSMT4">
                  <p:embed/>
                </p:oleObj>
              </mc:Choice>
              <mc:Fallback>
                <p:oleObj name="Equation" r:id="rId11" imgW="1841500" imgH="5207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3898900"/>
                        <a:ext cx="1841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2298700" y="4535714"/>
          <a:ext cx="1206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Equation" r:id="rId13" imgW="1206500" imgH="508000" progId="Equation.DSMT4">
                  <p:embed/>
                </p:oleObj>
              </mc:Choice>
              <mc:Fallback>
                <p:oleObj name="Equation" r:id="rId13" imgW="1206500" imgH="5080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4535714"/>
                        <a:ext cx="1206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and Subtracting with Radicals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spcBef>
                <a:spcPct val="6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52450" y="1317008"/>
          <a:ext cx="2921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3" imgW="2920680" imgH="558720" progId="Equation.DSMT4">
                  <p:embed/>
                </p:oleObj>
              </mc:Choice>
              <mc:Fallback>
                <p:oleObj name="Equation" r:id="rId3" imgW="2920680" imgH="5587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1317008"/>
                        <a:ext cx="29210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121392" y="2514600"/>
          <a:ext cx="2362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5" imgW="2362200" imgH="558800" progId="Equation.DSMT4">
                  <p:embed/>
                </p:oleObj>
              </mc:Choice>
              <mc:Fallback>
                <p:oleObj name="Equation" r:id="rId5" imgW="2362200" imgH="558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1392" y="2514600"/>
                        <a:ext cx="2362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484563" y="2514600"/>
          <a:ext cx="3556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7" imgW="3556000" imgH="558800" progId="Equation.DSMT4">
                  <p:embed/>
                </p:oleObj>
              </mc:Choice>
              <mc:Fallback>
                <p:oleObj name="Equation" r:id="rId7" imgW="3556000" imgH="558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2514600"/>
                        <a:ext cx="3556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484563" y="3225800"/>
          <a:ext cx="2565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9" imgW="2565400" imgH="508000" progId="Equation.DSMT4">
                  <p:embed/>
                </p:oleObj>
              </mc:Choice>
              <mc:Fallback>
                <p:oleObj name="Equation" r:id="rId9" imgW="2565400" imgH="508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3225800"/>
                        <a:ext cx="2565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484563" y="3810000"/>
          <a:ext cx="1485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11" imgW="1485900" imgH="508000" progId="Equation.DSMT4">
                  <p:embed/>
                </p:oleObj>
              </mc:Choice>
              <mc:Fallback>
                <p:oleObj name="Equation" r:id="rId11" imgW="1485900" imgH="508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3810000"/>
                        <a:ext cx="1485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2: Adding and Subtracting  with Radicals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Perform the indicated operations and simplify, if possible. Assume that all variables represent positive real numbers.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27050" y="2628900"/>
          <a:ext cx="2844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" imgW="2844720" imgH="507960" progId="Equation.DSMT4">
                  <p:embed/>
                </p:oleObj>
              </mc:Choice>
              <mc:Fallback>
                <p:oleObj name="Equation" r:id="rId3" imgW="284472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2628900"/>
                        <a:ext cx="28448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073150" y="3816350"/>
          <a:ext cx="6159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5" imgW="6159500" imgH="533400" progId="Equation.DSMT4">
                  <p:embed/>
                </p:oleObj>
              </mc:Choice>
              <mc:Fallback>
                <p:oleObj name="Equation" r:id="rId5" imgW="6159500" imgH="533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3150" y="3816350"/>
                        <a:ext cx="6159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0358" name="Text Box 6"/>
          <p:cNvSpPr txBox="1">
            <a:spLocks noChangeArrowheads="1"/>
          </p:cNvSpPr>
          <p:nvPr/>
        </p:nvSpPr>
        <p:spPr bwMode="auto">
          <a:xfrm>
            <a:off x="3733800" y="38100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5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6172200" y="38242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58" grpId="0"/>
      <p:bldP spid="74035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2: </a:t>
            </a:r>
            <a:r>
              <a:rPr lang="en-US" dirty="0"/>
              <a:t>Adding and Subtracting</a:t>
            </a:r>
            <a:r>
              <a:rPr lang="en-US" sz="3200" dirty="0">
                <a:solidFill>
                  <a:schemeClr val="accent1"/>
                </a:solidFill>
              </a:rPr>
              <a:t> with Radicals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i="0">
              <a:solidFill>
                <a:schemeClr val="tx1"/>
              </a:solidFill>
            </a:endParaRPr>
          </a:p>
          <a:p>
            <a:pPr>
              <a:spcBef>
                <a:spcPct val="45000"/>
              </a:spcBef>
              <a:buFont typeface="Courier New" pitchFamily="49" charset="0"/>
              <a:buNone/>
            </a:pPr>
            <a:r>
              <a:rPr lang="en-US" b="1" i="0">
                <a:solidFill>
                  <a:schemeClr val="tx1"/>
                </a:solidFill>
              </a:rPr>
              <a:t>Solution</a:t>
            </a:r>
            <a:endParaRPr lang="en-US" b="1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84200" y="1333500"/>
          <a:ext cx="3822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" imgW="3822480" imgH="507960" progId="Equation.DSMT4">
                  <p:embed/>
                </p:oleObj>
              </mc:Choice>
              <mc:Fallback>
                <p:oleObj name="Equation" r:id="rId3" imgW="382248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1333500"/>
                        <a:ext cx="38227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482600" y="2541587"/>
          <a:ext cx="7823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5" imgW="7823200" imgH="1168400" progId="Equation.DSMT4">
                  <p:embed/>
                </p:oleObj>
              </mc:Choice>
              <mc:Fallback>
                <p:oleObj name="Equation" r:id="rId5" imgW="7823200" imgH="116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2541587"/>
                        <a:ext cx="7823200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1382" name="Text Box 6"/>
          <p:cNvSpPr txBox="1">
            <a:spLocks noChangeArrowheads="1"/>
          </p:cNvSpPr>
          <p:nvPr/>
        </p:nvSpPr>
        <p:spPr bwMode="auto">
          <a:xfrm>
            <a:off x="4419600" y="2554287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8</a:t>
            </a:r>
          </a:p>
        </p:txBody>
      </p:sp>
      <p:sp>
        <p:nvSpPr>
          <p:cNvPr id="741383" name="Text Box 7"/>
          <p:cNvSpPr txBox="1">
            <a:spLocks noChangeArrowheads="1"/>
          </p:cNvSpPr>
          <p:nvPr/>
        </p:nvSpPr>
        <p:spPr bwMode="auto">
          <a:xfrm>
            <a:off x="6616700" y="2566987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3</a:t>
            </a:r>
          </a:p>
        </p:txBody>
      </p:sp>
      <p:sp>
        <p:nvSpPr>
          <p:cNvPr id="741384" name="Text Box 8"/>
          <p:cNvSpPr txBox="1">
            <a:spLocks noChangeArrowheads="1"/>
          </p:cNvSpPr>
          <p:nvPr/>
        </p:nvSpPr>
        <p:spPr bwMode="auto">
          <a:xfrm>
            <a:off x="4419600" y="3214687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741385" name="Text Box 9"/>
          <p:cNvSpPr txBox="1">
            <a:spLocks noChangeArrowheads="1"/>
          </p:cNvSpPr>
          <p:nvPr/>
        </p:nvSpPr>
        <p:spPr bwMode="auto">
          <a:xfrm>
            <a:off x="5918200" y="3214687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1382" grpId="0"/>
      <p:bldP spid="741383" grpId="0"/>
      <p:bldP spid="741384" grpId="0"/>
      <p:bldP spid="74138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3: Multiplying with Radicals 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Multiply and simplify the following expressions.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Assume that all variables represent positive real numbers. 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39750" y="2743376"/>
          <a:ext cx="1752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tion" r:id="rId3" imgW="1752480" imgH="507960" progId="Equation.DSMT4">
                  <p:embed/>
                </p:oleObj>
              </mc:Choice>
              <mc:Fallback>
                <p:oleObj name="Equation" r:id="rId3" imgW="175248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743376"/>
                        <a:ext cx="17526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066800" y="4048632"/>
          <a:ext cx="1219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Equation" r:id="rId5" imgW="1218671" imgH="444307" progId="Equation.DSMT4">
                  <p:embed/>
                </p:oleObj>
              </mc:Choice>
              <mc:Fallback>
                <p:oleObj name="Equation" r:id="rId5" imgW="1218671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048632"/>
                        <a:ext cx="1219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321256" y="4040672"/>
          <a:ext cx="191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quation" r:id="rId7" imgW="1916868" imgH="444307" progId="Equation.DSMT4">
                  <p:embed/>
                </p:oleObj>
              </mc:Choice>
              <mc:Fallback>
                <p:oleObj name="Equation" r:id="rId7" imgW="1916868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256" y="4040672"/>
                        <a:ext cx="1917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321256" y="4650272"/>
          <a:ext cx="1701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9" imgW="1701800" imgH="698500" progId="Equation.DSMT4">
                  <p:embed/>
                </p:oleObj>
              </mc:Choice>
              <mc:Fallback>
                <p:oleObj name="Equation" r:id="rId9" imgW="1701800" imgH="698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256" y="4650272"/>
                        <a:ext cx="1701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321256" y="5474824"/>
          <a:ext cx="91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Equation" r:id="rId11" imgW="914400" imgH="444500" progId="Equation.DSMT4">
                  <p:embed/>
                </p:oleObj>
              </mc:Choice>
              <mc:Fallback>
                <p:oleObj name="Equation" r:id="rId11" imgW="914400" imgH="444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256" y="5474824"/>
                        <a:ext cx="914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345</Words>
  <Application>Microsoft Office PowerPoint</Application>
  <PresentationFormat>On-screen Show (4:3)</PresentationFormat>
  <Paragraphs>88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 New</vt:lpstr>
      <vt:lpstr>Symbol</vt:lpstr>
      <vt:lpstr>Office Theme</vt:lpstr>
      <vt:lpstr>Equation</vt:lpstr>
      <vt:lpstr>Section 15.4</vt:lpstr>
      <vt:lpstr>Objectives</vt:lpstr>
      <vt:lpstr>Example 1: Adding and Subtracting with Radicals </vt:lpstr>
      <vt:lpstr>Example 1: Adding and Subtracting with Radicals (cont.)</vt:lpstr>
      <vt:lpstr>Example 1: Adding and Subtracting with Radicals (cont.)</vt:lpstr>
      <vt:lpstr>Example 1: Adding and Subtracting with Radicals (cont.)</vt:lpstr>
      <vt:lpstr>Completion Example 2: Adding and Subtracting  with Radicals</vt:lpstr>
      <vt:lpstr>Completion Example 2: Adding and Subtracting with Radicals (cont.)</vt:lpstr>
      <vt:lpstr>Example 3: Multiplying with Radicals </vt:lpstr>
      <vt:lpstr>Example 3: Multiplying with Radicals (cont.)</vt:lpstr>
      <vt:lpstr>Example 3: Multiplying with Radicals (cont.)</vt:lpstr>
      <vt:lpstr>Example 3: Multiplying with Radicals (cont.)</vt:lpstr>
      <vt:lpstr>Example 3: Multiplying with Radicals (cont.)</vt:lpstr>
      <vt:lpstr>Completion Example 4: Multiplying with Radicals </vt:lpstr>
      <vt:lpstr>Completion Example 4: Multiplying with Radicals (cont.)</vt:lpstr>
      <vt:lpstr>Example 5: Using a Calculator to Evaluate Radical Expressions </vt:lpstr>
      <vt:lpstr>Example 5: Using a Calculator to Evaluate Radical Expressions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52</cp:revision>
  <dcterms:created xsi:type="dcterms:W3CDTF">2013-04-26T14:43:13Z</dcterms:created>
  <dcterms:modified xsi:type="dcterms:W3CDTF">2018-06-12T16:44:49Z</dcterms:modified>
</cp:coreProperties>
</file>