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5" r:id="rId9"/>
    <p:sldId id="276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3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5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12" Type="http://schemas.openxmlformats.org/officeDocument/2006/relationships/image" Target="../media/image94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11" Type="http://schemas.openxmlformats.org/officeDocument/2006/relationships/image" Target="../media/image93.wmf"/><Relationship Id="rId5" Type="http://schemas.openxmlformats.org/officeDocument/2006/relationships/image" Target="../media/image8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8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1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15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8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1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3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5.wmf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Relationship Id="rId27" Type="http://schemas.openxmlformats.org/officeDocument/2006/relationships/oleObject" Target="../embeddings/oleObject9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Rationalizing Denominators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Rationalize a Denominator Containing a Sum or Difference Involving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463550" indent="-463550" algn="ctr">
              <a:tabLst>
                <a:tab pos="800100" algn="l"/>
                <a:tab pos="7150100" algn="l"/>
              </a:tabLst>
            </a:pPr>
            <a:r>
              <a:rPr lang="en-US" sz="25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r>
              <a:rPr lang="en-US" sz="25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0"/>
              </a:spcBef>
              <a:tabLst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sz="2700" b="1" dirty="0">
                <a:solidFill>
                  <a:srgbClr val="C00000"/>
                </a:solidFill>
                <a:latin typeface="Calibri" pitchFamily="34" charset="0"/>
              </a:rPr>
              <a:t>conjugate of the denominator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If the denominator is of the form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−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, multiply both the numerator and denominator by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+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If the denominator is of the form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+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, multiply both the numerator and denominator by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−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0"/>
              </a:spcBef>
              <a:tabLst>
                <a:tab pos="800100" algn="l"/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The new denominator will be the difference of two squares and therefore will not contain a radical term.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Rationalize each denominator and simplify, if possible. Assume that all variables represent positive real numbers.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/>
        </p:nvGraphicFramePr>
        <p:xfrm>
          <a:off x="948655" y="2598956"/>
          <a:ext cx="99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3" imgW="990170" imgH="863225" progId="Equation.DSMT4">
                  <p:embed/>
                </p:oleObj>
              </mc:Choice>
              <mc:Fallback>
                <p:oleObj name="Equation" r:id="rId3" imgW="990170" imgH="863225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2598956"/>
                        <a:ext cx="990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8"/>
          <p:cNvGraphicFramePr>
            <a:graphicFrameLocks noChangeAspect="1"/>
          </p:cNvGraphicFramePr>
          <p:nvPr/>
        </p:nvGraphicFramePr>
        <p:xfrm>
          <a:off x="7035800" y="3965331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5" imgW="1002865" imgH="444307" progId="Equation.DSMT4">
                  <p:embed/>
                </p:oleObj>
              </mc:Choice>
              <mc:Fallback>
                <p:oleObj name="Equation" r:id="rId5" imgW="1002865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3965331"/>
                        <a:ext cx="100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0"/>
          <p:cNvGraphicFramePr>
            <a:graphicFrameLocks noChangeAspect="1"/>
          </p:cNvGraphicFramePr>
          <p:nvPr/>
        </p:nvGraphicFramePr>
        <p:xfrm>
          <a:off x="4933950" y="5013327"/>
          <a:ext cx="3657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7" imgW="3657600" imgH="342720" progId="Equation.DSMT4">
                  <p:embed/>
                </p:oleObj>
              </mc:Choice>
              <mc:Fallback>
                <p:oleObj name="Equation" r:id="rId7" imgW="3657600" imgH="342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5013327"/>
                        <a:ext cx="3657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968992" y="4724402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9" imgW="1016000" imgH="889000" progId="Equation.DSMT4">
                  <p:embed/>
                </p:oleObj>
              </mc:Choice>
              <mc:Fallback>
                <p:oleObj name="Equation" r:id="rId9" imgW="1016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992" y="4724402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022475" y="4554540"/>
          <a:ext cx="2667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11" imgW="2667000" imgH="1282700" progId="Equation.DSMT4">
                  <p:embed/>
                </p:oleObj>
              </mc:Choice>
              <mc:Fallback>
                <p:oleObj name="Equation" r:id="rId11" imgW="2667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4554540"/>
                        <a:ext cx="2667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>
              <a:solidFill>
                <a:schemeClr val="tx1"/>
              </a:solidFill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59847"/>
              </p:ext>
            </p:extLst>
          </p:nvPr>
        </p:nvGraphicFramePr>
        <p:xfrm>
          <a:off x="3657600" y="1673842"/>
          <a:ext cx="509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5" imgW="5092700" imgH="279400" progId="Equation.DSMT4">
                  <p:embed/>
                </p:oleObj>
              </mc:Choice>
              <mc:Fallback>
                <p:oleObj name="Equation" r:id="rId5" imgW="5092700" imgH="279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673842"/>
                        <a:ext cx="509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97534"/>
              </p:ext>
            </p:extLst>
          </p:nvPr>
        </p:nvGraphicFramePr>
        <p:xfrm>
          <a:off x="3670300" y="4240213"/>
          <a:ext cx="402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Equation" r:id="rId7" imgW="4025880" imgH="241200" progId="Equation.DSMT4">
                  <p:embed/>
                </p:oleObj>
              </mc:Choice>
              <mc:Fallback>
                <p:oleObj name="Equation" r:id="rId7" imgW="402588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4240213"/>
                        <a:ext cx="402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398896" y="1115704"/>
          <a:ext cx="1765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Equation" r:id="rId9" imgW="1765300" imgH="1358900" progId="Equation.DSMT4">
                  <p:embed/>
                </p:oleObj>
              </mc:Choice>
              <mc:Fallback>
                <p:oleObj name="Equation" r:id="rId9" imgW="1765300" imgH="13589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896" y="1115704"/>
                        <a:ext cx="1765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404584" y="25146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Equation" r:id="rId11" imgW="1638300" imgH="1041400" progId="Equation.DSMT4">
                  <p:embed/>
                </p:oleObj>
              </mc:Choice>
              <mc:Fallback>
                <p:oleObj name="Equation" r:id="rId11" imgW="1638300" imgH="1041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25146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404584" y="3728729"/>
          <a:ext cx="1651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Equation" r:id="rId13" imgW="1651000" imgH="1041400" progId="Equation.DSMT4">
                  <p:embed/>
                </p:oleObj>
              </mc:Choice>
              <mc:Fallback>
                <p:oleObj name="Equation" r:id="rId13" imgW="1651000" imgH="1041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3728729"/>
                        <a:ext cx="1651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379538" y="4911417"/>
          <a:ext cx="121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Equation" r:id="rId15" imgW="1219200" imgH="914400" progId="Equation.DSMT4">
                  <p:embed/>
                </p:oleObj>
              </mc:Choice>
              <mc:Fallback>
                <p:oleObj name="Equation" r:id="rId15" imgW="12192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911417"/>
                        <a:ext cx="121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524000" y="3935104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133600" y="4468504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573338" y="4620904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1" name="Equation" r:id="rId17" imgW="164885" imgH="215619" progId="Equation.DSMT4">
                  <p:embed/>
                </p:oleObj>
              </mc:Choice>
              <mc:Fallback>
                <p:oleObj name="Equation" r:id="rId17" imgW="164885" imgH="21561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4620904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457683"/>
              </p:ext>
            </p:extLst>
          </p:nvPr>
        </p:nvGraphicFramePr>
        <p:xfrm>
          <a:off x="3657600" y="4773613"/>
          <a:ext cx="4368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2" name="Equation" r:id="rId19" imgW="4368600" imgH="1041120" progId="Equation.DSMT4">
                  <p:embed/>
                </p:oleObj>
              </mc:Choice>
              <mc:Fallback>
                <p:oleObj name="Equation" r:id="rId19" imgW="4368600" imgH="1041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773613"/>
                        <a:ext cx="43688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4" name="Object 8"/>
          <p:cNvGraphicFramePr>
            <a:graphicFrameLocks noChangeAspect="1"/>
          </p:cNvGraphicFramePr>
          <p:nvPr/>
        </p:nvGraphicFramePr>
        <p:xfrm>
          <a:off x="990600" y="11366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3" imgW="1130040" imgH="901440" progId="Equation.DSMT4">
                  <p:embed/>
                </p:oleObj>
              </mc:Choice>
              <mc:Fallback>
                <p:oleObj name="Equation" r:id="rId3" imgW="113004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36650"/>
                        <a:ext cx="1130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83995"/>
              </p:ext>
            </p:extLst>
          </p:nvPr>
        </p:nvGraphicFramePr>
        <p:xfrm>
          <a:off x="7031038" y="2768600"/>
          <a:ext cx="118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5" imgW="1180800" imgH="431640" progId="Equation.DSMT4">
                  <p:embed/>
                </p:oleObj>
              </mc:Choice>
              <mc:Fallback>
                <p:oleObj name="Equation" r:id="rId5" imgW="11808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038" y="2768600"/>
                        <a:ext cx="1181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295400" y="36512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7" imgW="1130040" imgH="901440" progId="Equation.DSMT4">
                  <p:embed/>
                </p:oleObj>
              </mc:Choice>
              <mc:Fallback>
                <p:oleObj name="Equation" r:id="rId7" imgW="113004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5125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112748"/>
              </p:ext>
            </p:extLst>
          </p:nvPr>
        </p:nvGraphicFramePr>
        <p:xfrm>
          <a:off x="2470150" y="3454400"/>
          <a:ext cx="2946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Equation" r:id="rId9" imgW="2946240" imgH="1282680" progId="Equation.DSMT4">
                  <p:embed/>
                </p:oleObj>
              </mc:Choice>
              <mc:Fallback>
                <p:oleObj name="Equation" r:id="rId9" imgW="2946240" imgH="1282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3454400"/>
                        <a:ext cx="2946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486400" y="34544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9" name="Equation" r:id="rId11" imgW="1993680" imgH="1041120" progId="Equation.DSMT4">
                  <p:embed/>
                </p:oleObj>
              </mc:Choice>
              <mc:Fallback>
                <p:oleObj name="Equation" r:id="rId11" imgW="199368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4544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578100" y="49022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Equation" r:id="rId13" imgW="1993680" imgH="1041120" progId="Equation.DSMT4">
                  <p:embed/>
                </p:oleObj>
              </mc:Choice>
              <mc:Fallback>
                <p:oleObj name="Equation" r:id="rId13" imgW="1993680" imgH="1041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9022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762500" y="52705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Equation" r:id="rId15" imgW="1333440" imgH="444240" progId="Equation.DSMT4">
                  <p:embed/>
                </p:oleObj>
              </mc:Choice>
              <mc:Fallback>
                <p:oleObj name="Equation" r:id="rId15" imgW="133344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5270500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908300" y="5029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517900" y="5638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11"/>
          <p:cNvGraphicFramePr>
            <a:graphicFrameLocks noChangeAspect="1"/>
          </p:cNvGraphicFramePr>
          <p:nvPr/>
        </p:nvGraphicFramePr>
        <p:xfrm>
          <a:off x="895350" y="1189346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3" imgW="1270000" imgH="876300" progId="Equation.DSMT4">
                  <p:embed/>
                </p:oleObj>
              </mc:Choice>
              <mc:Fallback>
                <p:oleObj name="Equation" r:id="rId3" imgW="1270000" imgH="876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189346"/>
                        <a:ext cx="12700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12"/>
          <p:cNvGraphicFramePr>
            <a:graphicFrameLocks noChangeAspect="1"/>
          </p:cNvGraphicFramePr>
          <p:nvPr/>
        </p:nvGraphicFramePr>
        <p:xfrm>
          <a:off x="6994856" y="2841008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5" imgW="1244600" imgH="419100" progId="Equation.DSMT4">
                  <p:embed/>
                </p:oleObj>
              </mc:Choice>
              <mc:Fallback>
                <p:oleObj name="Equation" r:id="rId5" imgW="1244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856" y="2841008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39288" y="3692856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7" imgW="1270000" imgH="889000" progId="Equation.DSMT4">
                  <p:embed/>
                </p:oleObj>
              </mc:Choice>
              <mc:Fallback>
                <p:oleObj name="Equation" r:id="rId7" imgW="1270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288" y="3692856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422650" y="3490913"/>
          <a:ext cx="3175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9" imgW="3175000" imgH="1282700" progId="Equation.DSMT4">
                  <p:embed/>
                </p:oleObj>
              </mc:Choice>
              <mc:Fallback>
                <p:oleObj name="Equation" r:id="rId9" imgW="3175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490913"/>
                        <a:ext cx="3175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434688" y="4892720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11" imgW="1460500" imgH="914400" progId="Equation.DSMT4">
                  <p:embed/>
                </p:oleObj>
              </mc:Choice>
              <mc:Fallback>
                <p:oleObj name="Equation" r:id="rId11" imgW="14605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4892720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927600" y="488473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13" imgW="1473200" imgH="914400" progId="Equation.DSMT4">
                  <p:embed/>
                </p:oleObj>
              </mc:Choice>
              <mc:Fallback>
                <p:oleObj name="Equation" r:id="rId13" imgW="14732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88473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2" name="Object 15"/>
          <p:cNvGraphicFramePr>
            <a:graphicFrameLocks noChangeAspect="1"/>
          </p:cNvGraphicFramePr>
          <p:nvPr/>
        </p:nvGraphicFramePr>
        <p:xfrm>
          <a:off x="952500" y="1129352"/>
          <a:ext cx="952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3" imgW="952087" imgH="863225" progId="Equation.DSMT4">
                  <p:embed/>
                </p:oleObj>
              </mc:Choice>
              <mc:Fallback>
                <p:oleObj name="Equation" r:id="rId3" imgW="952087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1129352"/>
                        <a:ext cx="952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16"/>
          <p:cNvGraphicFramePr>
            <a:graphicFrameLocks noChangeAspect="1"/>
          </p:cNvGraphicFramePr>
          <p:nvPr/>
        </p:nvGraphicFramePr>
        <p:xfrm>
          <a:off x="7035800" y="2835914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5" imgW="1028700" imgH="419100" progId="Equation.DSMT4">
                  <p:embed/>
                </p:oleObj>
              </mc:Choice>
              <mc:Fallback>
                <p:oleObj name="Equation" r:id="rId5" imgW="10287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2835914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389496" y="3616656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7" imgW="939392" imgH="863225" progId="Equation.DSMT4">
                  <p:embed/>
                </p:oleObj>
              </mc:Choice>
              <mc:Fallback>
                <p:oleObj name="Equation" r:id="rId7" imgW="939392" imgH="86322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496" y="3616656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07392" y="3442648"/>
          <a:ext cx="2616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9" imgW="2616120" imgH="1206360" progId="Equation.DSMT4">
                  <p:embed/>
                </p:oleObj>
              </mc:Choice>
              <mc:Fallback>
                <p:oleObj name="Equation" r:id="rId9" imgW="2616120" imgH="1206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392" y="3442648"/>
                        <a:ext cx="26162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88056" y="48006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11" imgW="1663560" imgH="990360" progId="Equation.DSMT4">
                  <p:embed/>
                </p:oleObj>
              </mc:Choice>
              <mc:Fallback>
                <p:oleObj name="Equation" r:id="rId11" imgW="166356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056" y="48006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600700" y="488950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13" imgW="1180800" imgH="901440" progId="Equation.DSMT4">
                  <p:embed/>
                </p:oleObj>
              </mc:Choice>
              <mc:Fallback>
                <p:oleObj name="Equation" r:id="rId13" imgW="118080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488950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105400" y="51054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60000"/>
              </a:lnSpc>
              <a:buFont typeface="+mj-lt"/>
              <a:buAutoNum type="alphaLcPeriod" startAt="5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6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939800" y="12954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3" imgW="1295400" imgH="952500" progId="Equation.DSMT4">
                  <p:embed/>
                </p:oleObj>
              </mc:Choice>
              <mc:Fallback>
                <p:oleObj name="Equation" r:id="rId3" imgW="12954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295400"/>
                        <a:ext cx="1295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6997700" y="290195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5" imgW="1282700" imgH="508000" progId="Equation.DSMT4">
                  <p:embed/>
                </p:oleObj>
              </mc:Choice>
              <mc:Fallback>
                <p:oleObj name="Equation" r:id="rId5" imgW="1282700" imgH="508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700" y="2901950"/>
                        <a:ext cx="128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36576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7" imgW="1295400" imgH="952500" progId="Equation.DSMT4">
                  <p:embed/>
                </p:oleObj>
              </mc:Choice>
              <mc:Fallback>
                <p:oleObj name="Equation" r:id="rId7" imgW="1295400" imgH="952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57600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167416" y="3436960"/>
          <a:ext cx="3213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tion" r:id="rId9" imgW="3213000" imgH="1282680" progId="Equation.DSMT4">
                  <p:embed/>
                </p:oleObj>
              </mc:Choice>
              <mc:Fallback>
                <p:oleObj name="Equation" r:id="rId9" imgW="3213000" imgH="1282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416" y="3436960"/>
                        <a:ext cx="3213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17863" y="4886325"/>
          <a:ext cx="269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11" imgW="2692400" imgH="1104900" progId="Equation.DSMT4">
                  <p:embed/>
                </p:oleObj>
              </mc:Choice>
              <mc:Fallback>
                <p:oleObj name="Equation" r:id="rId11" imgW="2692400" imgH="1104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4886325"/>
                        <a:ext cx="2692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6040438" y="5208588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13" imgW="1447800" imgH="508000" progId="Equation.DSMT4">
                  <p:embed/>
                </p:oleObj>
              </mc:Choice>
              <mc:Fallback>
                <p:oleObj name="Equation" r:id="rId13" imgW="14478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0438" y="5208588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429000" y="49530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343400" y="5715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Rationalizing Denominators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Rationalize the denominator and simplify: </a:t>
            </a:r>
          </a:p>
          <a:p>
            <a:pPr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Solution</a:t>
            </a:r>
            <a:r>
              <a:rPr lang="en-US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745287" y="112395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2" name="Equation" r:id="rId3" imgW="990600" imgH="876300" progId="Equation.DSMT4">
                  <p:embed/>
                </p:oleObj>
              </mc:Choice>
              <mc:Fallback>
                <p:oleObj name="Equation" r:id="rId3" imgW="990600" imgH="876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7" y="1123950"/>
                        <a:ext cx="990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06463" y="2774950"/>
          <a:ext cx="6592887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3" name="Equation" r:id="rId5" imgW="6603840" imgH="2222280" progId="Equation.DSMT4">
                  <p:embed/>
                </p:oleObj>
              </mc:Choice>
              <mc:Fallback>
                <p:oleObj name="Equation" r:id="rId5" imgW="6603840" imgH="2222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774950"/>
                        <a:ext cx="6592887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8" name="Object 6"/>
          <p:cNvGraphicFramePr>
            <a:graphicFrameLocks noChangeAspect="1"/>
          </p:cNvGraphicFramePr>
          <p:nvPr/>
        </p:nvGraphicFramePr>
        <p:xfrm>
          <a:off x="3175000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4" name="Equation" r:id="rId7" imgW="965200" imgH="419100" progId="Equation.DSMT4">
                  <p:embed/>
                </p:oleObj>
              </mc:Choice>
              <mc:Fallback>
                <p:oleObj name="Equation" r:id="rId7" imgW="9652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9" name="Object 7"/>
          <p:cNvGraphicFramePr>
            <a:graphicFrameLocks noChangeAspect="1"/>
          </p:cNvGraphicFramePr>
          <p:nvPr/>
        </p:nvGraphicFramePr>
        <p:xfrm>
          <a:off x="5737028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5" name="Equation" r:id="rId9" imgW="965200" imgH="419100" progId="Equation.DSMT4">
                  <p:embed/>
                </p:oleObj>
              </mc:Choice>
              <mc:Fallback>
                <p:oleObj name="Equation" r:id="rId9" imgW="9652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28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0" name="Object 8"/>
          <p:cNvGraphicFramePr>
            <a:graphicFrameLocks noChangeAspect="1"/>
          </p:cNvGraphicFramePr>
          <p:nvPr/>
        </p:nvGraphicFramePr>
        <p:xfrm>
          <a:off x="3543300" y="3281363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6" name="Equation" r:id="rId11" imgW="965200" imgH="419100" progId="Equation.DSMT4">
                  <p:embed/>
                </p:oleObj>
              </mc:Choice>
              <mc:Fallback>
                <p:oleObj name="Equation" r:id="rId11" imgW="9652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1363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1" name="Object 9"/>
          <p:cNvGraphicFramePr>
            <a:graphicFrameLocks noChangeAspect="1"/>
          </p:cNvGraphicFramePr>
          <p:nvPr/>
        </p:nvGraphicFramePr>
        <p:xfrm>
          <a:off x="5137768" y="343182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7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768" y="3431824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2" name="Object 10"/>
          <p:cNvGraphicFramePr>
            <a:graphicFrameLocks noChangeAspect="1"/>
          </p:cNvGraphicFramePr>
          <p:nvPr/>
        </p:nvGraphicFramePr>
        <p:xfrm>
          <a:off x="6096000" y="3281672"/>
          <a:ext cx="45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8" name="Equation" r:id="rId15" imgW="457200" imgH="419100" progId="Equation.DSMT4">
                  <p:embed/>
                </p:oleObj>
              </mc:Choice>
              <mc:Fallback>
                <p:oleObj name="Equation" r:id="rId15" imgW="457200" imgH="4191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81672"/>
                        <a:ext cx="457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3" name="Object 11"/>
          <p:cNvGraphicFramePr>
            <a:graphicFrameLocks noChangeAspect="1"/>
          </p:cNvGraphicFramePr>
          <p:nvPr/>
        </p:nvGraphicFramePr>
        <p:xfrm>
          <a:off x="2895600" y="3938742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9" name="Equation" r:id="rId17" imgW="965200" imgH="419100" progId="Equation.DSMT4">
                  <p:embed/>
                </p:oleObj>
              </mc:Choice>
              <mc:Fallback>
                <p:oleObj name="Equation" r:id="rId17" imgW="965200" imgH="419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38742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4" name="Object 12"/>
          <p:cNvGraphicFramePr>
            <a:graphicFrameLocks noChangeAspect="1"/>
          </p:cNvGraphicFramePr>
          <p:nvPr/>
        </p:nvGraphicFramePr>
        <p:xfrm>
          <a:off x="2295525" y="461327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" name="Equation" r:id="rId19" imgW="368140" imgH="291973" progId="Equation.DSMT4">
                  <p:embed/>
                </p:oleObj>
              </mc:Choice>
              <mc:Fallback>
                <p:oleObj name="Equation" r:id="rId19" imgW="368140" imgH="29197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4613275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5" name="Object 13"/>
          <p:cNvGraphicFramePr>
            <a:graphicFrameLocks noChangeAspect="1"/>
          </p:cNvGraphicFramePr>
          <p:nvPr/>
        </p:nvGraphicFramePr>
        <p:xfrm>
          <a:off x="3606800" y="45958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" name="Equation" r:id="rId21" imgW="203112" imgH="279279" progId="Equation.DSMT4">
                  <p:embed/>
                </p:oleObj>
              </mc:Choice>
              <mc:Fallback>
                <p:oleObj name="Equation" r:id="rId21" imgW="203112" imgH="27927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5958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6" name="Object 14"/>
          <p:cNvGraphicFramePr>
            <a:graphicFrameLocks noChangeAspect="1"/>
          </p:cNvGraphicFramePr>
          <p:nvPr/>
        </p:nvGraphicFramePr>
        <p:xfrm>
          <a:off x="5105400" y="393223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" name="Equation" r:id="rId23" imgW="965200" imgH="419100" progId="Equation.DSMT4">
                  <p:embed/>
                </p:oleObj>
              </mc:Choice>
              <mc:Fallback>
                <p:oleObj name="Equation" r:id="rId23" imgW="965200" imgH="419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3223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7" name="Object 15"/>
          <p:cNvGraphicFramePr>
            <a:graphicFrameLocks noChangeAspect="1"/>
          </p:cNvGraphicFramePr>
          <p:nvPr/>
        </p:nvGraphicFramePr>
        <p:xfrm>
          <a:off x="5197784" y="4585648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3" name="Equation" r:id="rId25" imgW="393529" imgH="279279" progId="Equation.DSMT4">
                  <p:embed/>
                </p:oleObj>
              </mc:Choice>
              <mc:Fallback>
                <p:oleObj name="Equation" r:id="rId25" imgW="393529" imgH="27927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784" y="4585648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/>
        </p:nvGraphicFramePr>
        <p:xfrm>
          <a:off x="6537016" y="4162425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4" name="Equation" r:id="rId27" imgW="965200" imgH="419100" progId="Equation.DSMT4">
                  <p:embed/>
                </p:oleObj>
              </mc:Choice>
              <mc:Fallback>
                <p:oleObj name="Equation" r:id="rId27" imgW="965200" imgH="419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016" y="4162425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4555817" y="413098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35884" y="4648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Rationalize denominators with one term in the denominator.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Rationalize denominators with a sum or difference in the denominator.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Rationalize a Denominator Containing a Square Root or a Cube Root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square root, multiply both the numerator and denominator by an expression that will give a denominator with no square roots.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cube root, multiply both the numerator and denominator by an expression that will give a denominator with no cube roots.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Rationalizing Denominators Containing Square Roots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5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Multiply the numerator and denominator by       because                     is a rational number. </a:t>
            </a:r>
          </a:p>
          <a:p>
            <a:pPr marL="0" indent="0" algn="just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3"/>
          <p:cNvGraphicFramePr>
            <a:graphicFrameLocks noChangeAspect="1"/>
          </p:cNvGraphicFramePr>
          <p:nvPr/>
        </p:nvGraphicFramePr>
        <p:xfrm>
          <a:off x="939800" y="218463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3" imgW="469696" imgH="863225" progId="Equation.DSMT4">
                  <p:embed/>
                </p:oleObj>
              </mc:Choice>
              <mc:Fallback>
                <p:oleObj name="Equation" r:id="rId3" imgW="469696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184633"/>
                        <a:ext cx="469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1454" y="4723783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5" imgW="520700" imgH="889000" progId="Equation.DSMT4">
                  <p:embed/>
                </p:oleObj>
              </mc:Choice>
              <mc:Fallback>
                <p:oleObj name="Equation" r:id="rId5" imgW="5207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54" y="4723783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25800" y="4648200"/>
          <a:ext cx="134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7" imgW="1346200" imgH="965200" progId="Equation.DSMT4">
                  <p:embed/>
                </p:oleObj>
              </mc:Choice>
              <mc:Fallback>
                <p:oleObj name="Equation" r:id="rId7" imgW="13462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48200"/>
                        <a:ext cx="1346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56667" y="4724400"/>
          <a:ext cx="92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9" imgW="927100" imgH="914400" progId="Equation.DSMT4">
                  <p:embed/>
                </p:oleObj>
              </mc:Choice>
              <mc:Fallback>
                <p:oleObj name="Equation" r:id="rId9" imgW="9271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7" y="4724400"/>
                        <a:ext cx="927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7018867" y="3581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11" imgW="469800" imgH="444240" progId="Equation.DSMT4">
                  <p:embed/>
                </p:oleObj>
              </mc:Choice>
              <mc:Fallback>
                <p:oleObj name="Equation" r:id="rId11" imgW="46980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867" y="3581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786469" y="397933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13" imgW="1549080" imgH="444240" progId="Equation.DSMT4">
                  <p:embed/>
                </p:oleObj>
              </mc:Choice>
              <mc:Fallback>
                <p:oleObj name="Equation" r:id="rId13" imgW="154908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69" y="397933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 algn="just">
              <a:lnSpc>
                <a:spcPct val="155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Multiply the numerator and denominator by        because                      There is no guarantee that </a:t>
            </a:r>
            <a:r>
              <a:rPr lang="en-US" i="1" dirty="0"/>
              <a:t>x </a:t>
            </a:r>
            <a:r>
              <a:rPr lang="en-US" dirty="0"/>
              <a:t>is rational, but the radical sign does not appear in the denominator of the result.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15"/>
          <p:cNvGraphicFramePr>
            <a:graphicFrameLocks noChangeAspect="1"/>
          </p:cNvGraphicFramePr>
          <p:nvPr/>
        </p:nvGraphicFramePr>
        <p:xfrm>
          <a:off x="977900" y="1314450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3" imgW="545760" imgH="888840" progId="Equation.DSMT4">
                  <p:embed/>
                </p:oleObj>
              </mc:Choice>
              <mc:Fallback>
                <p:oleObj name="Equation" r:id="rId3" imgW="54576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314450"/>
                        <a:ext cx="546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787364" y="4684314"/>
          <a:ext cx="495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5" imgW="495085" imgH="863225" progId="Equation.DSMT4">
                  <p:embed/>
                </p:oleObj>
              </mc:Choice>
              <mc:Fallback>
                <p:oleObj name="Equation" r:id="rId5" imgW="495085" imgH="863225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364" y="4684314"/>
                        <a:ext cx="495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327400" y="4588778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7" imgW="1371600" imgH="939800" progId="Equation.DSMT4">
                  <p:embed/>
                </p:oleObj>
              </mc:Choice>
              <mc:Fallback>
                <p:oleObj name="Equation" r:id="rId7" imgW="1371600" imgH="93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588778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808989" y="4588778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9" imgW="939392" imgH="901309" progId="Equation.DSMT4">
                  <p:embed/>
                </p:oleObj>
              </mc:Choice>
              <mc:Fallback>
                <p:oleObj name="Equation" r:id="rId9" imgW="939392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989" y="4588778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7002011" y="2688089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11" imgW="482400" imgH="444240" progId="Equation.DSMT4">
                  <p:embed/>
                </p:oleObj>
              </mc:Choice>
              <mc:Fallback>
                <p:oleObj name="Equation" r:id="rId11" imgW="482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011" y="2688089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1752600" y="3111733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13" imgW="1688760" imgH="444240" progId="Equation.DSMT4">
                  <p:embed/>
                </p:oleObj>
              </mc:Choice>
              <mc:Fallback>
                <p:oleObj name="Equation" r:id="rId13" imgW="16887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11733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 algn="just">
              <a:lnSpc>
                <a:spcPct val="155000"/>
              </a:lnSpc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57200" indent="-4572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Multiply the numerator and denominator by       because                     is a rational number.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22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26"/>
          <p:cNvGraphicFramePr>
            <a:graphicFrameLocks noChangeAspect="1"/>
          </p:cNvGraphicFramePr>
          <p:nvPr/>
        </p:nvGraphicFramePr>
        <p:xfrm>
          <a:off x="965200" y="1322696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5" imgW="698500" imgH="876300" progId="Equation.DSMT4">
                  <p:embed/>
                </p:oleObj>
              </mc:Choice>
              <mc:Fallback>
                <p:oleObj name="Equation" r:id="rId5" imgW="698500" imgH="8763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322696"/>
                        <a:ext cx="698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983692" y="4092991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7" imgW="698500" imgH="889000" progId="Equation.DSMT4">
                  <p:embed/>
                </p:oleObj>
              </mc:Choice>
              <mc:Fallback>
                <p:oleObj name="Equation" r:id="rId7" imgW="698500" imgH="889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3692" y="4092991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732375" y="4013433"/>
          <a:ext cx="1524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9" imgW="1524000" imgH="965200" progId="Equation.DSMT4">
                  <p:embed/>
                </p:oleObj>
              </mc:Choice>
              <mc:Fallback>
                <p:oleObj name="Equation" r:id="rId9" imgW="15240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375" y="4013433"/>
                        <a:ext cx="1524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45892" y="4013433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11" imgW="914400" imgH="914400" progId="Equation.DSMT4">
                  <p:embed/>
                </p:oleObj>
              </mc:Choice>
              <mc:Fallback>
                <p:oleObj name="Equation" r:id="rId11" imgW="91440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5892" y="4013433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418589" y="4013433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13" imgW="914400" imgH="914400" progId="Equation.DSMT4">
                  <p:embed/>
                </p:oleObj>
              </mc:Choice>
              <mc:Fallback>
                <p:oleObj name="Equation" r:id="rId13" imgW="9144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589" y="4013433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7010400" y="2819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15" imgW="469800" imgH="444240" progId="Equation.DSMT4">
                  <p:embed/>
                </p:oleObj>
              </mc:Choice>
              <mc:Fallback>
                <p:oleObj name="Equation" r:id="rId15" imgW="46980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819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1777534" y="324304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17" imgW="1549080" imgH="444240" progId="Equation.DSMT4">
                  <p:embed/>
                </p:oleObj>
              </mc:Choice>
              <mc:Fallback>
                <p:oleObj name="Equation" r:id="rId17" imgW="154908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534" y="324304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6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Multiply the numerator and denominator by       because                                 is a rational number.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8 · 2 = 16 and 16 is a perfect square.) 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68"/>
          <p:cNvGraphicFramePr>
            <a:graphicFrameLocks noChangeAspect="1"/>
          </p:cNvGraphicFramePr>
          <p:nvPr/>
        </p:nvGraphicFramePr>
        <p:xfrm>
          <a:off x="935489" y="1094096"/>
          <a:ext cx="533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3" imgW="533169" imgH="977476" progId="Equation.DSMT4">
                  <p:embed/>
                </p:oleObj>
              </mc:Choice>
              <mc:Fallback>
                <p:oleObj name="Equation" r:id="rId3" imgW="533169" imgH="97747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489" y="1094096"/>
                        <a:ext cx="533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52600" y="45720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5" imgW="533400" imgH="965200" progId="Equation.DSMT4">
                  <p:embed/>
                </p:oleObj>
              </mc:Choice>
              <mc:Fallback>
                <p:oleObj name="Equation" r:id="rId5" imgW="533400" imgH="965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720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298678" y="4575506"/>
          <a:ext cx="135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7" imgW="1358900" imgH="965200" progId="Equation.DSMT4">
                  <p:embed/>
                </p:oleObj>
              </mc:Choice>
              <mc:Fallback>
                <p:oleObj name="Equation" r:id="rId7" imgW="13589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678" y="4575506"/>
                        <a:ext cx="135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810000" y="45720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9" imgW="939800" imgH="965200" progId="Equation.DSMT4">
                  <p:embed/>
                </p:oleObj>
              </mc:Choice>
              <mc:Fallback>
                <p:oleObj name="Equation" r:id="rId9" imgW="9398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5720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841648" y="4586514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11" imgW="939800" imgH="914400" progId="Equation.DSMT4">
                  <p:embed/>
                </p:oleObj>
              </mc:Choice>
              <mc:Fallback>
                <p:oleObj name="Equation" r:id="rId11" imgW="9398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648" y="4586514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7010400" y="2836178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13" imgW="469800" imgH="444240" progId="Equation.DSMT4">
                  <p:embed/>
                </p:oleObj>
              </mc:Choice>
              <mc:Fallback>
                <p:oleObj name="Equation" r:id="rId13" imgW="4698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836178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1795011" y="3243263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15" imgW="2539800" imgH="444240" progId="Equation.DSMT4">
                  <p:embed/>
                </p:oleObj>
              </mc:Choice>
              <mc:Fallback>
                <p:oleObj name="Equation" r:id="rId15" imgW="25398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011" y="3243263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Multiply the numerator and denominator by       because                                     is a rational number. (</a:t>
            </a:r>
            <a:r>
              <a:rPr lang="en-US" b="1" dirty="0"/>
              <a:t>Note: </a:t>
            </a:r>
            <a:r>
              <a:rPr lang="en-US" dirty="0"/>
              <a:t>5 · 25 = 125 and 125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65433" y="220980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Equation" r:id="rId3" imgW="533160" imgH="901440" progId="Equation.DSMT4">
                  <p:embed/>
                </p:oleObj>
              </mc:Choice>
              <mc:Fallback>
                <p:oleObj name="Equation" r:id="rId3" imgW="5331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220980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96611" y="4969778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3" name="Equation" r:id="rId5" imgW="533160" imgH="901440" progId="Equation.DSMT4">
                  <p:embed/>
                </p:oleObj>
              </mc:Choice>
              <mc:Fallback>
                <p:oleObj name="Equation" r:id="rId5" imgW="5331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4969778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438400" y="4910356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4" name="Equation" r:id="rId7" imgW="1562040" imgH="977760" progId="Equation.DSMT4">
                  <p:embed/>
                </p:oleObj>
              </mc:Choice>
              <mc:Fallback>
                <p:oleObj name="Equation" r:id="rId7" imgW="15620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0356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30211" y="4893578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5" name="Equation" r:id="rId9" imgW="1143000" imgH="977760" progId="Equation.DSMT4">
                  <p:embed/>
                </p:oleObj>
              </mc:Choice>
              <mc:Fallback>
                <p:oleObj name="Equation" r:id="rId9" imgW="114300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211" y="4893578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57800" y="4927134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6" name="Equation" r:id="rId11" imgW="1143000" imgH="914400" progId="Equation.DSMT4">
                  <p:embed/>
                </p:oleObj>
              </mc:Choice>
              <mc:Fallback>
                <p:oleObj name="Equation" r:id="rId11" imgW="1143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27134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7010400" y="3563923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7" name="Equation" r:id="rId13" imgW="634680" imgH="444240" progId="Equation.DSMT4">
                  <p:embed/>
                </p:oleObj>
              </mc:Choice>
              <mc:Fallback>
                <p:oleObj name="Equation" r:id="rId13" imgW="634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563923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90700" y="3979863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8" name="Equation" r:id="rId15" imgW="2857320" imgH="444240" progId="Equation.DSMT4">
                  <p:embed/>
                </p:oleObj>
              </mc:Choice>
              <mc:Fallback>
                <p:oleObj name="Equation" r:id="rId15" imgW="28573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979863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Multiply the numerator and denominator by       because                                              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Note:                            </a:t>
            </a:r>
            <a:r>
              <a:rPr lang="en-US" dirty="0"/>
              <a:t>and         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39800" y="1143000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3" name="Equation" r:id="rId3" imgW="888840" imgH="952200" progId="Equation.DSMT4">
                  <p:embed/>
                </p:oleObj>
              </mc:Choice>
              <mc:Fallback>
                <p:oleObj name="Equation" r:id="rId3" imgW="88884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143000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7018556" y="2457450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4" name="Equation" r:id="rId5" imgW="787320" imgH="558720" progId="Equation.DSMT4">
                  <p:embed/>
                </p:oleObj>
              </mc:Choice>
              <mc:Fallback>
                <p:oleObj name="Equation" r:id="rId5" imgW="787320" imgH="5587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556" y="2457450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52600" y="2839819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5" name="Equation" r:id="rId7" imgW="3809880" imgH="558720" progId="Equation.DSMT4">
                  <p:embed/>
                </p:oleObj>
              </mc:Choice>
              <mc:Fallback>
                <p:oleObj name="Equation" r:id="rId7" imgW="38098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39819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1528311" y="3336022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6" name="Equation" r:id="rId9" imgW="2197080" imgH="444240" progId="Equation.DSMT4">
                  <p:embed/>
                </p:oleObj>
              </mc:Choice>
              <mc:Fallback>
                <p:oleObj name="Equation" r:id="rId9" imgW="2197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311" y="3336022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4326622" y="3344411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7" name="Equation" r:id="rId11" imgW="685800" imgH="444240" progId="Equation.DSMT4">
                  <p:embed/>
                </p:oleObj>
              </mc:Choice>
              <mc:Fallback>
                <p:oleObj name="Equation" r:id="rId11" imgW="6858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622" y="3344411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1676400" y="4191000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8" name="Equation" r:id="rId13" imgW="888840" imgH="952200" progId="Equation.DSMT4">
                  <p:embed/>
                </p:oleObj>
              </mc:Choice>
              <mc:Fallback>
                <p:oleObj name="Equation" r:id="rId13" imgW="888840" imgH="952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2624356" y="4038600"/>
          <a:ext cx="2070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9" name="Equation" r:id="rId15" imgW="2070000" imgH="1130040" progId="Equation.DSMT4">
                  <p:embed/>
                </p:oleObj>
              </mc:Choice>
              <mc:Fallback>
                <p:oleObj name="Equation" r:id="rId15" imgW="2070000" imgH="1130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356" y="4038600"/>
                        <a:ext cx="2070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4724400" y="4038600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0" name="Equation" r:id="rId17" imgW="1320480" imgH="1130040" progId="Equation.DSMT4">
                  <p:embed/>
                </p:oleObj>
              </mc:Choice>
              <mc:Fallback>
                <p:oleObj name="Equation" r:id="rId17" imgW="1320480" imgH="1130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038600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6096000" y="4038600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1" name="Equation" r:id="rId19" imgW="1295280" imgH="1028520" progId="Equation.DSMT4">
                  <p:embed/>
                </p:oleObj>
              </mc:Choice>
              <mc:Fallback>
                <p:oleObj name="Equation" r:id="rId19" imgW="1295280" imgH="10285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038600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532</Words>
  <Application>Microsoft Office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Office Theme</vt:lpstr>
      <vt:lpstr>Equation</vt:lpstr>
      <vt:lpstr>MathType 6.0 Equation</vt:lpstr>
      <vt:lpstr>Section 15.5</vt:lpstr>
      <vt:lpstr>Objectives</vt:lpstr>
      <vt:lpstr>To Rationalize a Denominator Containing a Square Root or a Cube Root</vt:lpstr>
      <vt:lpstr>Example 1: Rationalizing Denominators Containing Square Roots </vt:lpstr>
      <vt:lpstr>Example 1: Rationalizing Denominators Containing Square Roots (cont.)</vt:lpstr>
      <vt:lpstr>Example 1: Rationalizing Denominators Containing Square Roots (cont.)</vt:lpstr>
      <vt:lpstr>Example 1: Rationalizing Denominators Containing Square Roots (cont.)</vt:lpstr>
      <vt:lpstr>Example 2: Rationalizing Denominators Containing Cube Roots</vt:lpstr>
      <vt:lpstr>Example 2: Rationalizing Denominators Containing Cube Roots (cont.)</vt:lpstr>
      <vt:lpstr>To Rationalize a Denominator Containing a Sum or Difference Involving Square Roots</vt:lpstr>
      <vt:lpstr>Example 3: Rationalizing Denominators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Completion Example 4: Rationalizing Denominators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68</cp:revision>
  <dcterms:created xsi:type="dcterms:W3CDTF">2013-04-26T14:43:13Z</dcterms:created>
  <dcterms:modified xsi:type="dcterms:W3CDTF">2018-06-12T16:49:28Z</dcterms:modified>
</cp:coreProperties>
</file>