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9" r:id="rId3"/>
    <p:sldId id="260" r:id="rId4"/>
    <p:sldId id="261" r:id="rId5"/>
    <p:sldId id="262" r:id="rId6"/>
    <p:sldId id="263" r:id="rId7"/>
    <p:sldId id="265" r:id="rId8"/>
    <p:sldId id="266" r:id="rId9"/>
    <p:sldId id="277" r:id="rId10"/>
    <p:sldId id="267" r:id="rId11"/>
    <p:sldId id="278"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1F497D"/>
    <a:srgbClr val="FFFFCC"/>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591" autoAdjust="0"/>
    <p:restoredTop sz="94660"/>
  </p:normalViewPr>
  <p:slideViewPr>
    <p:cSldViewPr>
      <p:cViewPr varScale="1">
        <p:scale>
          <a:sx n="103" d="100"/>
          <a:sy n="103" d="100"/>
        </p:scale>
        <p:origin x="28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18" Type="http://schemas.openxmlformats.org/officeDocument/2006/relationships/image" Target="../media/image23.wmf"/><Relationship Id="rId3" Type="http://schemas.openxmlformats.org/officeDocument/2006/relationships/image" Target="../media/image8.wmf"/><Relationship Id="rId7" Type="http://schemas.openxmlformats.org/officeDocument/2006/relationships/image" Target="../media/image12.wmf"/><Relationship Id="rId12" Type="http://schemas.openxmlformats.org/officeDocument/2006/relationships/image" Target="../media/image17.wmf"/><Relationship Id="rId17" Type="http://schemas.openxmlformats.org/officeDocument/2006/relationships/image" Target="../media/image22.wmf"/><Relationship Id="rId2" Type="http://schemas.openxmlformats.org/officeDocument/2006/relationships/image" Target="../media/image7.wmf"/><Relationship Id="rId16" Type="http://schemas.openxmlformats.org/officeDocument/2006/relationships/image" Target="../media/image21.wmf"/><Relationship Id="rId20" Type="http://schemas.openxmlformats.org/officeDocument/2006/relationships/image" Target="../media/image25.wmf"/><Relationship Id="rId1" Type="http://schemas.openxmlformats.org/officeDocument/2006/relationships/image" Target="../media/image6.wmf"/><Relationship Id="rId6" Type="http://schemas.openxmlformats.org/officeDocument/2006/relationships/image" Target="../media/image11.wmf"/><Relationship Id="rId11" Type="http://schemas.openxmlformats.org/officeDocument/2006/relationships/image" Target="../media/image16.wmf"/><Relationship Id="rId5" Type="http://schemas.openxmlformats.org/officeDocument/2006/relationships/image" Target="../media/image10.wmf"/><Relationship Id="rId15" Type="http://schemas.openxmlformats.org/officeDocument/2006/relationships/image" Target="../media/image20.wmf"/><Relationship Id="rId10" Type="http://schemas.openxmlformats.org/officeDocument/2006/relationships/image" Target="../media/image15.wmf"/><Relationship Id="rId19" Type="http://schemas.openxmlformats.org/officeDocument/2006/relationships/image" Target="../media/image24.wmf"/><Relationship Id="rId4" Type="http://schemas.openxmlformats.org/officeDocument/2006/relationships/image" Target="../media/image9.wmf"/><Relationship Id="rId9" Type="http://schemas.openxmlformats.org/officeDocument/2006/relationships/image" Target="../media/image14.wmf"/><Relationship Id="rId1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5" Type="http://schemas.openxmlformats.org/officeDocument/2006/relationships/image" Target="../media/image30.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194058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6C680-9B36-4A0B-8798-E6F006E76272}" type="datetimeFigureOut">
              <a:rPr lang="en-US" smtClean="0"/>
              <a:pPr/>
              <a:t>6/7/2018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52B31-A2B9-4F1F-8FB7-7DCA301E6FBC}" type="slidenum">
              <a:rPr lang="en-US" smtClean="0"/>
              <a:pPr/>
              <a:t>‹#›</a:t>
            </a:fld>
            <a:endParaRPr lang="en-US"/>
          </a:p>
        </p:txBody>
      </p:sp>
    </p:spTree>
    <p:extLst>
      <p:ext uri="{BB962C8B-B14F-4D97-AF65-F5344CB8AC3E}">
        <p14:creationId xmlns:p14="http://schemas.microsoft.com/office/powerpoint/2010/main" val="3672949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2.wmf"/><Relationship Id="rId5" Type="http://schemas.openxmlformats.org/officeDocument/2006/relationships/oleObject" Target="../embeddings/oleObject31.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5.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6.bin"/></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41.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3.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44.wmf"/></Relationships>
</file>

<file path=ppt/slides/_rels/slide16.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6.wmf"/><Relationship Id="rId5" Type="http://schemas.openxmlformats.org/officeDocument/2006/relationships/oleObject" Target="../embeddings/oleObject46.bin"/><Relationship Id="rId4" Type="http://schemas.openxmlformats.org/officeDocument/2006/relationships/image" Target="../media/image45.wmf"/></Relationships>
</file>

<file path=ppt/slides/_rels/slide17.x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9.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51.bin"/><Relationship Id="rId14" Type="http://schemas.openxmlformats.org/officeDocument/2006/relationships/image" Target="../media/image53.wmf"/></Relationships>
</file>

<file path=ppt/slides/_rels/slide18.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9.bin"/><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5.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7.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10.bin"/><Relationship Id="rId18" Type="http://schemas.openxmlformats.org/officeDocument/2006/relationships/image" Target="../media/image13.wmf"/><Relationship Id="rId26" Type="http://schemas.openxmlformats.org/officeDocument/2006/relationships/image" Target="../media/image17.wmf"/><Relationship Id="rId39" Type="http://schemas.openxmlformats.org/officeDocument/2006/relationships/oleObject" Target="../embeddings/oleObject23.bin"/><Relationship Id="rId21" Type="http://schemas.openxmlformats.org/officeDocument/2006/relationships/oleObject" Target="../embeddings/oleObject14.bin"/><Relationship Id="rId34" Type="http://schemas.openxmlformats.org/officeDocument/2006/relationships/image" Target="../media/image21.wmf"/><Relationship Id="rId42" Type="http://schemas.openxmlformats.org/officeDocument/2006/relationships/image" Target="../media/image25.wmf"/><Relationship Id="rId7" Type="http://schemas.openxmlformats.org/officeDocument/2006/relationships/oleObject" Target="../embeddings/oleObject7.bin"/><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29" Type="http://schemas.openxmlformats.org/officeDocument/2006/relationships/oleObject" Target="../embeddings/oleObject18.bin"/><Relationship Id="rId41" Type="http://schemas.openxmlformats.org/officeDocument/2006/relationships/oleObject" Target="../embeddings/oleObject24.bin"/><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9.bin"/><Relationship Id="rId24" Type="http://schemas.openxmlformats.org/officeDocument/2006/relationships/image" Target="../media/image16.wmf"/><Relationship Id="rId32" Type="http://schemas.openxmlformats.org/officeDocument/2006/relationships/image" Target="../media/image20.wmf"/><Relationship Id="rId37" Type="http://schemas.openxmlformats.org/officeDocument/2006/relationships/oleObject" Target="../embeddings/oleObject22.bin"/><Relationship Id="rId40" Type="http://schemas.openxmlformats.org/officeDocument/2006/relationships/image" Target="../media/image24.wmf"/><Relationship Id="rId5" Type="http://schemas.openxmlformats.org/officeDocument/2006/relationships/oleObject" Target="../embeddings/oleObject6.bin"/><Relationship Id="rId15" Type="http://schemas.openxmlformats.org/officeDocument/2006/relationships/oleObject" Target="../embeddings/oleObject11.bin"/><Relationship Id="rId23" Type="http://schemas.openxmlformats.org/officeDocument/2006/relationships/oleObject" Target="../embeddings/oleObject15.bin"/><Relationship Id="rId28" Type="http://schemas.openxmlformats.org/officeDocument/2006/relationships/image" Target="../media/image18.wmf"/><Relationship Id="rId36" Type="http://schemas.openxmlformats.org/officeDocument/2006/relationships/image" Target="../media/image22.wmf"/><Relationship Id="rId10" Type="http://schemas.openxmlformats.org/officeDocument/2006/relationships/image" Target="../media/image9.wmf"/><Relationship Id="rId19" Type="http://schemas.openxmlformats.org/officeDocument/2006/relationships/oleObject" Target="../embeddings/oleObject13.bin"/><Relationship Id="rId31" Type="http://schemas.openxmlformats.org/officeDocument/2006/relationships/oleObject" Target="../embeddings/oleObject19.bin"/><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 Id="rId22" Type="http://schemas.openxmlformats.org/officeDocument/2006/relationships/image" Target="../media/image15.wmf"/><Relationship Id="rId27" Type="http://schemas.openxmlformats.org/officeDocument/2006/relationships/oleObject" Target="../embeddings/oleObject17.bin"/><Relationship Id="rId30" Type="http://schemas.openxmlformats.org/officeDocument/2006/relationships/image" Target="../media/image19.wmf"/><Relationship Id="rId35" Type="http://schemas.openxmlformats.org/officeDocument/2006/relationships/oleObject" Target="../embeddings/oleObject21.bin"/><Relationship Id="rId8" Type="http://schemas.openxmlformats.org/officeDocument/2006/relationships/image" Target="../media/image8.wmf"/><Relationship Id="rId3" Type="http://schemas.openxmlformats.org/officeDocument/2006/relationships/oleObject" Target="../embeddings/oleObject5.bin"/><Relationship Id="rId12" Type="http://schemas.openxmlformats.org/officeDocument/2006/relationships/image" Target="../media/image10.wmf"/><Relationship Id="rId17" Type="http://schemas.openxmlformats.org/officeDocument/2006/relationships/oleObject" Target="../embeddings/oleObject12.bin"/><Relationship Id="rId25" Type="http://schemas.openxmlformats.org/officeDocument/2006/relationships/oleObject" Target="../embeddings/oleObject16.bin"/><Relationship Id="rId33" Type="http://schemas.openxmlformats.org/officeDocument/2006/relationships/oleObject" Target="../embeddings/oleObject20.bin"/><Relationship Id="rId38" Type="http://schemas.openxmlformats.org/officeDocument/2006/relationships/image" Target="../media/image2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3370153"/>
          </a:xfrm>
          <a:prstGeom prst="rect">
            <a:avLst/>
          </a:prstGeom>
        </p:spPr>
        <p:txBody>
          <a:bodyPr>
            <a:spAutoFit/>
          </a:bodyPr>
          <a:lstStyle/>
          <a:p>
            <a:pPr marL="0" indent="3175">
              <a:tabLst>
                <a:tab pos="457200" algn="l"/>
              </a:tabLst>
            </a:pPr>
            <a:r>
              <a:rPr lang="sv-SE" sz="2800" i="0" dirty="0">
                <a:solidFill>
                  <a:schemeClr val="tx1"/>
                </a:solidFill>
              </a:rPr>
              <a:t>c.</a:t>
            </a:r>
            <a:r>
              <a:rPr lang="sv-SE" sz="2800" i="0" dirty="0">
                <a:solidFill>
                  <a:srgbClr val="0000FF"/>
                </a:solidFill>
              </a:rPr>
              <a:t>	7</a:t>
            </a:r>
          </a:p>
          <a:p>
            <a:pPr indent="3175">
              <a:spcBef>
                <a:spcPts val="1800"/>
              </a:spcBef>
              <a:tabLst>
                <a:tab pos="457200" algn="l"/>
              </a:tabLst>
            </a:pPr>
            <a:r>
              <a:rPr lang="en-US" b="1" dirty="0">
                <a:solidFill>
                  <a:schemeClr val="tx1"/>
                </a:solidFill>
              </a:rPr>
              <a:t>Solution</a:t>
            </a:r>
            <a:endParaRPr lang="en-US" sz="2800" i="0" dirty="0">
              <a:solidFill>
                <a:schemeClr val="tx1"/>
              </a:solidFill>
            </a:endParaRPr>
          </a:p>
          <a:p>
            <a:pPr marL="0" indent="3175">
              <a:spcBef>
                <a:spcPts val="1800"/>
              </a:spcBef>
              <a:tabLst>
                <a:tab pos="457200" algn="l"/>
              </a:tabLst>
            </a:pPr>
            <a:endParaRPr lang="en-US" sz="2800" i="0" dirty="0">
              <a:solidFill>
                <a:schemeClr val="tx1"/>
              </a:solidFill>
            </a:endParaRPr>
          </a:p>
          <a:p>
            <a:pPr marL="0" indent="3175">
              <a:spcBef>
                <a:spcPts val="1800"/>
              </a:spcBef>
              <a:tabLst>
                <a:tab pos="457200" algn="l"/>
              </a:tabLst>
            </a:pPr>
            <a:r>
              <a:rPr lang="en-US" sz="2800" i="0" dirty="0">
                <a:solidFill>
                  <a:schemeClr val="tx1"/>
                </a:solidFill>
              </a:rPr>
              <a:t>Thus </a:t>
            </a:r>
            <a:r>
              <a:rPr lang="en-US" sz="2800" i="0" dirty="0">
                <a:solidFill>
                  <a:srgbClr val="FF0008"/>
                </a:solidFill>
              </a:rPr>
              <a:t>7</a:t>
            </a:r>
            <a:r>
              <a:rPr lang="en-US" sz="2800" i="0" dirty="0">
                <a:solidFill>
                  <a:schemeClr val="tx1"/>
                </a:solidFill>
              </a:rPr>
              <a:t> is the real part; </a:t>
            </a:r>
            <a:r>
              <a:rPr lang="en-US" sz="2800" i="0" dirty="0">
                <a:solidFill>
                  <a:srgbClr val="FF0008"/>
                </a:solidFill>
              </a:rPr>
              <a:t>0</a:t>
            </a:r>
            <a:r>
              <a:rPr lang="en-US" sz="2800" i="0" dirty="0">
                <a:solidFill>
                  <a:schemeClr val="tx1"/>
                </a:solidFill>
              </a:rPr>
              <a:t> is the imaginary part. (Remember, if </a:t>
            </a:r>
            <a:r>
              <a:rPr lang="en-US" sz="2800" i="1" dirty="0">
                <a:solidFill>
                  <a:schemeClr val="tx1"/>
                </a:solidFill>
              </a:rPr>
              <a:t>b</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the complex number is a real number.)</a:t>
            </a:r>
            <a:r>
              <a:rPr lang="en-US" sz="2800" dirty="0"/>
              <a:t> </a:t>
            </a:r>
            <a:endParaRPr lang="en-US" sz="2800" i="0" dirty="0">
              <a:solidFill>
                <a:srgbClr val="CC0060"/>
              </a:solidFill>
            </a:endParaRPr>
          </a:p>
        </p:txBody>
      </p:sp>
      <p:sp>
        <p:nvSpPr>
          <p:cNvPr id="9" name="Rectangle 8"/>
          <p:cNvSpPr/>
          <p:nvPr/>
        </p:nvSpPr>
        <p:spPr>
          <a:xfrm>
            <a:off x="914400" y="2600980"/>
            <a:ext cx="1617751" cy="523220"/>
          </a:xfrm>
          <a:prstGeom prst="rect">
            <a:avLst/>
          </a:prstGeom>
        </p:spPr>
        <p:txBody>
          <a:bodyPr wrap="none">
            <a:spAutoFit/>
          </a:bodyPr>
          <a:lstStyle/>
          <a:p>
            <a:r>
              <a:rPr lang="sv-SE" sz="2800" dirty="0">
                <a:solidFill>
                  <a:srgbClr val="0000FF"/>
                </a:solidFill>
              </a:rPr>
              <a:t>7</a:t>
            </a:r>
            <a:r>
              <a:rPr lang="sv-SE" sz="2800" dirty="0">
                <a:solidFill>
                  <a:srgbClr val="000099"/>
                </a:solidFill>
              </a:rPr>
              <a:t> </a:t>
            </a:r>
            <a:r>
              <a:rPr lang="sv-SE" sz="2800" dirty="0">
                <a:solidFill>
                  <a:srgbClr val="000099"/>
                </a:solidFill>
                <a:latin typeface="Symbol" pitchFamily="18" charset="2"/>
              </a:rPr>
              <a:t>=</a:t>
            </a:r>
            <a:r>
              <a:rPr lang="sv-SE" sz="2800" dirty="0">
                <a:solidFill>
                  <a:srgbClr val="000099"/>
                </a:solidFill>
              </a:rPr>
              <a:t> 7 </a:t>
            </a:r>
            <a:r>
              <a:rPr lang="sv-SE" sz="2800" dirty="0">
                <a:solidFill>
                  <a:srgbClr val="000099"/>
                </a:solidFill>
                <a:latin typeface="Symbol" pitchFamily="18" charset="2"/>
              </a:rPr>
              <a:t>+</a:t>
            </a:r>
            <a:r>
              <a:rPr lang="sv-SE" sz="2800" dirty="0">
                <a:solidFill>
                  <a:srgbClr val="000099"/>
                </a:solidFill>
              </a:rPr>
              <a:t> 0</a:t>
            </a:r>
            <a:r>
              <a:rPr lang="sv-SE" sz="2800" i="1" dirty="0">
                <a:solidFill>
                  <a:srgbClr val="000099"/>
                </a:solidFill>
              </a:rPr>
              <a:t>i</a:t>
            </a:r>
            <a:r>
              <a:rPr lang="sv-SE" sz="2800" dirty="0">
                <a:solidFill>
                  <a:srgbClr val="000099"/>
                </a:solidFill>
              </a:rPr>
              <a:t> </a:t>
            </a:r>
            <a:endParaRPr lang="en-US" sz="2800" dirty="0"/>
          </a:p>
        </p:txBody>
      </p:sp>
      <p:sp>
        <p:nvSpPr>
          <p:cNvPr id="10" name="Rectangle 9"/>
          <p:cNvSpPr/>
          <p:nvPr/>
        </p:nvSpPr>
        <p:spPr>
          <a:xfrm>
            <a:off x="3200400" y="2662535"/>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endParaRPr lang="en-US" sz="3200" dirty="0">
              <a:solidFill>
                <a:schemeClr val="accent1"/>
              </a:solidFill>
            </a:endParaRPr>
          </a:p>
        </p:txBody>
      </p:sp>
      <p:sp>
        <p:nvSpPr>
          <p:cNvPr id="13315" name="Rectangle 3"/>
          <p:cNvSpPr>
            <a:spLocks noGrp="1"/>
          </p:cNvSpPr>
          <p:nvPr>
            <p:ph idx="1"/>
          </p:nvPr>
        </p:nvSpPr>
        <p:spPr>
          <a:xfrm>
            <a:off x="457200" y="1280160"/>
            <a:ext cx="8229600" cy="3071610"/>
          </a:xfrm>
          <a:prstGeom prst="rect">
            <a:avLst/>
          </a:prstGeom>
        </p:spPr>
        <p:txBody>
          <a:bodyPr>
            <a:spAutoFit/>
          </a:bodyPr>
          <a:lstStyle/>
          <a:p>
            <a:pPr marL="0" indent="3175">
              <a:buFont typeface="Courier New" pitchFamily="49" charset="0"/>
              <a:buNone/>
              <a:tabLst>
                <a:tab pos="457200" algn="l"/>
              </a:tabLst>
            </a:pPr>
            <a:endParaRPr lang="en-US" sz="2800" i="0" dirty="0">
              <a:solidFill>
                <a:schemeClr val="tx1"/>
              </a:solidFill>
            </a:endParaRPr>
          </a:p>
          <a:p>
            <a:pPr indent="3175">
              <a:spcBef>
                <a:spcPts val="1200"/>
              </a:spcBef>
              <a:tabLst>
                <a:tab pos="457200" algn="l"/>
              </a:tabLst>
            </a:pPr>
            <a:r>
              <a:rPr lang="en-US" b="1" dirty="0">
                <a:solidFill>
                  <a:schemeClr val="tx1"/>
                </a:solidFill>
              </a:rPr>
              <a:t>Solution</a:t>
            </a:r>
          </a:p>
          <a:p>
            <a:pPr indent="3175">
              <a:spcBef>
                <a:spcPts val="1200"/>
              </a:spcBef>
              <a:tabLst>
                <a:tab pos="457200" algn="l"/>
              </a:tabLst>
            </a:pPr>
            <a:endParaRPr lang="en-US" sz="2800" b="1" i="0" dirty="0">
              <a:solidFill>
                <a:schemeClr val="tx1"/>
              </a:solidFill>
            </a:endParaRPr>
          </a:p>
          <a:p>
            <a:pPr marL="0" indent="3175">
              <a:buFont typeface="Courier New" pitchFamily="49" charset="0"/>
              <a:buNone/>
              <a:tabLst>
                <a:tab pos="457200" algn="l"/>
              </a:tabLst>
            </a:pPr>
            <a:r>
              <a:rPr lang="en-US" sz="2800" i="0" dirty="0">
                <a:solidFill>
                  <a:schemeClr val="tx1"/>
                </a:solidFill>
              </a:rPr>
              <a:t>Thus </a:t>
            </a:r>
            <a:r>
              <a:rPr lang="en-US" sz="2800" i="0" dirty="0">
                <a:solidFill>
                  <a:srgbClr val="FF0008"/>
                </a:solidFill>
              </a:rPr>
              <a:t>0</a:t>
            </a:r>
            <a:r>
              <a:rPr lang="en-US" sz="2800" i="0" dirty="0">
                <a:solidFill>
                  <a:schemeClr val="tx1"/>
                </a:solidFill>
              </a:rPr>
              <a:t> is the real part;           is the imaginary part. </a:t>
            </a:r>
            <a:br>
              <a:rPr lang="en-US" sz="2800" i="0" dirty="0">
                <a:solidFill>
                  <a:schemeClr val="tx1"/>
                </a:solidFill>
              </a:rPr>
            </a:br>
            <a:r>
              <a:rPr lang="en-US" sz="2800" i="0" dirty="0">
                <a:solidFill>
                  <a:schemeClr val="tx1"/>
                </a:solidFill>
              </a:rPr>
              <a:t>(If </a:t>
            </a:r>
            <a:r>
              <a:rPr lang="en-US" sz="2800" i="1" dirty="0">
                <a:solidFill>
                  <a:schemeClr val="tx1"/>
                </a:solidFill>
              </a:rPr>
              <a:t>a</a:t>
            </a:r>
            <a:r>
              <a:rPr lang="en-US" sz="2800" dirty="0">
                <a:solidFill>
                  <a:schemeClr val="tx1"/>
                </a:solidFill>
              </a:rPr>
              <a:t> </a:t>
            </a:r>
            <a:r>
              <a:rPr lang="en-US" sz="2800" i="0" dirty="0">
                <a:solidFill>
                  <a:schemeClr val="tx1"/>
                </a:solidFill>
                <a:latin typeface="Symbol" pitchFamily="18" charset="2"/>
              </a:rPr>
              <a:t>=</a:t>
            </a:r>
            <a:r>
              <a:rPr lang="en-US" sz="2800" i="0" dirty="0">
                <a:solidFill>
                  <a:schemeClr val="tx1"/>
                </a:solidFill>
              </a:rPr>
              <a:t> 0 and </a:t>
            </a:r>
            <a:r>
              <a:rPr lang="en-US" sz="2800" i="1" dirty="0">
                <a:solidFill>
                  <a:schemeClr val="tx1"/>
                </a:solidFill>
              </a:rPr>
              <a:t>b</a:t>
            </a:r>
            <a:r>
              <a:rPr lang="en-US" sz="2800" dirty="0">
                <a:solidFill>
                  <a:schemeClr val="tx1"/>
                </a:solidFill>
              </a:rPr>
              <a:t> </a:t>
            </a:r>
            <a:r>
              <a:rPr lang="en-US" sz="2800" i="0" dirty="0">
                <a:solidFill>
                  <a:schemeClr val="tx1"/>
                </a:solidFill>
                <a:sym typeface="Symbol" pitchFamily="18" charset="2"/>
              </a:rPr>
              <a:t></a:t>
            </a:r>
            <a:r>
              <a:rPr lang="en-US" sz="2800" i="0" dirty="0">
                <a:solidFill>
                  <a:schemeClr val="tx1"/>
                </a:solidFill>
              </a:rPr>
              <a:t> 0, then the complex number is a pure imaginary number.)</a:t>
            </a:r>
            <a:r>
              <a:rPr lang="en-US" sz="2800" dirty="0">
                <a:solidFill>
                  <a:schemeClr val="tx1"/>
                </a:solidFill>
              </a:rPr>
              <a:t> </a:t>
            </a:r>
          </a:p>
        </p:txBody>
      </p:sp>
      <p:graphicFrame>
        <p:nvGraphicFramePr>
          <p:cNvPr id="5124" name="Object 4"/>
          <p:cNvGraphicFramePr>
            <a:graphicFrameLocks noChangeAspect="1"/>
          </p:cNvGraphicFramePr>
          <p:nvPr/>
        </p:nvGraphicFramePr>
        <p:xfrm>
          <a:off x="557784" y="1346433"/>
          <a:ext cx="1257300" cy="444500"/>
        </p:xfrm>
        <a:graphic>
          <a:graphicData uri="http://schemas.openxmlformats.org/presentationml/2006/ole">
            <mc:AlternateContent xmlns:mc="http://schemas.openxmlformats.org/markup-compatibility/2006">
              <mc:Choice xmlns:v="urn:schemas-microsoft-com:vml" Requires="v">
                <p:oleObj spid="_x0000_s26633" name="Equation" r:id="rId3" imgW="1257120" imgH="444240" progId="Equation.DSMT4">
                  <p:embed/>
                </p:oleObj>
              </mc:Choice>
              <mc:Fallback>
                <p:oleObj name="Equation" r:id="rId3" imgW="1257120" imgH="44424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784" y="1346433"/>
                        <a:ext cx="1257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6"/>
          <p:cNvGraphicFramePr>
            <a:graphicFrameLocks noChangeAspect="1"/>
          </p:cNvGraphicFramePr>
          <p:nvPr/>
        </p:nvGraphicFramePr>
        <p:xfrm>
          <a:off x="3873034" y="2971800"/>
          <a:ext cx="673100" cy="444500"/>
        </p:xfrm>
        <a:graphic>
          <a:graphicData uri="http://schemas.openxmlformats.org/presentationml/2006/ole">
            <mc:AlternateContent xmlns:mc="http://schemas.openxmlformats.org/markup-compatibility/2006">
              <mc:Choice xmlns:v="urn:schemas-microsoft-com:vml" Requires="v">
                <p:oleObj spid="_x0000_s26634" name="Equation" r:id="rId5" imgW="672808" imgH="444307" progId="Equation.DSMT4">
                  <p:embed/>
                </p:oleObj>
              </mc:Choice>
              <mc:Fallback>
                <p:oleObj name="Equation" r:id="rId5" imgW="672808" imgH="444307"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3034" y="2971800"/>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nvGraphicFramePr>
        <p:xfrm>
          <a:off x="1066800" y="2438400"/>
          <a:ext cx="2235200" cy="444500"/>
        </p:xfrm>
        <a:graphic>
          <a:graphicData uri="http://schemas.openxmlformats.org/presentationml/2006/ole">
            <mc:AlternateContent xmlns:mc="http://schemas.openxmlformats.org/markup-compatibility/2006">
              <mc:Choice xmlns:v="urn:schemas-microsoft-com:vml" Requires="v">
                <p:oleObj spid="_x0000_s26635" name="Equation" r:id="rId7" imgW="2235200" imgH="444500" progId="Equation.DSMT4">
                  <p:embed/>
                </p:oleObj>
              </mc:Choice>
              <mc:Fallback>
                <p:oleObj name="Equation" r:id="rId7" imgW="2235200" imgH="4445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438400"/>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4053604" y="2482790"/>
            <a:ext cx="1915396" cy="400110"/>
          </a:xfrm>
          <a:prstGeom prst="rect">
            <a:avLst/>
          </a:prstGeom>
        </p:spPr>
        <p:txBody>
          <a:bodyPr wrap="none">
            <a:spAutoFit/>
          </a:bodyPr>
          <a:lstStyle/>
          <a:p>
            <a:r>
              <a:rPr lang="sv-SE" sz="2000" dirty="0">
                <a:solidFill>
                  <a:srgbClr val="008080"/>
                </a:solidFill>
              </a:rPr>
              <a:t>In standard form</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Equality of Complex Numbers</a:t>
            </a:r>
          </a:p>
        </p:txBody>
      </p:sp>
      <p:sp>
        <p:nvSpPr>
          <p:cNvPr id="14339" name="Rectangle 6"/>
          <p:cNvSpPr>
            <a:spLocks noGrp="1"/>
          </p:cNvSpPr>
          <p:nvPr>
            <p:ph idx="1"/>
          </p:nvPr>
        </p:nvSpPr>
        <p:spPr>
          <a:xfrm>
            <a:off x="457200" y="1280160"/>
            <a:ext cx="8229600" cy="155734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1828800" algn="l"/>
                <a:tab pos="3597275" algn="l"/>
                <a:tab pos="4856163" algn="l"/>
              </a:tabLst>
            </a:pPr>
            <a:r>
              <a:rPr lang="en-US" b="1" i="0" dirty="0">
                <a:solidFill>
                  <a:srgbClr val="000000"/>
                </a:solidFill>
              </a:rPr>
              <a:t>Definition</a:t>
            </a:r>
          </a:p>
          <a:p>
            <a:pPr marL="15875" indent="-15875">
              <a:buFont typeface="Courier New" pitchFamily="49" charset="0"/>
              <a:buNone/>
              <a:tabLst>
                <a:tab pos="1828800" algn="l"/>
                <a:tab pos="3597275" algn="l"/>
                <a:tab pos="4856163" algn="l"/>
              </a:tabLst>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err="1">
                <a:solidFill>
                  <a:srgbClr val="000000"/>
                </a:solidFill>
              </a:rPr>
              <a:t>di</a:t>
            </a:r>
            <a:r>
              <a:rPr lang="en-US" i="0" dirty="0">
                <a:solidFill>
                  <a:srgbClr val="000000"/>
                </a:solidFill>
              </a:rPr>
              <a:t>,</a:t>
            </a:r>
          </a:p>
          <a:p>
            <a:pPr marL="15875" indent="-15875">
              <a:buFont typeface="Courier New" pitchFamily="49" charset="0"/>
              <a:buNone/>
              <a:tabLst>
                <a:tab pos="1828800" algn="l"/>
                <a:tab pos="3597275" algn="l"/>
                <a:tab pos="4856163" algn="l"/>
              </a:tabLst>
            </a:pPr>
            <a:r>
              <a:rPr lang="en-US" i="0" dirty="0">
                <a:solidFill>
                  <a:srgbClr val="000000"/>
                </a:solidFill>
              </a:rPr>
              <a:t>		if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bi</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err="1">
                <a:solidFill>
                  <a:srgbClr val="0000FF"/>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b="1" i="0" dirty="0">
                <a:solidFill>
                  <a:srgbClr val="0000FF"/>
                </a:solidFill>
                <a:latin typeface="Symbol" pitchFamily="18" charset="2"/>
              </a:rPr>
              <a:t>=</a:t>
            </a:r>
            <a:r>
              <a:rPr lang="en-US" i="0" dirty="0">
                <a:solidFill>
                  <a:srgbClr val="0000FF"/>
                </a:solidFill>
              </a:rPr>
              <a:t> </a:t>
            </a:r>
            <a:r>
              <a:rPr lang="en-US" b="1" i="1" dirty="0">
                <a:solidFill>
                  <a:srgbClr val="0000FF"/>
                </a:solidFill>
              </a:rPr>
              <a:t>d</a:t>
            </a:r>
            <a:r>
              <a:rPr lang="en-US" i="0" dirty="0">
                <a:solidFill>
                  <a:srgbClr val="000000"/>
                </a:solidFill>
              </a:rPr>
              <a:t>.</a:t>
            </a:r>
            <a:endParaRPr lang="en-US"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3: Solving Equations</a:t>
            </a:r>
            <a:r>
              <a:rPr lang="en-US"/>
              <a:t> </a:t>
            </a:r>
          </a:p>
        </p:txBody>
      </p:sp>
      <p:sp>
        <p:nvSpPr>
          <p:cNvPr id="15363" name="Rectangle 3"/>
          <p:cNvSpPr>
            <a:spLocks noGrp="1"/>
          </p:cNvSpPr>
          <p:nvPr>
            <p:ph idx="1"/>
          </p:nvPr>
        </p:nvSpPr>
        <p:spPr>
          <a:xfrm>
            <a:off x="457200" y="1280160"/>
            <a:ext cx="8229600" cy="2505301"/>
          </a:xfrm>
          <a:prstGeom prst="rect">
            <a:avLst/>
          </a:prstGeom>
        </p:spPr>
        <p:txBody>
          <a:bodyPr>
            <a:spAutoFit/>
          </a:bodyPr>
          <a:lstStyle/>
          <a:p>
            <a:pPr marL="0" indent="0">
              <a:buFont typeface="Courier New" pitchFamily="49" charset="0"/>
              <a:buNone/>
            </a:pPr>
            <a:r>
              <a:rPr lang="en-US" sz="2800" i="0" dirty="0">
                <a:solidFill>
                  <a:schemeClr val="tx1"/>
                </a:solidFill>
              </a:rPr>
              <a:t>Solve each equation for </a:t>
            </a:r>
            <a:r>
              <a:rPr lang="en-US" sz="2800" i="1" dirty="0">
                <a:solidFill>
                  <a:schemeClr val="tx1"/>
                </a:solidFill>
              </a:rPr>
              <a:t>x</a:t>
            </a:r>
            <a:r>
              <a:rPr lang="en-US" sz="2800" dirty="0">
                <a:solidFill>
                  <a:schemeClr val="tx1"/>
                </a:solidFill>
              </a:rPr>
              <a:t> </a:t>
            </a:r>
            <a:r>
              <a:rPr lang="en-US" sz="2800" i="0" dirty="0">
                <a:solidFill>
                  <a:schemeClr val="tx1"/>
                </a:solidFill>
              </a:rPr>
              <a:t>and </a:t>
            </a:r>
            <a:r>
              <a:rPr lang="en-US" sz="2800" i="1" dirty="0">
                <a:solidFill>
                  <a:schemeClr val="tx1"/>
                </a:solidFill>
              </a:rPr>
              <a:t>y</a:t>
            </a:r>
            <a:r>
              <a:rPr lang="en-US" sz="2800" i="0" dirty="0">
                <a:solidFill>
                  <a:schemeClr val="tx1"/>
                </a:solidFill>
              </a:rPr>
              <a:t>.</a:t>
            </a:r>
            <a:r>
              <a:rPr lang="en-US" sz="2800" dirty="0">
                <a:solidFill>
                  <a:schemeClr val="tx1"/>
                </a:solidFill>
              </a:rPr>
              <a:t> </a:t>
            </a:r>
          </a:p>
          <a:p>
            <a:pPr marL="0" indent="0">
              <a:buFont typeface="Courier New" pitchFamily="49" charset="0"/>
              <a:buNone/>
              <a:tabLst>
                <a:tab pos="457200" algn="l"/>
              </a:tabLst>
            </a:pPr>
            <a:r>
              <a:rPr lang="en-US" sz="2800" i="0" dirty="0">
                <a:solidFill>
                  <a:schemeClr val="tx1"/>
                </a:solidFill>
              </a:rPr>
              <a:t>a.</a:t>
            </a:r>
            <a:r>
              <a:rPr lang="en-US" sz="2800" b="1" i="0" dirty="0">
                <a:solidFill>
                  <a:schemeClr val="tx1"/>
                </a:solidFill>
              </a:rPr>
              <a:t>	</a:t>
            </a:r>
            <a:r>
              <a:rPr lang="en-US" sz="2800" i="0" dirty="0">
                <a:solidFill>
                  <a:srgbClr val="0000FF"/>
                </a:solidFill>
              </a:rPr>
              <a:t>(</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yi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 </a:t>
            </a:r>
            <a:r>
              <a:rPr lang="en-US" sz="2800" i="0" dirty="0">
                <a:solidFill>
                  <a:srgbClr val="0000FF"/>
                </a:solidFill>
                <a:latin typeface="Symbol" pitchFamily="18" charset="2"/>
              </a:rPr>
              <a:t>-</a:t>
            </a:r>
            <a:r>
              <a:rPr lang="en-US" sz="2800" i="0" dirty="0">
                <a:solidFill>
                  <a:srgbClr val="0000FF"/>
                </a:solidFill>
              </a:rPr>
              <a:t> 6</a:t>
            </a:r>
            <a:r>
              <a:rPr lang="en-US" sz="2800" i="1" dirty="0">
                <a:solidFill>
                  <a:srgbClr val="0000FF"/>
                </a:solidFill>
              </a:rPr>
              <a:t>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r>
              <a:rPr lang="en-US" sz="2800" dirty="0"/>
              <a:t> </a:t>
            </a:r>
            <a:endParaRPr lang="en-US" sz="2800" i="0" dirty="0">
              <a:solidFill>
                <a:schemeClr val="tx1"/>
              </a:solidFill>
            </a:endParaRPr>
          </a:p>
        </p:txBody>
      </p:sp>
      <p:graphicFrame>
        <p:nvGraphicFramePr>
          <p:cNvPr id="6148" name="Object 4"/>
          <p:cNvGraphicFramePr>
            <a:graphicFrameLocks noChangeAspect="1"/>
          </p:cNvGraphicFramePr>
          <p:nvPr/>
        </p:nvGraphicFramePr>
        <p:xfrm>
          <a:off x="2057400" y="4114800"/>
          <a:ext cx="1206500" cy="292100"/>
        </p:xfrm>
        <a:graphic>
          <a:graphicData uri="http://schemas.openxmlformats.org/presentationml/2006/ole">
            <mc:AlternateContent xmlns:mc="http://schemas.openxmlformats.org/markup-compatibility/2006">
              <mc:Choice xmlns:v="urn:schemas-microsoft-com:vml" Requires="v">
                <p:oleObj spid="_x0000_s6164" name="Equation" r:id="rId3" imgW="1206500" imgH="292100" progId="Equation.DSMT4">
                  <p:embed/>
                </p:oleObj>
              </mc:Choice>
              <mc:Fallback>
                <p:oleObj name="Equation" r:id="rId3" imgW="1206500" imgH="2921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114800"/>
                        <a:ext cx="1206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6"/>
          <p:cNvGraphicFramePr>
            <a:graphicFrameLocks noChangeAspect="1"/>
          </p:cNvGraphicFramePr>
          <p:nvPr/>
        </p:nvGraphicFramePr>
        <p:xfrm>
          <a:off x="5397500" y="4114800"/>
          <a:ext cx="1104900" cy="355600"/>
        </p:xfrm>
        <a:graphic>
          <a:graphicData uri="http://schemas.openxmlformats.org/presentationml/2006/ole">
            <mc:AlternateContent xmlns:mc="http://schemas.openxmlformats.org/markup-compatibility/2006">
              <mc:Choice xmlns:v="urn:schemas-microsoft-com:vml" Requires="v">
                <p:oleObj spid="_x0000_s6165" name="Equation" r:id="rId5" imgW="1104421" imgH="355446" progId="Equation.DSMT4">
                  <p:embed/>
                </p:oleObj>
              </mc:Choice>
              <mc:Fallback>
                <p:oleObj name="Equation" r:id="rId5" imgW="1104421" imgH="355446"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7500" y="4114800"/>
                        <a:ext cx="1104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2527300" y="4648200"/>
          <a:ext cx="736600" cy="279400"/>
        </p:xfrm>
        <a:graphic>
          <a:graphicData uri="http://schemas.openxmlformats.org/presentationml/2006/ole">
            <mc:AlternateContent xmlns:mc="http://schemas.openxmlformats.org/markup-compatibility/2006">
              <mc:Choice xmlns:v="urn:schemas-microsoft-com:vml" Requires="v">
                <p:oleObj spid="_x0000_s6166" name="Equation" r:id="rId7" imgW="736600" imgH="279400" progId="Equation.DSMT4">
                  <p:embed/>
                </p:oleObj>
              </mc:Choice>
              <mc:Fallback>
                <p:oleObj name="Equation" r:id="rId7" imgW="736600" imgH="2794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7300" y="4648200"/>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575300" y="4648200"/>
          <a:ext cx="927100" cy="355600"/>
        </p:xfrm>
        <a:graphic>
          <a:graphicData uri="http://schemas.openxmlformats.org/presentationml/2006/ole">
            <mc:AlternateContent xmlns:mc="http://schemas.openxmlformats.org/markup-compatibility/2006">
              <mc:Choice xmlns:v="urn:schemas-microsoft-com:vml" Requires="v">
                <p:oleObj spid="_x0000_s6167" name="Equation" r:id="rId9" imgW="926698" imgH="355446" progId="Equation.DSMT4">
                  <p:embed/>
                </p:oleObj>
              </mc:Choice>
              <mc:Fallback>
                <p:oleObj name="Equation" r:id="rId9" imgW="926698" imgH="355446"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75300" y="464820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051300" y="4114800"/>
          <a:ext cx="558800" cy="304800"/>
        </p:xfrm>
        <a:graphic>
          <a:graphicData uri="http://schemas.openxmlformats.org/presentationml/2006/ole">
            <mc:AlternateContent xmlns:mc="http://schemas.openxmlformats.org/markup-compatibility/2006">
              <mc:Choice xmlns:v="urn:schemas-microsoft-com:vml" Requires="v">
                <p:oleObj spid="_x0000_s6168" name="Equation" r:id="rId11" imgW="558558" imgH="304668" progId="Equation.DSMT4">
                  <p:embed/>
                </p:oleObj>
              </mc:Choice>
              <mc:Fallback>
                <p:oleObj name="Equation" r:id="rId11" imgW="558558" imgH="304668"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51300" y="41148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3: Solving Equations </a:t>
            </a:r>
            <a:r>
              <a:rPr lang="en-US">
                <a:solidFill>
                  <a:schemeClr val="tx1"/>
                </a:solidFill>
              </a:rPr>
              <a:t>(cont.)</a:t>
            </a:r>
            <a:r>
              <a:rPr lang="en-US"/>
              <a:t> </a:t>
            </a:r>
          </a:p>
        </p:txBody>
      </p:sp>
      <p:sp>
        <p:nvSpPr>
          <p:cNvPr id="16387" name="Rectangle 3"/>
          <p:cNvSpPr>
            <a:spLocks noGrp="1"/>
          </p:cNvSpPr>
          <p:nvPr>
            <p:ph idx="1"/>
          </p:nvPr>
        </p:nvSpPr>
        <p:spPr>
          <a:xfrm>
            <a:off x="457200" y="1280160"/>
            <a:ext cx="8229600" cy="1988237"/>
          </a:xfrm>
          <a:prstGeom prst="rect">
            <a:avLst/>
          </a:prstGeom>
        </p:spPr>
        <p:txBody>
          <a:bodyPr>
            <a:spAutoFit/>
          </a:bodyPr>
          <a:lstStyle/>
          <a:p>
            <a:pPr marL="0" indent="0">
              <a:buFont typeface="Courier New" pitchFamily="49" charset="0"/>
              <a:buNone/>
              <a:tabLst>
                <a:tab pos="457200" algn="l"/>
              </a:tabLst>
            </a:pPr>
            <a:r>
              <a:rPr lang="en-US" sz="2800" i="0" dirty="0">
                <a:solidFill>
                  <a:schemeClr val="tx1"/>
                </a:solidFill>
              </a:rPr>
              <a:t>b.	</a:t>
            </a:r>
            <a:r>
              <a:rPr lang="es-ES" sz="2800" i="0" dirty="0">
                <a:solidFill>
                  <a:srgbClr val="0000FF"/>
                </a:solidFill>
              </a:rPr>
              <a:t>2</a:t>
            </a:r>
            <a:r>
              <a:rPr lang="es-ES" sz="2800" i="1" dirty="0">
                <a:solidFill>
                  <a:srgbClr val="0000FF"/>
                </a:solidFill>
              </a:rPr>
              <a:t>y</a:t>
            </a:r>
            <a:r>
              <a:rPr lang="es-ES" sz="2800" i="0" dirty="0">
                <a:solidFill>
                  <a:srgbClr val="0000FF"/>
                </a:solidFill>
              </a:rPr>
              <a:t> </a:t>
            </a:r>
            <a:r>
              <a:rPr lang="es-ES" sz="2800" i="0" dirty="0">
                <a:solidFill>
                  <a:srgbClr val="0000FF"/>
                </a:solidFill>
                <a:latin typeface="Symbol" pitchFamily="18" charset="2"/>
              </a:rPr>
              <a:t>+</a:t>
            </a:r>
            <a:r>
              <a:rPr lang="es-ES" sz="2800" i="0" dirty="0">
                <a:solidFill>
                  <a:srgbClr val="0000FF"/>
                </a:solidFill>
              </a:rPr>
              <a:t> 3 </a:t>
            </a:r>
            <a:r>
              <a:rPr lang="es-ES" sz="2800" i="0" dirty="0">
                <a:solidFill>
                  <a:srgbClr val="0000FF"/>
                </a:solidFill>
                <a:latin typeface="Symbol" pitchFamily="18" charset="2"/>
              </a:rPr>
              <a:t>-</a:t>
            </a:r>
            <a:r>
              <a:rPr lang="es-ES" sz="2800" i="0" dirty="0">
                <a:solidFill>
                  <a:srgbClr val="0000FF"/>
                </a:solidFill>
              </a:rPr>
              <a:t> 8</a:t>
            </a:r>
            <a:r>
              <a:rPr lang="es-ES" sz="2800" i="1" dirty="0">
                <a:solidFill>
                  <a:srgbClr val="0000FF"/>
                </a:solidFill>
              </a:rPr>
              <a:t>i</a:t>
            </a:r>
            <a:r>
              <a:rPr lang="es-ES" sz="2800" i="0" dirty="0">
                <a:solidFill>
                  <a:srgbClr val="0000FF"/>
                </a:solidFill>
              </a:rPr>
              <a:t> </a:t>
            </a:r>
            <a:r>
              <a:rPr lang="es-ES" sz="2800" i="0" dirty="0">
                <a:solidFill>
                  <a:srgbClr val="0000FF"/>
                </a:solidFill>
                <a:latin typeface="Symbol" pitchFamily="18" charset="2"/>
              </a:rPr>
              <a:t>=</a:t>
            </a:r>
            <a:r>
              <a:rPr lang="es-ES" sz="2800" i="0" dirty="0">
                <a:solidFill>
                  <a:srgbClr val="0000FF"/>
                </a:solidFill>
              </a:rPr>
              <a:t> 9 </a:t>
            </a:r>
            <a:r>
              <a:rPr lang="es-ES" sz="2800" i="0" dirty="0">
                <a:solidFill>
                  <a:srgbClr val="0000FF"/>
                </a:solidFill>
                <a:latin typeface="Symbol" pitchFamily="18" charset="2"/>
              </a:rPr>
              <a:t>+</a:t>
            </a:r>
            <a:r>
              <a:rPr lang="es-ES" sz="2800" i="0" dirty="0">
                <a:solidFill>
                  <a:srgbClr val="0000FF"/>
                </a:solidFill>
              </a:rPr>
              <a:t> 4</a:t>
            </a:r>
            <a:r>
              <a:rPr lang="es-ES" sz="2800" i="1" dirty="0">
                <a:solidFill>
                  <a:srgbClr val="0000FF"/>
                </a:solidFill>
              </a:rPr>
              <a:t>xi</a:t>
            </a:r>
          </a:p>
          <a:p>
            <a:pPr marL="0" indent="0">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Equate the real parts and the imaginary parts, and solve the resulting equations.</a:t>
            </a:r>
          </a:p>
        </p:txBody>
      </p:sp>
      <p:graphicFrame>
        <p:nvGraphicFramePr>
          <p:cNvPr id="7172" name="Object 8"/>
          <p:cNvGraphicFramePr>
            <a:graphicFrameLocks noChangeAspect="1"/>
          </p:cNvGraphicFramePr>
          <p:nvPr/>
        </p:nvGraphicFramePr>
        <p:xfrm>
          <a:off x="2286000" y="3505200"/>
          <a:ext cx="1371600" cy="355600"/>
        </p:xfrm>
        <a:graphic>
          <a:graphicData uri="http://schemas.openxmlformats.org/presentationml/2006/ole">
            <mc:AlternateContent xmlns:mc="http://schemas.openxmlformats.org/markup-compatibility/2006">
              <mc:Choice xmlns:v="urn:schemas-microsoft-com:vml" Requires="v">
                <p:oleObj spid="_x0000_s7191" name="Equation" r:id="rId3" imgW="1371600" imgH="355600" progId="Equation.DSMT4">
                  <p:embed/>
                </p:oleObj>
              </mc:Choice>
              <mc:Fallback>
                <p:oleObj name="Equation" r:id="rId3" imgW="1371600" imgH="3556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3505200"/>
                        <a:ext cx="1371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10"/>
          <p:cNvGraphicFramePr>
            <a:graphicFrameLocks noChangeAspect="1"/>
          </p:cNvGraphicFramePr>
          <p:nvPr/>
        </p:nvGraphicFramePr>
        <p:xfrm>
          <a:off x="5562600" y="3505200"/>
          <a:ext cx="1130300" cy="292100"/>
        </p:xfrm>
        <a:graphic>
          <a:graphicData uri="http://schemas.openxmlformats.org/presentationml/2006/ole">
            <mc:AlternateContent xmlns:mc="http://schemas.openxmlformats.org/markup-compatibility/2006">
              <mc:Choice xmlns:v="urn:schemas-microsoft-com:vml" Requires="v">
                <p:oleObj spid="_x0000_s7192" name="Equation" r:id="rId5" imgW="1129810" imgH="291973" progId="Equation.DSMT4">
                  <p:embed/>
                </p:oleObj>
              </mc:Choice>
              <mc:Fallback>
                <p:oleObj name="Equation" r:id="rId5" imgW="1129810" imgH="291973"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3505200"/>
                        <a:ext cx="1130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nvGraphicFramePr>
        <p:xfrm>
          <a:off x="4330700" y="3505200"/>
          <a:ext cx="558800" cy="304800"/>
        </p:xfrm>
        <a:graphic>
          <a:graphicData uri="http://schemas.openxmlformats.org/presentationml/2006/ole">
            <mc:AlternateContent xmlns:mc="http://schemas.openxmlformats.org/markup-compatibility/2006">
              <mc:Choice xmlns:v="urn:schemas-microsoft-com:vml" Requires="v">
                <p:oleObj spid="_x0000_s7193" name="Equation" r:id="rId7" imgW="558558" imgH="304668" progId="Equation.DSMT4">
                  <p:embed/>
                </p:oleObj>
              </mc:Choice>
              <mc:Fallback>
                <p:oleObj name="Equation" r:id="rId7" imgW="558558" imgH="304668"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0700" y="3505200"/>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768600" y="4114800"/>
          <a:ext cx="889000" cy="355600"/>
        </p:xfrm>
        <a:graphic>
          <a:graphicData uri="http://schemas.openxmlformats.org/presentationml/2006/ole">
            <mc:AlternateContent xmlns:mc="http://schemas.openxmlformats.org/markup-compatibility/2006">
              <mc:Choice xmlns:v="urn:schemas-microsoft-com:vml" Requires="v">
                <p:oleObj spid="_x0000_s7194" name="Equation" r:id="rId9" imgW="888614" imgH="355446" progId="Equation.DSMT4">
                  <p:embed/>
                </p:oleObj>
              </mc:Choice>
              <mc:Fallback>
                <p:oleObj name="Equation" r:id="rId9" imgW="888614" imgH="355446"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68600" y="4114800"/>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946400" y="4673600"/>
          <a:ext cx="711200" cy="355600"/>
        </p:xfrm>
        <a:graphic>
          <a:graphicData uri="http://schemas.openxmlformats.org/presentationml/2006/ole">
            <mc:AlternateContent xmlns:mc="http://schemas.openxmlformats.org/markup-compatibility/2006">
              <mc:Choice xmlns:v="urn:schemas-microsoft-com:vml" Requires="v">
                <p:oleObj spid="_x0000_s7195" name="Equation" r:id="rId11" imgW="710891" imgH="355446" progId="Equation.DSMT4">
                  <p:embed/>
                </p:oleObj>
              </mc:Choice>
              <mc:Fallback>
                <p:oleObj name="Equation" r:id="rId11" imgW="710891" imgH="355446"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46736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588000" y="4114800"/>
          <a:ext cx="939800" cy="279400"/>
        </p:xfrm>
        <a:graphic>
          <a:graphicData uri="http://schemas.openxmlformats.org/presentationml/2006/ole">
            <mc:AlternateContent xmlns:mc="http://schemas.openxmlformats.org/markup-compatibility/2006">
              <mc:Choice xmlns:v="urn:schemas-microsoft-com:vml" Requires="v">
                <p:oleObj spid="_x0000_s7196" name="Equation" r:id="rId13" imgW="939800" imgH="279400" progId="Equation.DSMT4">
                  <p:embed/>
                </p:oleObj>
              </mc:Choice>
              <mc:Fallback>
                <p:oleObj name="Equation" r:id="rId13" imgW="939800" imgH="2794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88000" y="41148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7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Addition and Subtraction with Complex Numbers</a:t>
            </a:r>
          </a:p>
        </p:txBody>
      </p:sp>
      <p:sp>
        <p:nvSpPr>
          <p:cNvPr id="17411" name="Rectangle 4"/>
          <p:cNvSpPr>
            <a:spLocks noGrp="1"/>
          </p:cNvSpPr>
          <p:nvPr>
            <p:ph idx="1"/>
          </p:nvPr>
        </p:nvSpPr>
        <p:spPr>
          <a:xfrm>
            <a:off x="457200" y="1280160"/>
            <a:ext cx="8229600" cy="3330142"/>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1828800" algn="l"/>
                <a:tab pos="3597275" algn="l"/>
                <a:tab pos="4856163" algn="l"/>
              </a:tabLst>
            </a:pPr>
            <a:r>
              <a:rPr lang="en-US" sz="2800" b="1" i="0" dirty="0">
                <a:solidFill>
                  <a:srgbClr val="000000"/>
                </a:solidFill>
              </a:rPr>
              <a:t>Definition</a:t>
            </a:r>
            <a:r>
              <a:rPr lang="en-US" sz="2800" dirty="0">
                <a:solidFill>
                  <a:srgbClr val="000000"/>
                </a:solidFill>
              </a:rPr>
              <a:t> </a:t>
            </a:r>
          </a:p>
          <a:p>
            <a:pPr marL="15875" indent="-15875">
              <a:buFont typeface="Courier New" pitchFamily="49" charset="0"/>
              <a:buNone/>
              <a:tabLst>
                <a:tab pos="1828800" algn="l"/>
                <a:tab pos="3597275" algn="l"/>
                <a:tab pos="4856163" algn="l"/>
              </a:tabLst>
            </a:pPr>
            <a:endParaRPr lang="en-US" sz="1200" i="0" dirty="0">
              <a:solidFill>
                <a:srgbClr val="000000"/>
              </a:solidFill>
            </a:endParaRPr>
          </a:p>
          <a:p>
            <a:pPr marL="15875" indent="-15875">
              <a:buFont typeface="Courier New" pitchFamily="49" charset="0"/>
              <a:buNone/>
              <a:tabLst>
                <a:tab pos="1828800" algn="l"/>
                <a:tab pos="3597275" algn="l"/>
                <a:tab pos="4856163" algn="l"/>
              </a:tabLst>
            </a:pPr>
            <a:r>
              <a:rPr lang="en-US" sz="2800" i="0" dirty="0">
                <a:solidFill>
                  <a:srgbClr val="000000"/>
                </a:solidFill>
              </a:rPr>
              <a:t>For complex numbers </a:t>
            </a:r>
            <a:r>
              <a:rPr lang="en-US" sz="2800" i="1" dirty="0">
                <a:solidFill>
                  <a:srgbClr val="000000"/>
                </a:solidFill>
              </a:rPr>
              <a:t>a</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a:solidFill>
                  <a:srgbClr val="000000"/>
                </a:solidFill>
              </a:rPr>
              <a:t>bi</a:t>
            </a:r>
            <a:r>
              <a:rPr lang="en-US" sz="2800" i="0" dirty="0">
                <a:solidFill>
                  <a:srgbClr val="000000"/>
                </a:solidFill>
              </a:rPr>
              <a:t> and </a:t>
            </a:r>
            <a:r>
              <a:rPr lang="en-US" sz="2800" i="1" dirty="0">
                <a:solidFill>
                  <a:srgbClr val="000000"/>
                </a:solidFill>
              </a:rPr>
              <a:t>c</a:t>
            </a:r>
            <a:r>
              <a:rPr lang="en-US" sz="2800" i="0" dirty="0">
                <a:solidFill>
                  <a:srgbClr val="000000"/>
                </a:solidFill>
              </a:rPr>
              <a:t> </a:t>
            </a:r>
            <a:r>
              <a:rPr lang="en-US" sz="2800" i="0" dirty="0">
                <a:solidFill>
                  <a:srgbClr val="000000"/>
                </a:solidFill>
                <a:latin typeface="Symbol" pitchFamily="18" charset="2"/>
              </a:rPr>
              <a:t>+</a:t>
            </a:r>
            <a:r>
              <a:rPr lang="en-US" sz="2800" i="0" dirty="0">
                <a:solidFill>
                  <a:srgbClr val="000000"/>
                </a:solidFill>
              </a:rPr>
              <a:t> </a:t>
            </a:r>
            <a:r>
              <a:rPr lang="en-US" sz="2800" i="1" dirty="0" err="1">
                <a:solidFill>
                  <a:srgbClr val="000000"/>
                </a:solidFill>
              </a:rPr>
              <a:t>di</a:t>
            </a:r>
            <a:r>
              <a:rPr lang="en-US" sz="2800" i="0" dirty="0">
                <a:solidFill>
                  <a:srgbClr val="000000"/>
                </a:solidFill>
              </a:rPr>
              <a:t>,</a:t>
            </a: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a:p>
            <a:pPr marL="15875" indent="-15875">
              <a:buFont typeface="Courier New" pitchFamily="49" charset="0"/>
              <a:buNone/>
              <a:tabLst>
                <a:tab pos="1828800" algn="l"/>
                <a:tab pos="3597275" algn="l"/>
                <a:tab pos="4856163" algn="l"/>
              </a:tabLst>
            </a:pPr>
            <a:endParaRPr lang="en-US" dirty="0">
              <a:solidFill>
                <a:srgbClr val="000000"/>
              </a:solidFill>
            </a:endParaRPr>
          </a:p>
          <a:p>
            <a:pPr marL="15875" indent="-15875">
              <a:buFont typeface="Courier New" pitchFamily="49" charset="0"/>
              <a:buNone/>
              <a:tabLst>
                <a:tab pos="1828800" algn="l"/>
                <a:tab pos="3597275" algn="l"/>
                <a:tab pos="4856163" algn="l"/>
              </a:tabLst>
            </a:pPr>
            <a:endParaRPr lang="en-US" sz="2800" i="0" dirty="0">
              <a:solidFill>
                <a:srgbClr val="000000"/>
              </a:solidFill>
            </a:endParaRPr>
          </a:p>
        </p:txBody>
      </p:sp>
      <p:graphicFrame>
        <p:nvGraphicFramePr>
          <p:cNvPr id="8195" name="Object 5"/>
          <p:cNvGraphicFramePr>
            <a:graphicFrameLocks noChangeAspect="1"/>
          </p:cNvGraphicFramePr>
          <p:nvPr/>
        </p:nvGraphicFramePr>
        <p:xfrm>
          <a:off x="1993900" y="2819400"/>
          <a:ext cx="5156200" cy="1574800"/>
        </p:xfrm>
        <a:graphic>
          <a:graphicData uri="http://schemas.openxmlformats.org/presentationml/2006/ole">
            <mc:AlternateContent xmlns:mc="http://schemas.openxmlformats.org/markup-compatibility/2006">
              <mc:Choice xmlns:v="urn:schemas-microsoft-com:vml" Requires="v">
                <p:oleObj spid="_x0000_s8199" name="Equation" r:id="rId3" imgW="5155920" imgH="1574640" progId="Equation.DSMT4">
                  <p:embed/>
                </p:oleObj>
              </mc:Choice>
              <mc:Fallback>
                <p:oleObj name="Equation" r:id="rId3" imgW="5155920" imgH="15746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2819400"/>
                        <a:ext cx="5156200" cy="157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p>
        </p:txBody>
      </p:sp>
      <p:sp>
        <p:nvSpPr>
          <p:cNvPr id="18435"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sz="2800" i="0" dirty="0">
                <a:solidFill>
                  <a:schemeClr val="tx1"/>
                </a:solidFill>
              </a:rPr>
              <a:t>Find each sum or difference as indicated.</a:t>
            </a:r>
            <a:r>
              <a:rPr lang="en-US" sz="2800" dirty="0">
                <a:solidFill>
                  <a:schemeClr val="tx1"/>
                </a:solidFill>
              </a:rPr>
              <a:t> </a:t>
            </a:r>
          </a:p>
          <a:p>
            <a:pPr marL="533400" indent="-533400">
              <a:buFont typeface="Courier New" pitchFamily="49" charset="0"/>
              <a:buNone/>
            </a:pPr>
            <a:r>
              <a:rPr lang="en-US" sz="2800" i="0" dirty="0">
                <a:solidFill>
                  <a:schemeClr val="tx1"/>
                </a:solidFill>
              </a:rPr>
              <a:t>a.	</a:t>
            </a:r>
            <a:r>
              <a:rPr lang="en-US" sz="2800" i="0" dirty="0">
                <a:solidFill>
                  <a:srgbClr val="0000FF"/>
                </a:solidFill>
              </a:rPr>
              <a:t>(6 </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a:t>
            </a:r>
            <a:r>
              <a:rPr lang="en-US" sz="2800" i="0" dirty="0">
                <a:solidFill>
                  <a:srgbClr val="0000FF"/>
                </a:solidFill>
                <a:latin typeface="Symbol" pitchFamily="18" charset="2"/>
              </a:rPr>
              <a:t>-</a:t>
            </a:r>
            <a:r>
              <a:rPr lang="en-US" sz="2800" i="0" dirty="0">
                <a:solidFill>
                  <a:srgbClr val="0000FF"/>
                </a:solidFill>
              </a:rPr>
              <a:t> 2</a:t>
            </a:r>
            <a:r>
              <a:rPr lang="en-US" sz="2800" i="1" dirty="0">
                <a:solidFill>
                  <a:srgbClr val="0000FF"/>
                </a:solidFill>
              </a:rPr>
              <a:t>i</a:t>
            </a:r>
            <a:r>
              <a:rPr lang="en-US" sz="2800" i="0" dirty="0">
                <a:solidFill>
                  <a:srgbClr val="0000FF"/>
                </a:solidFill>
              </a:rPr>
              <a:t>)</a:t>
            </a:r>
          </a:p>
          <a:p>
            <a:pPr marL="533400" indent="-533400">
              <a:buFont typeface="Courier New" pitchFamily="49" charset="0"/>
              <a:buNone/>
            </a:pPr>
            <a:r>
              <a:rPr lang="en-US" sz="2800" b="1" i="0" dirty="0">
                <a:solidFill>
                  <a:schemeClr val="tx1"/>
                </a:solidFill>
              </a:rPr>
              <a:t>Solution</a:t>
            </a:r>
          </a:p>
        </p:txBody>
      </p:sp>
      <p:graphicFrame>
        <p:nvGraphicFramePr>
          <p:cNvPr id="9219" name="Object 4"/>
          <p:cNvGraphicFramePr>
            <a:graphicFrameLocks noChangeAspect="1"/>
          </p:cNvGraphicFramePr>
          <p:nvPr/>
        </p:nvGraphicFramePr>
        <p:xfrm>
          <a:off x="1079500" y="3048000"/>
          <a:ext cx="2311400" cy="469900"/>
        </p:xfrm>
        <a:graphic>
          <a:graphicData uri="http://schemas.openxmlformats.org/presentationml/2006/ole">
            <mc:AlternateContent xmlns:mc="http://schemas.openxmlformats.org/markup-compatibility/2006">
              <mc:Choice xmlns:v="urn:schemas-microsoft-com:vml" Requires="v">
                <p:oleObj spid="_x0000_s9229" name="Equation" r:id="rId3" imgW="2311400" imgH="469900" progId="Equation.DSMT4">
                  <p:embed/>
                </p:oleObj>
              </mc:Choice>
              <mc:Fallback>
                <p:oleObj name="Equation" r:id="rId3" imgW="2311400" imgH="4699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3048000"/>
                        <a:ext cx="231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3517900" y="3048000"/>
          <a:ext cx="2730500" cy="469900"/>
        </p:xfrm>
        <a:graphic>
          <a:graphicData uri="http://schemas.openxmlformats.org/presentationml/2006/ole">
            <mc:AlternateContent xmlns:mc="http://schemas.openxmlformats.org/markup-compatibility/2006">
              <mc:Choice xmlns:v="urn:schemas-microsoft-com:vml" Requires="v">
                <p:oleObj spid="_x0000_s9230" name="Equation" r:id="rId5" imgW="2730500" imgH="469900" progId="Equation.DSMT4">
                  <p:embed/>
                </p:oleObj>
              </mc:Choice>
              <mc:Fallback>
                <p:oleObj name="Equation" r:id="rId5" imgW="2730500" imgH="4699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7900" y="30480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517900" y="3733800"/>
          <a:ext cx="1079500" cy="279400"/>
        </p:xfrm>
        <a:graphic>
          <a:graphicData uri="http://schemas.openxmlformats.org/presentationml/2006/ole">
            <mc:AlternateContent xmlns:mc="http://schemas.openxmlformats.org/markup-compatibility/2006">
              <mc:Choice xmlns:v="urn:schemas-microsoft-com:vml" Requires="v">
                <p:oleObj spid="_x0000_s9231" name="Equation" r:id="rId7" imgW="1079500" imgH="279400" progId="Equation.DSMT4">
                  <p:embed/>
                </p:oleObj>
              </mc:Choice>
              <mc:Fallback>
                <p:oleObj name="Equation" r:id="rId7" imgW="1079500" imgH="2794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7900" y="3733800"/>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sz="3200" dirty="0">
                <a:solidFill>
                  <a:schemeClr val="accent1"/>
                </a:solidFill>
              </a:rPr>
              <a:t>(cont.) </a:t>
            </a:r>
          </a:p>
        </p:txBody>
      </p:sp>
      <p:sp>
        <p:nvSpPr>
          <p:cNvPr id="19459" name="Rectangle 3"/>
          <p:cNvSpPr>
            <a:spLocks noGrp="1"/>
          </p:cNvSpPr>
          <p:nvPr>
            <p:ph idx="1"/>
          </p:nvPr>
        </p:nvSpPr>
        <p:spPr>
          <a:xfrm>
            <a:off x="457200" y="2007715"/>
            <a:ext cx="8229600" cy="523220"/>
          </a:xfrm>
          <a:prstGeom prst="rect">
            <a:avLst/>
          </a:prstGeom>
        </p:spPr>
        <p:txBody>
          <a:bodyPr>
            <a:spAutoFit/>
          </a:bodyPr>
          <a:lstStyle/>
          <a:p>
            <a:pPr marL="533400" indent="-533400">
              <a:buFont typeface="Courier New" pitchFamily="49" charset="0"/>
              <a:buNone/>
            </a:pPr>
            <a:r>
              <a:rPr lang="en-US" sz="2800" b="1" i="0" dirty="0">
                <a:solidFill>
                  <a:schemeClr val="tx1"/>
                </a:solidFill>
              </a:rPr>
              <a:t>Solution</a:t>
            </a:r>
          </a:p>
        </p:txBody>
      </p:sp>
      <p:graphicFrame>
        <p:nvGraphicFramePr>
          <p:cNvPr id="10244" name="Object 6"/>
          <p:cNvGraphicFramePr>
            <a:graphicFrameLocks noChangeAspect="1"/>
          </p:cNvGraphicFramePr>
          <p:nvPr/>
        </p:nvGraphicFramePr>
        <p:xfrm>
          <a:off x="609600" y="1238250"/>
          <a:ext cx="3810000" cy="622300"/>
        </p:xfrm>
        <a:graphic>
          <a:graphicData uri="http://schemas.openxmlformats.org/presentationml/2006/ole">
            <mc:AlternateContent xmlns:mc="http://schemas.openxmlformats.org/markup-compatibility/2006">
              <mc:Choice xmlns:v="urn:schemas-microsoft-com:vml" Requires="v">
                <p:oleObj spid="_x0000_s10263" name="Equation" r:id="rId3" imgW="3809880" imgH="622080" progId="Equation.DSMT4">
                  <p:embed/>
                </p:oleObj>
              </mc:Choice>
              <mc:Fallback>
                <p:oleObj name="Equation" r:id="rId3" imgW="3809880" imgH="62208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38250"/>
                        <a:ext cx="3810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1017587" y="2743200"/>
          <a:ext cx="3325813" cy="622300"/>
        </p:xfrm>
        <a:graphic>
          <a:graphicData uri="http://schemas.openxmlformats.org/presentationml/2006/ole">
            <mc:AlternateContent xmlns:mc="http://schemas.openxmlformats.org/markup-compatibility/2006">
              <mc:Choice xmlns:v="urn:schemas-microsoft-com:vml" Requires="v">
                <p:oleObj spid="_x0000_s10264" name="Equation" r:id="rId5" imgW="3327400" imgH="622300" progId="Equation.DSMT4">
                  <p:embed/>
                </p:oleObj>
              </mc:Choice>
              <mc:Fallback>
                <p:oleObj name="Equation" r:id="rId5" imgW="3327400" imgH="6223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7587" y="2743200"/>
                        <a:ext cx="3325813"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4419600" y="2743200"/>
          <a:ext cx="3949700" cy="622300"/>
        </p:xfrm>
        <a:graphic>
          <a:graphicData uri="http://schemas.openxmlformats.org/presentationml/2006/ole">
            <mc:AlternateContent xmlns:mc="http://schemas.openxmlformats.org/markup-compatibility/2006">
              <mc:Choice xmlns:v="urn:schemas-microsoft-com:vml" Requires="v">
                <p:oleObj spid="_x0000_s10265" name="Equation" r:id="rId7" imgW="3949700" imgH="622300" progId="Equation.DSMT4">
                  <p:embed/>
                </p:oleObj>
              </mc:Choice>
              <mc:Fallback>
                <p:oleObj name="Equation" r:id="rId7" imgW="3949700" imgH="6223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2743200"/>
                        <a:ext cx="3949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419600" y="3513667"/>
          <a:ext cx="2921000" cy="622300"/>
        </p:xfrm>
        <a:graphic>
          <a:graphicData uri="http://schemas.openxmlformats.org/presentationml/2006/ole">
            <mc:AlternateContent xmlns:mc="http://schemas.openxmlformats.org/markup-compatibility/2006">
              <mc:Choice xmlns:v="urn:schemas-microsoft-com:vml" Requires="v">
                <p:oleObj spid="_x0000_s10266" name="Equation" r:id="rId9" imgW="2921000" imgH="622300" progId="Equation.DSMT4">
                  <p:embed/>
                </p:oleObj>
              </mc:Choice>
              <mc:Fallback>
                <p:oleObj name="Equation" r:id="rId9" imgW="2921000" imgH="6223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3513667"/>
                        <a:ext cx="2921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419600" y="4284134"/>
          <a:ext cx="1473200" cy="444500"/>
        </p:xfrm>
        <a:graphic>
          <a:graphicData uri="http://schemas.openxmlformats.org/presentationml/2006/ole">
            <mc:AlternateContent xmlns:mc="http://schemas.openxmlformats.org/markup-compatibility/2006">
              <mc:Choice xmlns:v="urn:schemas-microsoft-com:vml" Requires="v">
                <p:oleObj spid="_x0000_s10267" name="Equation" r:id="rId11" imgW="1473200" imgH="444500" progId="Equation.DSMT4">
                  <p:embed/>
                </p:oleObj>
              </mc:Choice>
              <mc:Fallback>
                <p:oleObj name="Equation" r:id="rId11" imgW="1473200" imgH="4445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4284134"/>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4419600" y="4940300"/>
          <a:ext cx="2946400" cy="469900"/>
        </p:xfrm>
        <a:graphic>
          <a:graphicData uri="http://schemas.openxmlformats.org/presentationml/2006/ole">
            <mc:AlternateContent xmlns:mc="http://schemas.openxmlformats.org/markup-compatibility/2006">
              <mc:Choice xmlns:v="urn:schemas-microsoft-com:vml" Requires="v">
                <p:oleObj spid="_x0000_s10268" name="Equation" r:id="rId13" imgW="2946400" imgH="469900" progId="Equation.DSMT4">
                  <p:embed/>
                </p:oleObj>
              </mc:Choice>
              <mc:Fallback>
                <p:oleObj name="Equation" r:id="rId13" imgW="2946400" imgH="4699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9600" y="494030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4: Adding and Subtracting with Complex Numbers </a:t>
            </a:r>
            <a:r>
              <a:rPr lang="en-US" dirty="0">
                <a:solidFill>
                  <a:schemeClr val="accent1"/>
                </a:solidFill>
              </a:rPr>
              <a:t>(cont.) </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533400" indent="-533400">
              <a:buFont typeface="Courier New" pitchFamily="49" charset="0"/>
              <a:buNone/>
            </a:pPr>
            <a:r>
              <a:rPr lang="en-US" sz="2800" i="0" dirty="0">
                <a:solidFill>
                  <a:schemeClr val="tx1"/>
                </a:solidFill>
              </a:rPr>
              <a:t>	</a:t>
            </a:r>
          </a:p>
          <a:p>
            <a:pPr marL="533400" indent="-533400">
              <a:buFont typeface="Courier New" pitchFamily="49" charset="0"/>
              <a:buNone/>
            </a:pPr>
            <a:r>
              <a:rPr lang="en-US" sz="2800" b="1" i="0" dirty="0">
                <a:solidFill>
                  <a:schemeClr val="tx1"/>
                </a:solidFill>
              </a:rPr>
              <a:t>Solution</a:t>
            </a: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endParaRPr lang="en-US" sz="2800" b="1" i="0" dirty="0">
              <a:solidFill>
                <a:schemeClr val="tx1"/>
              </a:solidFill>
            </a:endParaRPr>
          </a:p>
          <a:p>
            <a:pPr marL="533400" indent="-533400">
              <a:buFont typeface="Courier New" pitchFamily="49" charset="0"/>
              <a:buNone/>
            </a:pPr>
            <a:r>
              <a:rPr lang="en-US" sz="2800" b="1" i="0" dirty="0">
                <a:solidFill>
                  <a:schemeClr val="tx1"/>
                </a:solidFill>
              </a:rPr>
              <a:t>Note: </a:t>
            </a:r>
            <a:r>
              <a:rPr lang="en-US" sz="2800" i="0" dirty="0">
                <a:solidFill>
                  <a:schemeClr val="tx1"/>
                </a:solidFill>
              </a:rPr>
              <a:t>Here, the coefficients do not simplify. This means 	that the</a:t>
            </a:r>
            <a:r>
              <a:rPr lang="en-US" sz="2800" dirty="0">
                <a:solidFill>
                  <a:schemeClr val="tx1"/>
                </a:solidFill>
              </a:rPr>
              <a:t> </a:t>
            </a:r>
            <a:r>
              <a:rPr lang="en-US" sz="2800" i="0" dirty="0">
                <a:solidFill>
                  <a:schemeClr val="tx1"/>
                </a:solidFill>
              </a:rPr>
              <a:t>real part is              and the imaginary 	part is</a:t>
            </a:r>
            <a:endParaRPr lang="en-US" sz="2800" b="1" i="0" dirty="0">
              <a:solidFill>
                <a:schemeClr val="tx1"/>
              </a:solidFill>
            </a:endParaRPr>
          </a:p>
        </p:txBody>
      </p:sp>
      <p:graphicFrame>
        <p:nvGraphicFramePr>
          <p:cNvPr id="20486" name="Object 12"/>
          <p:cNvGraphicFramePr>
            <a:graphicFrameLocks noChangeAspect="1"/>
          </p:cNvGraphicFramePr>
          <p:nvPr/>
        </p:nvGraphicFramePr>
        <p:xfrm>
          <a:off x="4292600" y="4280848"/>
          <a:ext cx="927100" cy="444500"/>
        </p:xfrm>
        <a:graphic>
          <a:graphicData uri="http://schemas.openxmlformats.org/presentationml/2006/ole">
            <mc:AlternateContent xmlns:mc="http://schemas.openxmlformats.org/markup-compatibility/2006">
              <mc:Choice xmlns:v="urn:schemas-microsoft-com:vml" Requires="v">
                <p:oleObj spid="_x0000_s11287" name="Equation" r:id="rId3" imgW="926698" imgH="444307" progId="Equation.DSMT4">
                  <p:embed/>
                </p:oleObj>
              </mc:Choice>
              <mc:Fallback>
                <p:oleObj name="Equation" r:id="rId3" imgW="926698" imgH="444307"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2600" y="4280848"/>
                        <a:ext cx="927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13"/>
          <p:cNvGraphicFramePr>
            <a:graphicFrameLocks noChangeAspect="1"/>
          </p:cNvGraphicFramePr>
          <p:nvPr/>
        </p:nvGraphicFramePr>
        <p:xfrm>
          <a:off x="2438400" y="4705134"/>
          <a:ext cx="1028700" cy="444500"/>
        </p:xfrm>
        <a:graphic>
          <a:graphicData uri="http://schemas.openxmlformats.org/presentationml/2006/ole">
            <mc:AlternateContent xmlns:mc="http://schemas.openxmlformats.org/markup-compatibility/2006">
              <mc:Choice xmlns:v="urn:schemas-microsoft-com:vml" Requires="v">
                <p:oleObj spid="_x0000_s11288" name="Equation" r:id="rId5" imgW="1028254" imgH="444307" progId="Equation.DSMT4">
                  <p:embed/>
                </p:oleObj>
              </mc:Choice>
              <mc:Fallback>
                <p:oleObj name="Equation" r:id="rId5" imgW="1028254" imgH="444307"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705134"/>
                        <a:ext cx="1028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8"/>
          <p:cNvGraphicFramePr>
            <a:graphicFrameLocks noChangeAspect="1"/>
          </p:cNvGraphicFramePr>
          <p:nvPr/>
        </p:nvGraphicFramePr>
        <p:xfrm>
          <a:off x="533400" y="1238250"/>
          <a:ext cx="3352800" cy="622300"/>
        </p:xfrm>
        <a:graphic>
          <a:graphicData uri="http://schemas.openxmlformats.org/presentationml/2006/ole">
            <mc:AlternateContent xmlns:mc="http://schemas.openxmlformats.org/markup-compatibility/2006">
              <mc:Choice xmlns:v="urn:schemas-microsoft-com:vml" Requires="v">
                <p:oleObj spid="_x0000_s11289" name="Equation" r:id="rId7" imgW="3352680" imgH="622080" progId="Equation.DSMT4">
                  <p:embed/>
                </p:oleObj>
              </mc:Choice>
              <mc:Fallback>
                <p:oleObj name="Equation" r:id="rId7" imgW="3352680" imgH="6220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1238250"/>
                        <a:ext cx="335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10"/>
          <p:cNvGraphicFramePr>
            <a:graphicFrameLocks noChangeAspect="1"/>
          </p:cNvGraphicFramePr>
          <p:nvPr/>
        </p:nvGraphicFramePr>
        <p:xfrm>
          <a:off x="1028700" y="2362200"/>
          <a:ext cx="2857500" cy="622300"/>
        </p:xfrm>
        <a:graphic>
          <a:graphicData uri="http://schemas.openxmlformats.org/presentationml/2006/ole">
            <mc:AlternateContent xmlns:mc="http://schemas.openxmlformats.org/markup-compatibility/2006">
              <mc:Choice xmlns:v="urn:schemas-microsoft-com:vml" Requires="v">
                <p:oleObj spid="_x0000_s11290" name="Equation" r:id="rId9" imgW="2857500" imgH="622300" progId="Equation.DSMT4">
                  <p:embed/>
                </p:oleObj>
              </mc:Choice>
              <mc:Fallback>
                <p:oleObj name="Equation" r:id="rId9" imgW="2857500" imgH="6223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8700" y="2362200"/>
                        <a:ext cx="2857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nvGraphicFramePr>
        <p:xfrm>
          <a:off x="3962400" y="2362200"/>
          <a:ext cx="3289300" cy="622300"/>
        </p:xfrm>
        <a:graphic>
          <a:graphicData uri="http://schemas.openxmlformats.org/presentationml/2006/ole">
            <mc:AlternateContent xmlns:mc="http://schemas.openxmlformats.org/markup-compatibility/2006">
              <mc:Choice xmlns:v="urn:schemas-microsoft-com:vml" Requires="v">
                <p:oleObj spid="_x0000_s11291" name="Equation" r:id="rId11" imgW="3289300" imgH="622300" progId="Equation.DSMT4">
                  <p:embed/>
                </p:oleObj>
              </mc:Choice>
              <mc:Fallback>
                <p:oleObj name="Equation" r:id="rId11" imgW="3289300" imgH="6223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62400" y="2362200"/>
                        <a:ext cx="3289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962400" y="3048000"/>
          <a:ext cx="3048000" cy="622300"/>
        </p:xfrm>
        <a:graphic>
          <a:graphicData uri="http://schemas.openxmlformats.org/presentationml/2006/ole">
            <mc:AlternateContent xmlns:mc="http://schemas.openxmlformats.org/markup-compatibility/2006">
              <mc:Choice xmlns:v="urn:schemas-microsoft-com:vml" Requires="v">
                <p:oleObj spid="_x0000_s11292" name="Equation" r:id="rId13" imgW="3048000" imgH="622300" progId="Equation.DSMT4">
                  <p:embed/>
                </p:oleObj>
              </mc:Choice>
              <mc:Fallback>
                <p:oleObj name="Equation" r:id="rId13" imgW="3048000" imgH="6223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62400" y="3048000"/>
                        <a:ext cx="304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48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2505301"/>
          </a:xfrm>
          <a:prstGeom prst="rect">
            <a:avLst/>
          </a:prstGeom>
          <a:noFill/>
        </p:spPr>
        <p:txBody>
          <a:bodyPr>
            <a:spAutoFit/>
          </a:bodyPr>
          <a:lstStyle/>
          <a:p>
            <a:pPr marL="457200" indent="-457200" defTabSz="406400">
              <a:buFont typeface="Courier New" pitchFamily="49" charset="0"/>
              <a:buChar char="o"/>
            </a:pPr>
            <a:r>
              <a:rPr lang="en-US" i="0" dirty="0">
                <a:solidFill>
                  <a:schemeClr val="tx1"/>
                </a:solidFill>
              </a:rPr>
              <a:t>Simplify square roots of negative numbers.</a:t>
            </a:r>
          </a:p>
          <a:p>
            <a:pPr marL="457200" indent="-457200" defTabSz="406400">
              <a:buFont typeface="Courier New" pitchFamily="49" charset="0"/>
              <a:buChar char="o"/>
            </a:pPr>
            <a:r>
              <a:rPr lang="en-US" i="0" dirty="0">
                <a:solidFill>
                  <a:schemeClr val="tx1"/>
                </a:solidFill>
              </a:rPr>
              <a:t>Identify the real and imaginary parts of complex numbers.</a:t>
            </a:r>
          </a:p>
          <a:p>
            <a:pPr marL="457200" indent="-457200" defTabSz="406400">
              <a:buFont typeface="Courier New" pitchFamily="49" charset="0"/>
              <a:buChar char="o"/>
            </a:pPr>
            <a:r>
              <a:rPr lang="en-US" i="0" dirty="0">
                <a:solidFill>
                  <a:schemeClr val="tx1"/>
                </a:solidFill>
              </a:rPr>
              <a:t>Solve equations containing complex numbers.</a:t>
            </a:r>
          </a:p>
          <a:p>
            <a:pPr marL="457200" indent="-457200" defTabSz="406400">
              <a:buFont typeface="Courier New" pitchFamily="49" charset="0"/>
              <a:buChar char="o"/>
            </a:pPr>
            <a:r>
              <a:rPr lang="en-US" i="0" dirty="0">
                <a:solidFill>
                  <a:schemeClr val="tx1"/>
                </a:solidFill>
              </a:rPr>
              <a:t>Add and subtract complex numbers.</a:t>
            </a:r>
            <a:r>
              <a:rPr lang="en-US" dirty="0">
                <a:solidFill>
                  <a:schemeClr val="tx1"/>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marL="15875" indent="-15875">
              <a:tabLst>
                <a:tab pos="457200" algn="l"/>
              </a:tabLst>
            </a:pPr>
            <a:r>
              <a:rPr lang="en-US" i="1" dirty="0" err="1"/>
              <a:t>i</a:t>
            </a:r>
            <a:r>
              <a:rPr lang="en-US" dirty="0"/>
              <a:t> and </a:t>
            </a:r>
            <a:r>
              <a:rPr lang="en-US" i="1" dirty="0"/>
              <a:t>i</a:t>
            </a:r>
            <a:r>
              <a:rPr lang="en-US" baseline="30000" dirty="0"/>
              <a:t>2</a:t>
            </a:r>
          </a:p>
        </p:txBody>
      </p:sp>
      <p:sp>
        <p:nvSpPr>
          <p:cNvPr id="6147" name="Rectangle 4"/>
          <p:cNvSpPr>
            <a:spLocks noGrp="1"/>
          </p:cNvSpPr>
          <p:nvPr>
            <p:ph idx="1"/>
          </p:nvPr>
        </p:nvSpPr>
        <p:spPr>
          <a:xfrm>
            <a:off x="457200" y="1280160"/>
            <a:ext cx="8229600" cy="1557349"/>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457200" algn="l"/>
              </a:tabLst>
            </a:pPr>
            <a:r>
              <a:rPr lang="en-US" b="1" dirty="0">
                <a:solidFill>
                  <a:srgbClr val="000000"/>
                </a:solidFill>
              </a:rPr>
              <a:t>Definition</a:t>
            </a:r>
            <a:endParaRPr lang="en-US" b="1" baseline="30000" dirty="0">
              <a:solidFill>
                <a:srgbClr val="000000"/>
              </a:solidFill>
            </a:endParaRPr>
          </a:p>
          <a:p>
            <a:pPr marL="15875" indent="-15875" algn="ctr">
              <a:buFont typeface="Courier New" pitchFamily="49" charset="0"/>
              <a:buNone/>
              <a:tabLst>
                <a:tab pos="457200" algn="l"/>
              </a:tabLst>
            </a:pPr>
            <a:endParaRPr lang="en-US" b="1"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a:p>
            <a:pPr marL="15875" indent="-15875" algn="ctr">
              <a:buFont typeface="Courier New" pitchFamily="49" charset="0"/>
              <a:buNone/>
              <a:tabLst>
                <a:tab pos="457200" algn="l"/>
              </a:tabLst>
            </a:pPr>
            <a:endParaRPr lang="en-US" b="1" i="0" baseline="30000" dirty="0">
              <a:solidFill>
                <a:srgbClr val="000000"/>
              </a:solidFill>
            </a:endParaRPr>
          </a:p>
        </p:txBody>
      </p:sp>
      <p:graphicFrame>
        <p:nvGraphicFramePr>
          <p:cNvPr id="6148" name="Object 5"/>
          <p:cNvGraphicFramePr>
            <a:graphicFrameLocks noChangeAspect="1"/>
          </p:cNvGraphicFramePr>
          <p:nvPr/>
        </p:nvGraphicFramePr>
        <p:xfrm>
          <a:off x="2809875" y="1917700"/>
          <a:ext cx="4581525" cy="698500"/>
        </p:xfrm>
        <a:graphic>
          <a:graphicData uri="http://schemas.openxmlformats.org/presentationml/2006/ole">
            <mc:AlternateContent xmlns:mc="http://schemas.openxmlformats.org/markup-compatibility/2006">
              <mc:Choice xmlns:v="urn:schemas-microsoft-com:vml" Requires="v">
                <p:oleObj spid="_x0000_s1030" name="Equation" r:id="rId3" imgW="4584700" imgH="698500" progId="Equation.DSMT4">
                  <p:embed/>
                </p:oleObj>
              </mc:Choice>
              <mc:Fallback>
                <p:oleObj name="Equation" r:id="rId3" imgW="4584700" imgH="698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9875" y="1917700"/>
                        <a:ext cx="4581525"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4"/>
          <p:cNvSpPr>
            <a:spLocks noGrp="1"/>
          </p:cNvSpPr>
          <p:nvPr>
            <p:ph idx="1"/>
          </p:nvPr>
        </p:nvSpPr>
        <p:spPr>
          <a:xfrm>
            <a:off x="457200" y="1280160"/>
            <a:ext cx="8229600" cy="2505301"/>
          </a:xfrm>
          <a:prstGeom prst="rect">
            <a:avLst/>
          </a:prstGeom>
          <a:solidFill>
            <a:srgbClr val="FFFFCC"/>
          </a:solidFill>
          <a:ln w="28575">
            <a:solidFill>
              <a:srgbClr val="000000"/>
            </a:solidFill>
          </a:ln>
        </p:spPr>
        <p:txBody>
          <a:bodyPr>
            <a:spAutoFit/>
          </a:bodyPr>
          <a:lstStyle/>
          <a:p>
            <a:pPr marL="15875" indent="-15875" algn="ctr">
              <a:tabLst>
                <a:tab pos="457200" algn="l"/>
              </a:tabLst>
            </a:pPr>
            <a:r>
              <a:rPr lang="en-US" b="1" dirty="0">
                <a:solidFill>
                  <a:srgbClr val="000000"/>
                </a:solidFill>
              </a:rPr>
              <a:t>Definition</a:t>
            </a:r>
            <a:endParaRPr lang="en-US" b="1" baseline="30000" dirty="0">
              <a:solidFill>
                <a:srgbClr val="000000"/>
              </a:solidFill>
            </a:endParaRP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i="0" dirty="0">
                <a:solidFill>
                  <a:srgbClr val="000000"/>
                </a:solidFill>
              </a:rPr>
              <a:t> is a positive real number, then </a:t>
            </a:r>
          </a:p>
          <a:p>
            <a:pPr marL="15875" indent="-15875">
              <a:buFont typeface="Courier New" pitchFamily="49" charset="0"/>
              <a:buNone/>
              <a:tabLst>
                <a:tab pos="457200" algn="l"/>
              </a:tabLst>
            </a:pPr>
            <a:endParaRPr lang="en-US" i="0" dirty="0">
              <a:solidFill>
                <a:srgbClr val="000000"/>
              </a:solidFill>
            </a:endParaRPr>
          </a:p>
          <a:p>
            <a:pPr marL="15875" indent="-15875">
              <a:buFont typeface="Courier New" pitchFamily="49" charset="0"/>
              <a:buNone/>
              <a:tabLst>
                <a:tab pos="457200" algn="l"/>
              </a:tabLst>
            </a:pPr>
            <a:r>
              <a:rPr lang="en-US" b="1" i="0" dirty="0">
                <a:solidFill>
                  <a:srgbClr val="000000"/>
                </a:solidFill>
              </a:rPr>
              <a:t>Note: </a:t>
            </a:r>
            <a:r>
              <a:rPr lang="en-US" i="0" dirty="0">
                <a:solidFill>
                  <a:srgbClr val="000000"/>
                </a:solidFill>
              </a:rPr>
              <a:t>The number </a:t>
            </a:r>
            <a:r>
              <a:rPr lang="en-US" i="1" dirty="0" err="1">
                <a:solidFill>
                  <a:srgbClr val="000000"/>
                </a:solidFill>
              </a:rPr>
              <a:t>i</a:t>
            </a:r>
            <a:r>
              <a:rPr lang="en-US" dirty="0">
                <a:solidFill>
                  <a:srgbClr val="000000"/>
                </a:solidFill>
              </a:rPr>
              <a:t> </a:t>
            </a:r>
            <a:r>
              <a:rPr lang="en-US" i="0" dirty="0">
                <a:solidFill>
                  <a:srgbClr val="000000"/>
                </a:solidFill>
              </a:rPr>
              <a:t>is not under the radical sign. To avoid confusion, we sometimes write</a:t>
            </a:r>
            <a:endParaRPr lang="en-US" dirty="0">
              <a:solidFill>
                <a:srgbClr val="000000"/>
              </a:solidFill>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2308284478"/>
              </p:ext>
            </p:extLst>
          </p:nvPr>
        </p:nvGraphicFramePr>
        <p:xfrm>
          <a:off x="3771900" y="317500"/>
          <a:ext cx="1828800" cy="571500"/>
        </p:xfrm>
        <a:graphic>
          <a:graphicData uri="http://schemas.openxmlformats.org/presentationml/2006/ole">
            <mc:AlternateContent xmlns:mc="http://schemas.openxmlformats.org/markup-compatibility/2006">
              <mc:Choice xmlns:v="urn:schemas-microsoft-com:vml" Requires="v">
                <p:oleObj spid="_x0000_s2060" name="Equation" r:id="rId3" imgW="1828800" imgH="571320" progId="Equation.DSMT4">
                  <p:embed/>
                </p:oleObj>
              </mc:Choice>
              <mc:Fallback>
                <p:oleObj name="Equation" r:id="rId3" imgW="1828800" imgH="571320" progId="Equation.DSMT4">
                  <p:embed/>
                  <p:pic>
                    <p:nvPicPr>
                      <p:cNvPr id="0" name="Picture 5"/>
                      <p:cNvPicPr>
                        <a:picLocks noChangeAspect="1" noChangeArrowheads="1"/>
                      </p:cNvPicPr>
                      <p:nvPr/>
                    </p:nvPicPr>
                    <p:blipFill>
                      <a:blip r:embed="rId4"/>
                      <a:srcRect/>
                      <a:stretch>
                        <a:fillRect/>
                      </a:stretch>
                    </p:blipFill>
                    <p:spPr bwMode="auto">
                      <a:xfrm>
                        <a:off x="3771900" y="317500"/>
                        <a:ext cx="1828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3250909529"/>
              </p:ext>
            </p:extLst>
          </p:nvPr>
        </p:nvGraphicFramePr>
        <p:xfrm>
          <a:off x="2908300" y="2311400"/>
          <a:ext cx="3327400" cy="508000"/>
        </p:xfrm>
        <a:graphic>
          <a:graphicData uri="http://schemas.openxmlformats.org/presentationml/2006/ole">
            <mc:AlternateContent xmlns:mc="http://schemas.openxmlformats.org/markup-compatibility/2006">
              <mc:Choice xmlns:v="urn:schemas-microsoft-com:vml" Requires="v">
                <p:oleObj spid="_x0000_s2061" name="Equation" r:id="rId5" imgW="3327400" imgH="508000" progId="Equation.DSMT4">
                  <p:embed/>
                </p:oleObj>
              </mc:Choice>
              <mc:Fallback>
                <p:oleObj name="Equation" r:id="rId5" imgW="3327400" imgH="508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8300" y="2311400"/>
                        <a:ext cx="3327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nvGraphicFramePr>
        <p:xfrm>
          <a:off x="5984544" y="3251433"/>
          <a:ext cx="647700" cy="444500"/>
        </p:xfrm>
        <a:graphic>
          <a:graphicData uri="http://schemas.openxmlformats.org/presentationml/2006/ole">
            <mc:AlternateContent xmlns:mc="http://schemas.openxmlformats.org/markup-compatibility/2006">
              <mc:Choice xmlns:v="urn:schemas-microsoft-com:vml" Requires="v">
                <p:oleObj spid="_x0000_s2062" name="Equation" r:id="rId7" imgW="647419" imgH="444307" progId="Equation.DSMT4">
                  <p:embed/>
                </p:oleObj>
              </mc:Choice>
              <mc:Fallback>
                <p:oleObj name="Equation" r:id="rId7" imgW="647419" imgH="444307"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84544" y="3251433"/>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Square Roots of </a:t>
            </a:r>
            <a:br>
              <a:rPr lang="en-US" sz="3200" dirty="0">
                <a:solidFill>
                  <a:schemeClr val="accent1"/>
                </a:solidFill>
              </a:rPr>
            </a:br>
            <a:r>
              <a:rPr lang="en-US" sz="3200" dirty="0">
                <a:solidFill>
                  <a:schemeClr val="accent1"/>
                </a:solidFill>
              </a:rPr>
              <a:t>Negative Numbers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a:buFont typeface="Courier New" pitchFamily="49" charset="0"/>
              <a:buNone/>
            </a:pPr>
            <a:r>
              <a:rPr lang="en-US" i="0" dirty="0">
                <a:solidFill>
                  <a:schemeClr val="tx1"/>
                </a:solidFill>
              </a:rPr>
              <a:t>Simplify each radical.</a:t>
            </a:r>
            <a:r>
              <a:rPr lang="en-US" dirty="0">
                <a:solidFill>
                  <a:schemeClr val="tx1"/>
                </a:solidFill>
              </a:rPr>
              <a:t> </a:t>
            </a:r>
          </a:p>
        </p:txBody>
      </p:sp>
      <p:graphicFrame>
        <p:nvGraphicFramePr>
          <p:cNvPr id="3075" name="Object 3"/>
          <p:cNvGraphicFramePr>
            <a:graphicFrameLocks noChangeAspect="1"/>
          </p:cNvGraphicFramePr>
          <p:nvPr/>
        </p:nvGraphicFramePr>
        <p:xfrm>
          <a:off x="558800" y="2057400"/>
          <a:ext cx="1384300" cy="508000"/>
        </p:xfrm>
        <a:graphic>
          <a:graphicData uri="http://schemas.openxmlformats.org/presentationml/2006/ole">
            <mc:AlternateContent xmlns:mc="http://schemas.openxmlformats.org/markup-compatibility/2006">
              <mc:Choice xmlns:v="urn:schemas-microsoft-com:vml" Requires="v">
                <p:oleObj spid="_x0000_s3137" name="Equation" r:id="rId3" imgW="1384200" imgH="507960" progId="Equation.DSMT4">
                  <p:embed/>
                </p:oleObj>
              </mc:Choice>
              <mc:Fallback>
                <p:oleObj name="Equation" r:id="rId3" imgW="1384200" imgH="507960" progId="Equation.DSMT4">
                  <p:embed/>
                  <p:pic>
                    <p:nvPicPr>
                      <p:cNvPr id="0"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2057400"/>
                        <a:ext cx="138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2450" y="2768600"/>
          <a:ext cx="1409700" cy="508000"/>
        </p:xfrm>
        <a:graphic>
          <a:graphicData uri="http://schemas.openxmlformats.org/presentationml/2006/ole">
            <mc:AlternateContent xmlns:mc="http://schemas.openxmlformats.org/markup-compatibility/2006">
              <mc:Choice xmlns:v="urn:schemas-microsoft-com:vml" Requires="v">
                <p:oleObj spid="_x0000_s3138" name="Equation" r:id="rId5" imgW="1409400" imgH="507960" progId="Equation.DSMT4">
                  <p:embed/>
                </p:oleObj>
              </mc:Choice>
              <mc:Fallback>
                <p:oleObj name="Equation" r:id="rId5" imgW="1409400" imgH="507960" progId="Equation.DSMT4">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450" y="27686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8800" y="3454400"/>
          <a:ext cx="1409700" cy="508000"/>
        </p:xfrm>
        <a:graphic>
          <a:graphicData uri="http://schemas.openxmlformats.org/presentationml/2006/ole">
            <mc:AlternateContent xmlns:mc="http://schemas.openxmlformats.org/markup-compatibility/2006">
              <mc:Choice xmlns:v="urn:schemas-microsoft-com:vml" Requires="v">
                <p:oleObj spid="_x0000_s3139" name="Equation" r:id="rId7" imgW="1409400" imgH="507960" progId="Equation.DSMT4">
                  <p:embed/>
                </p:oleObj>
              </mc:Choice>
              <mc:Fallback>
                <p:oleObj name="Equation" r:id="rId7" imgW="1409400" imgH="50796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800" y="3454400"/>
                        <a:ext cx="1409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52450" y="4216400"/>
          <a:ext cx="1435100" cy="508000"/>
        </p:xfrm>
        <a:graphic>
          <a:graphicData uri="http://schemas.openxmlformats.org/presentationml/2006/ole">
            <mc:AlternateContent xmlns:mc="http://schemas.openxmlformats.org/markup-compatibility/2006">
              <mc:Choice xmlns:v="urn:schemas-microsoft-com:vml" Requires="v">
                <p:oleObj spid="_x0000_s3140" name="Equation" r:id="rId9" imgW="1434960" imgH="507960" progId="Equation.DSMT4">
                  <p:embed/>
                </p:oleObj>
              </mc:Choice>
              <mc:Fallback>
                <p:oleObj name="Equation" r:id="rId9" imgW="1434960" imgH="507960" progId="Equation.DSMT4">
                  <p:embed/>
                  <p:pic>
                    <p:nvPicPr>
                      <p:cNvPr id="0" name="Picture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2450" y="4216400"/>
                        <a:ext cx="1435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181100" y="4838700"/>
          <a:ext cx="7048500" cy="723900"/>
        </p:xfrm>
        <a:graphic>
          <a:graphicData uri="http://schemas.openxmlformats.org/presentationml/2006/ole">
            <mc:AlternateContent xmlns:mc="http://schemas.openxmlformats.org/markup-compatibility/2006">
              <mc:Choice xmlns:v="urn:schemas-microsoft-com:vml" Requires="v">
                <p:oleObj spid="_x0000_s3141" name="Equation" r:id="rId11" imgW="7048500" imgH="723900" progId="Equation.DSMT4">
                  <p:embed/>
                </p:oleObj>
              </mc:Choice>
              <mc:Fallback>
                <p:oleObj name="Equation" r:id="rId11" imgW="7048500" imgH="723900" progId="Equation.DSMT4">
                  <p:embed/>
                  <p:pic>
                    <p:nvPicPr>
                      <p:cNvPr id="0" name="Picture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81100" y="4838700"/>
                        <a:ext cx="704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133600" y="2051050"/>
          <a:ext cx="1562100" cy="444500"/>
        </p:xfrm>
        <a:graphic>
          <a:graphicData uri="http://schemas.openxmlformats.org/presentationml/2006/ole">
            <mc:AlternateContent xmlns:mc="http://schemas.openxmlformats.org/markup-compatibility/2006">
              <mc:Choice xmlns:v="urn:schemas-microsoft-com:vml" Requires="v">
                <p:oleObj spid="_x0000_s3142" name="Equation" r:id="rId13" imgW="1562100" imgH="444500" progId="Equation.DSMT4">
                  <p:embed/>
                </p:oleObj>
              </mc:Choice>
              <mc:Fallback>
                <p:oleObj name="Equation" r:id="rId13" imgW="1562100" imgH="444500" progId="Equation.DSMT4">
                  <p:embed/>
                  <p:pic>
                    <p:nvPicPr>
                      <p:cNvPr id="0" name="Picture 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33600" y="205105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98900" y="2139950"/>
          <a:ext cx="736600" cy="292100"/>
        </p:xfrm>
        <a:graphic>
          <a:graphicData uri="http://schemas.openxmlformats.org/presentationml/2006/ole">
            <mc:AlternateContent xmlns:mc="http://schemas.openxmlformats.org/markup-compatibility/2006">
              <mc:Choice xmlns:v="urn:schemas-microsoft-com:vml" Requires="v">
                <p:oleObj spid="_x0000_s3143" name="Equation" r:id="rId15" imgW="736600" imgH="292100" progId="Equation.DSMT4">
                  <p:embed/>
                </p:oleObj>
              </mc:Choice>
              <mc:Fallback>
                <p:oleObj name="Equation" r:id="rId15" imgW="736600" imgH="292100" progId="Equation.DSMT4">
                  <p:embed/>
                  <p:pic>
                    <p:nvPicPr>
                      <p:cNvPr id="0" name="Picture 3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98900" y="21399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4749800" y="2114550"/>
          <a:ext cx="571500" cy="292100"/>
        </p:xfrm>
        <a:graphic>
          <a:graphicData uri="http://schemas.openxmlformats.org/presentationml/2006/ole">
            <mc:AlternateContent xmlns:mc="http://schemas.openxmlformats.org/markup-compatibility/2006">
              <mc:Choice xmlns:v="urn:schemas-microsoft-com:vml" Requires="v">
                <p:oleObj spid="_x0000_s3144" name="Equation" r:id="rId17" imgW="571252" imgH="291973" progId="Equation.DSMT4">
                  <p:embed/>
                </p:oleObj>
              </mc:Choice>
              <mc:Fallback>
                <p:oleObj name="Equation" r:id="rId17" imgW="571252" imgH="291973" progId="Equation.DSMT4">
                  <p:embed/>
                  <p:pic>
                    <p:nvPicPr>
                      <p:cNvPr id="0" name="Picture 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49800" y="211455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2139950" y="2762250"/>
          <a:ext cx="1574800" cy="444500"/>
        </p:xfrm>
        <a:graphic>
          <a:graphicData uri="http://schemas.openxmlformats.org/presentationml/2006/ole">
            <mc:AlternateContent xmlns:mc="http://schemas.openxmlformats.org/markup-compatibility/2006">
              <mc:Choice xmlns:v="urn:schemas-microsoft-com:vml" Requires="v">
                <p:oleObj spid="_x0000_s3145" name="Equation" r:id="rId19" imgW="1574800" imgH="444500" progId="Equation.DSMT4">
                  <p:embed/>
                </p:oleObj>
              </mc:Choice>
              <mc:Fallback>
                <p:oleObj name="Equation" r:id="rId19" imgW="1574800" imgH="444500" progId="Equation.DSMT4">
                  <p:embed/>
                  <p:pic>
                    <p:nvPicPr>
                      <p:cNvPr id="0" name="Picture 3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139950" y="2762250"/>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911600" y="2851150"/>
          <a:ext cx="736600" cy="292100"/>
        </p:xfrm>
        <a:graphic>
          <a:graphicData uri="http://schemas.openxmlformats.org/presentationml/2006/ole">
            <mc:AlternateContent xmlns:mc="http://schemas.openxmlformats.org/markup-compatibility/2006">
              <mc:Choice xmlns:v="urn:schemas-microsoft-com:vml" Requires="v">
                <p:oleObj spid="_x0000_s3146" name="Equation" r:id="rId21" imgW="736600" imgH="292100" progId="Equation.DSMT4">
                  <p:embed/>
                </p:oleObj>
              </mc:Choice>
              <mc:Fallback>
                <p:oleObj name="Equation" r:id="rId21" imgW="736600" imgH="292100" progId="Equation.DSMT4">
                  <p:embed/>
                  <p:pic>
                    <p:nvPicPr>
                      <p:cNvPr id="0" name="Picture 3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11600" y="285115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749800" y="2825750"/>
          <a:ext cx="584200" cy="292100"/>
        </p:xfrm>
        <a:graphic>
          <a:graphicData uri="http://schemas.openxmlformats.org/presentationml/2006/ole">
            <mc:AlternateContent xmlns:mc="http://schemas.openxmlformats.org/markup-compatibility/2006">
              <mc:Choice xmlns:v="urn:schemas-microsoft-com:vml" Requires="v">
                <p:oleObj spid="_x0000_s3147" name="Equation" r:id="rId23" imgW="583947" imgH="291973" progId="Equation.DSMT4">
                  <p:embed/>
                </p:oleObj>
              </mc:Choice>
              <mc:Fallback>
                <p:oleObj name="Equation" r:id="rId23" imgW="583947" imgH="291973" progId="Equation.DSMT4">
                  <p:embed/>
                  <p:pic>
                    <p:nvPicPr>
                      <p:cNvPr id="0" name="Picture 3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49800" y="282575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2139950" y="3455988"/>
          <a:ext cx="1739900" cy="444500"/>
        </p:xfrm>
        <a:graphic>
          <a:graphicData uri="http://schemas.openxmlformats.org/presentationml/2006/ole">
            <mc:AlternateContent xmlns:mc="http://schemas.openxmlformats.org/markup-compatibility/2006">
              <mc:Choice xmlns:v="urn:schemas-microsoft-com:vml" Requires="v">
                <p:oleObj spid="_x0000_s3148" name="Equation" r:id="rId25" imgW="1739900" imgH="444500" progId="Equation.DSMT4">
                  <p:embed/>
                </p:oleObj>
              </mc:Choice>
              <mc:Fallback>
                <p:oleObj name="Equation" r:id="rId25" imgW="1739900" imgH="444500" progId="Equation.DSMT4">
                  <p:embed/>
                  <p:pic>
                    <p:nvPicPr>
                      <p:cNvPr id="0" name="Picture 3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139950" y="3455988"/>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038600" y="3469217"/>
          <a:ext cx="1333500" cy="444500"/>
        </p:xfrm>
        <a:graphic>
          <a:graphicData uri="http://schemas.openxmlformats.org/presentationml/2006/ole">
            <mc:AlternateContent xmlns:mc="http://schemas.openxmlformats.org/markup-compatibility/2006">
              <mc:Choice xmlns:v="urn:schemas-microsoft-com:vml" Requires="v">
                <p:oleObj spid="_x0000_s3149" name="Equation" r:id="rId27" imgW="1333500" imgH="444500" progId="Equation.DSMT4">
                  <p:embed/>
                </p:oleObj>
              </mc:Choice>
              <mc:Fallback>
                <p:oleObj name="Equation" r:id="rId27" imgW="1333500" imgH="444500" progId="Equation.DSMT4">
                  <p:embed/>
                  <p:pic>
                    <p:nvPicPr>
                      <p:cNvPr id="0" name="Picture 3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038600" y="3469217"/>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extLst>
              <p:ext uri="{D42A27DB-BD31-4B8C-83A1-F6EECF244321}">
                <p14:modId xmlns:p14="http://schemas.microsoft.com/office/powerpoint/2010/main" val="3808956446"/>
              </p:ext>
            </p:extLst>
          </p:nvPr>
        </p:nvGraphicFramePr>
        <p:xfrm>
          <a:off x="5473700" y="3435350"/>
          <a:ext cx="1041400" cy="508000"/>
        </p:xfrm>
        <a:graphic>
          <a:graphicData uri="http://schemas.openxmlformats.org/presentationml/2006/ole">
            <mc:AlternateContent xmlns:mc="http://schemas.openxmlformats.org/markup-compatibility/2006">
              <mc:Choice xmlns:v="urn:schemas-microsoft-com:vml" Requires="v">
                <p:oleObj spid="_x0000_s3150" name="Equation" r:id="rId29" imgW="1041400" imgH="508000" progId="Equation.DSMT4">
                  <p:embed/>
                </p:oleObj>
              </mc:Choice>
              <mc:Fallback>
                <p:oleObj name="Equation" r:id="rId29" imgW="1041400" imgH="508000" progId="Equation.DSMT4">
                  <p:embed/>
                  <p:pic>
                    <p:nvPicPr>
                      <p:cNvPr id="0" name="Picture 3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473700" y="343535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2146300" y="4210050"/>
          <a:ext cx="1714500" cy="444500"/>
        </p:xfrm>
        <a:graphic>
          <a:graphicData uri="http://schemas.openxmlformats.org/presentationml/2006/ole">
            <mc:AlternateContent xmlns:mc="http://schemas.openxmlformats.org/markup-compatibility/2006">
              <mc:Choice xmlns:v="urn:schemas-microsoft-com:vml" Requires="v">
                <p:oleObj spid="_x0000_s3151" name="Equation" r:id="rId31" imgW="1714500" imgH="444500" progId="Equation.DSMT4">
                  <p:embed/>
                </p:oleObj>
              </mc:Choice>
              <mc:Fallback>
                <p:oleObj name="Equation" r:id="rId31" imgW="1714500" imgH="444500" progId="Equation.DSMT4">
                  <p:embed/>
                  <p:pic>
                    <p:nvPicPr>
                      <p:cNvPr id="0" name="Picture 3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146300" y="4210050"/>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076700" y="4222750"/>
          <a:ext cx="1333500" cy="444500"/>
        </p:xfrm>
        <a:graphic>
          <a:graphicData uri="http://schemas.openxmlformats.org/presentationml/2006/ole">
            <mc:AlternateContent xmlns:mc="http://schemas.openxmlformats.org/markup-compatibility/2006">
              <mc:Choice xmlns:v="urn:schemas-microsoft-com:vml" Requires="v">
                <p:oleObj spid="_x0000_s3152" name="Equation" r:id="rId33" imgW="1333500" imgH="444500" progId="Equation.DSMT4">
                  <p:embed/>
                </p:oleObj>
              </mc:Choice>
              <mc:Fallback>
                <p:oleObj name="Equation" r:id="rId33" imgW="1333500" imgH="444500" progId="Equation.DSMT4">
                  <p:embed/>
                  <p:pic>
                    <p:nvPicPr>
                      <p:cNvPr id="0" name="Picture 3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076700" y="4222750"/>
                        <a:ext cx="1333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1" name="Object 19"/>
          <p:cNvGraphicFramePr>
            <a:graphicFrameLocks noChangeAspect="1"/>
          </p:cNvGraphicFramePr>
          <p:nvPr>
            <p:extLst>
              <p:ext uri="{D42A27DB-BD31-4B8C-83A1-F6EECF244321}">
                <p14:modId xmlns:p14="http://schemas.microsoft.com/office/powerpoint/2010/main" val="3997431106"/>
              </p:ext>
            </p:extLst>
          </p:nvPr>
        </p:nvGraphicFramePr>
        <p:xfrm>
          <a:off x="5524500" y="4165600"/>
          <a:ext cx="1041400" cy="508000"/>
        </p:xfrm>
        <a:graphic>
          <a:graphicData uri="http://schemas.openxmlformats.org/presentationml/2006/ole">
            <mc:AlternateContent xmlns:mc="http://schemas.openxmlformats.org/markup-compatibility/2006">
              <mc:Choice xmlns:v="urn:schemas-microsoft-com:vml" Requires="v">
                <p:oleObj spid="_x0000_s3153" name="Equation" r:id="rId35" imgW="1041120" imgH="507960" progId="Equation.DSMT4">
                  <p:embed/>
                </p:oleObj>
              </mc:Choice>
              <mc:Fallback>
                <p:oleObj name="Equation" r:id="rId35" imgW="1041120" imgH="507960" progId="Equation.DSMT4">
                  <p:embed/>
                  <p:pic>
                    <p:nvPicPr>
                      <p:cNvPr id="0" name="Picture 40"/>
                      <p:cNvPicPr>
                        <a:picLocks noChangeAspect="1" noChangeArrowheads="1"/>
                      </p:cNvPicPr>
                      <p:nvPr/>
                    </p:nvPicPr>
                    <p:blipFill>
                      <a:blip r:embed="rId36"/>
                      <a:srcRect/>
                      <a:stretch>
                        <a:fillRect/>
                      </a:stretch>
                    </p:blipFill>
                    <p:spPr bwMode="auto">
                      <a:xfrm>
                        <a:off x="5524500" y="4165600"/>
                        <a:ext cx="104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575300" y="2032000"/>
          <a:ext cx="2959100" cy="431800"/>
        </p:xfrm>
        <a:graphic>
          <a:graphicData uri="http://schemas.openxmlformats.org/presentationml/2006/ole">
            <mc:AlternateContent xmlns:mc="http://schemas.openxmlformats.org/markup-compatibility/2006">
              <mc:Choice xmlns:v="urn:schemas-microsoft-com:vml" Requires="v">
                <p:oleObj spid="_x0000_s3154" name="Equation" r:id="rId37" imgW="2959100" imgH="431800" progId="Equation.DSMT4">
                  <p:embed/>
                </p:oleObj>
              </mc:Choice>
              <mc:Fallback>
                <p:oleObj name="Equation" r:id="rId37" imgW="2959100" imgH="431800" progId="Equation.DSMT4">
                  <p:embed/>
                  <p:pic>
                    <p:nvPicPr>
                      <p:cNvPr id="0" name="Picture 4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575300" y="2032000"/>
                        <a:ext cx="295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6769100" y="3441700"/>
          <a:ext cx="1384300" cy="622300"/>
        </p:xfrm>
        <a:graphic>
          <a:graphicData uri="http://schemas.openxmlformats.org/presentationml/2006/ole">
            <mc:AlternateContent xmlns:mc="http://schemas.openxmlformats.org/markup-compatibility/2006">
              <mc:Choice xmlns:v="urn:schemas-microsoft-com:vml" Requires="v">
                <p:oleObj spid="_x0000_s3155" name="Equation" r:id="rId39" imgW="1384300" imgH="622300" progId="Equation.DSMT4">
                  <p:embed/>
                </p:oleObj>
              </mc:Choice>
              <mc:Fallback>
                <p:oleObj name="Equation" r:id="rId39" imgW="1384300" imgH="622300" progId="Equation.DSMT4">
                  <p:embed/>
                  <p:pic>
                    <p:nvPicPr>
                      <p:cNvPr id="0" name="Picture 4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769100" y="3441700"/>
                        <a:ext cx="138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6775450" y="4178300"/>
          <a:ext cx="1371600" cy="622300"/>
        </p:xfrm>
        <a:graphic>
          <a:graphicData uri="http://schemas.openxmlformats.org/presentationml/2006/ole">
            <mc:AlternateContent xmlns:mc="http://schemas.openxmlformats.org/markup-compatibility/2006">
              <mc:Choice xmlns:v="urn:schemas-microsoft-com:vml" Requires="v">
                <p:oleObj spid="_x0000_s3156" name="Equation" r:id="rId41" imgW="1371600" imgH="622300" progId="Equation.DSMT4">
                  <p:embed/>
                </p:oleObj>
              </mc:Choice>
              <mc:Fallback>
                <p:oleObj name="Equation" r:id="rId41" imgW="1371600" imgH="622300" progId="Equation.DSMT4">
                  <p:embed/>
                  <p:pic>
                    <p:nvPicPr>
                      <p:cNvPr id="0" name="Picture 4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775450" y="4178300"/>
                        <a:ext cx="1371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8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8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8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09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9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Complex Numbers </a:t>
            </a:r>
          </a:p>
        </p:txBody>
      </p:sp>
      <p:sp>
        <p:nvSpPr>
          <p:cNvPr id="9219" name="Rectangle 4"/>
          <p:cNvSpPr>
            <a:spLocks noGrp="1"/>
          </p:cNvSpPr>
          <p:nvPr>
            <p:ph idx="1"/>
          </p:nvPr>
        </p:nvSpPr>
        <p:spPr>
          <a:xfrm>
            <a:off x="457200" y="1280160"/>
            <a:ext cx="8229600" cy="4587240"/>
          </a:xfrm>
          <a:prstGeom prst="rect">
            <a:avLst/>
          </a:prstGeom>
          <a:solidFill>
            <a:srgbClr val="FFFFCC"/>
          </a:solidFill>
          <a:ln w="28575">
            <a:solidFill>
              <a:srgbClr val="000000"/>
            </a:solidFill>
          </a:ln>
        </p:spPr>
        <p:txBody>
          <a:bodyPr wrap="square">
            <a:noAutofit/>
          </a:bodyPr>
          <a:lstStyle/>
          <a:p>
            <a:pPr marL="15875" indent="-15875" algn="ctr">
              <a:buFont typeface="Courier New" pitchFamily="49" charset="0"/>
              <a:buNone/>
              <a:tabLst>
                <a:tab pos="457200" algn="l"/>
              </a:tabLst>
            </a:pPr>
            <a:r>
              <a:rPr lang="en-US" b="1" i="0" dirty="0">
                <a:solidFill>
                  <a:srgbClr val="000000"/>
                </a:solidFill>
              </a:rPr>
              <a:t>Definition</a:t>
            </a:r>
            <a:endParaRPr lang="en-US" i="0" dirty="0">
              <a:solidFill>
                <a:srgbClr val="000000"/>
              </a:solidFill>
            </a:endParaRPr>
          </a:p>
          <a:p>
            <a:pPr marL="15875" indent="-15875">
              <a:buFont typeface="Courier New" pitchFamily="49" charset="0"/>
              <a:buNone/>
              <a:tabLst>
                <a:tab pos="457200"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FF"/>
                </a:solidFill>
              </a:rPr>
              <a:t>a</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C00000"/>
                </a:solidFill>
              </a:rPr>
              <a:t>real part</a:t>
            </a:r>
            <a:r>
              <a:rPr lang="en-US" b="1" i="0"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C00000"/>
                </a:solidFill>
              </a:rPr>
              <a:t>imaginary part</a:t>
            </a:r>
            <a:r>
              <a:rPr lang="en-US" b="1" i="0" dirty="0">
                <a:solidFill>
                  <a:srgbClr val="000000"/>
                </a:solidFill>
              </a:rPr>
              <a:t>.</a:t>
            </a:r>
          </a:p>
          <a:p>
            <a:pPr marL="15875" indent="-15875" algn="just">
              <a:buFont typeface="Courier New" pitchFamily="49" charset="0"/>
              <a:buNone/>
              <a:tabLst>
                <a:tab pos="457200"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a:t>
            </a:r>
            <a:r>
              <a:rPr lang="en-US" dirty="0">
                <a:solidFill>
                  <a:srgbClr val="000000"/>
                </a:solidFill>
              </a:rPr>
              <a:t>i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C00000"/>
                </a:solidFill>
              </a:rPr>
              <a:t>real number</a:t>
            </a:r>
            <a:r>
              <a:rPr lang="en-US" b="1" i="0" dirty="0">
                <a:solidFill>
                  <a:srgbClr val="000000"/>
                </a:solidFill>
              </a:rPr>
              <a:t>.</a:t>
            </a:r>
          </a:p>
          <a:p>
            <a:pPr marL="15875" indent="-15875">
              <a:buFont typeface="Courier New" pitchFamily="49" charset="0"/>
              <a:buNone/>
              <a:tabLst>
                <a:tab pos="457200"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latin typeface="Symbol" pitchFamily="18" charset="2"/>
              </a:rPr>
              <a:t>+</a:t>
            </a:r>
            <a:r>
              <a:rPr lang="en-US" i="1" dirty="0">
                <a:solidFill>
                  <a:srgbClr val="000000"/>
                </a:solidFill>
              </a:rPr>
              <a:t> 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0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C00000"/>
                </a:solidFill>
              </a:rPr>
              <a:t>pure imaginary number </a:t>
            </a:r>
            <a:r>
              <a:rPr lang="en-US" i="0" dirty="0">
                <a:solidFill>
                  <a:srgbClr val="000000"/>
                </a:solidFill>
              </a:rPr>
              <a:t>(or an </a:t>
            </a:r>
            <a:r>
              <a:rPr lang="en-US" b="1" i="0" dirty="0">
                <a:solidFill>
                  <a:srgbClr val="C00000"/>
                </a:solidFill>
              </a:rPr>
              <a:t>imaginary number</a:t>
            </a:r>
            <a:r>
              <a:rPr lang="en-US" i="0" dirty="0">
                <a:solidFill>
                  <a:srgbClr val="000000"/>
                </a:solidFill>
              </a:rPr>
              <a:t>).</a:t>
            </a:r>
            <a:r>
              <a:rPr lang="en-US" dirty="0">
                <a:solidFill>
                  <a:srgbClr val="000000"/>
                </a:solidFill>
              </a:rPr>
              <a:t> </a:t>
            </a:r>
          </a:p>
          <a:p>
            <a:pPr marL="15875" indent="-15875">
              <a:tabLst>
                <a:tab pos="457200" algn="l"/>
              </a:tabLst>
            </a:pPr>
            <a:r>
              <a:rPr lang="en-US" b="1" dirty="0">
                <a:solidFill>
                  <a:srgbClr val="000000"/>
                </a:solidFill>
              </a:rPr>
              <a:t>Complex Number: 	</a:t>
            </a:r>
            <a:r>
              <a:rPr lang="en-US" i="1" dirty="0">
                <a:solidFill>
                  <a:srgbClr val="C00C08"/>
                </a:solidFill>
              </a:rPr>
              <a:t>a</a:t>
            </a:r>
            <a:r>
              <a:rPr lang="en-US" i="1" dirty="0">
                <a:solidFill>
                  <a:srgbClr val="000000"/>
                </a:solidFill>
              </a:rPr>
              <a:t> </a:t>
            </a:r>
            <a:r>
              <a:rPr lang="en-US" dirty="0">
                <a:solidFill>
                  <a:srgbClr val="000000"/>
                </a:solidFill>
              </a:rPr>
              <a:t>+ </a:t>
            </a:r>
            <a:r>
              <a:rPr lang="en-US" i="1" dirty="0">
                <a:solidFill>
                  <a:srgbClr val="009900"/>
                </a:solidFill>
              </a:rPr>
              <a:t>b</a:t>
            </a:r>
            <a:r>
              <a:rPr lang="en-US" i="1" dirty="0">
                <a:solidFill>
                  <a:srgbClr val="000000"/>
                </a:solidFill>
              </a:rPr>
              <a:t>i</a:t>
            </a:r>
            <a:r>
              <a:rPr lang="en-US" dirty="0">
                <a:solidFill>
                  <a:srgbClr val="000000"/>
                </a:solidFill>
              </a:rPr>
              <a:t> </a:t>
            </a:r>
          </a:p>
          <a:p>
            <a:pPr marL="15875" indent="-15875">
              <a:buFont typeface="Courier New" pitchFamily="49" charset="0"/>
              <a:buNone/>
              <a:tabLst>
                <a:tab pos="457200" algn="l"/>
              </a:tabLst>
            </a:pPr>
            <a:endParaRPr lang="en-US" dirty="0">
              <a:solidFill>
                <a:srgbClr val="000000"/>
              </a:solidFill>
            </a:endParaRPr>
          </a:p>
        </p:txBody>
      </p:sp>
      <p:grpSp>
        <p:nvGrpSpPr>
          <p:cNvPr id="4" name="Group 9"/>
          <p:cNvGrpSpPr>
            <a:grpSpLocks/>
          </p:cNvGrpSpPr>
          <p:nvPr/>
        </p:nvGrpSpPr>
        <p:grpSpPr bwMode="auto">
          <a:xfrm>
            <a:off x="3737354" y="5044842"/>
            <a:ext cx="533400" cy="548640"/>
            <a:chOff x="2358" y="3024"/>
            <a:chExt cx="336" cy="528"/>
          </a:xfrm>
        </p:grpSpPr>
        <p:sp>
          <p:nvSpPr>
            <p:cNvPr id="5" name="Line 6"/>
            <p:cNvSpPr>
              <a:spLocks noChangeShapeType="1"/>
            </p:cNvSpPr>
            <p:nvPr/>
          </p:nvSpPr>
          <p:spPr bwMode="auto">
            <a:xfrm flipV="1">
              <a:off x="2688" y="3024"/>
              <a:ext cx="0" cy="528"/>
            </a:xfrm>
            <a:prstGeom prst="line">
              <a:avLst/>
            </a:prstGeom>
            <a:noFill/>
            <a:ln w="25400">
              <a:solidFill>
                <a:srgbClr val="C00C08"/>
              </a:solidFill>
              <a:round/>
              <a:headEnd/>
              <a:tailEnd type="arrow" w="med" len="med"/>
            </a:ln>
            <a:effectLst/>
          </p:spPr>
          <p:txBody>
            <a:bodyPr>
              <a:spAutoFit/>
            </a:bodyPr>
            <a:lstStyle/>
            <a:p>
              <a:endParaRPr lang="en-US"/>
            </a:p>
          </p:txBody>
        </p:sp>
        <p:sp>
          <p:nvSpPr>
            <p:cNvPr id="6" name="Line 8"/>
            <p:cNvSpPr>
              <a:spLocks noChangeShapeType="1"/>
            </p:cNvSpPr>
            <p:nvPr/>
          </p:nvSpPr>
          <p:spPr bwMode="auto">
            <a:xfrm flipH="1">
              <a:off x="2358" y="3552"/>
              <a:ext cx="336" cy="0"/>
            </a:xfrm>
            <a:prstGeom prst="line">
              <a:avLst/>
            </a:prstGeom>
            <a:noFill/>
            <a:ln w="25400">
              <a:solidFill>
                <a:srgbClr val="C00C08"/>
              </a:solidFill>
              <a:round/>
              <a:headEnd/>
              <a:tailEnd/>
            </a:ln>
            <a:effectLst/>
          </p:spPr>
          <p:txBody>
            <a:bodyPr>
              <a:spAutoFit/>
            </a:bodyPr>
            <a:lstStyle/>
            <a:p>
              <a:endParaRPr lang="en-US"/>
            </a:p>
          </p:txBody>
        </p:sp>
      </p:grpSp>
      <p:grpSp>
        <p:nvGrpSpPr>
          <p:cNvPr id="7" name="Group 10"/>
          <p:cNvGrpSpPr>
            <a:grpSpLocks/>
          </p:cNvGrpSpPr>
          <p:nvPr/>
        </p:nvGrpSpPr>
        <p:grpSpPr bwMode="auto">
          <a:xfrm flipH="1">
            <a:off x="4783871" y="5035317"/>
            <a:ext cx="533400" cy="548640"/>
            <a:chOff x="2358" y="3024"/>
            <a:chExt cx="336" cy="528"/>
          </a:xfrm>
        </p:grpSpPr>
        <p:sp>
          <p:nvSpPr>
            <p:cNvPr id="8" name="Line 11"/>
            <p:cNvSpPr>
              <a:spLocks noChangeShapeType="1"/>
            </p:cNvSpPr>
            <p:nvPr/>
          </p:nvSpPr>
          <p:spPr bwMode="auto">
            <a:xfrm flipV="1">
              <a:off x="2688" y="3024"/>
              <a:ext cx="0" cy="528"/>
            </a:xfrm>
            <a:prstGeom prst="line">
              <a:avLst/>
            </a:prstGeom>
            <a:noFill/>
            <a:ln w="25400">
              <a:solidFill>
                <a:srgbClr val="009900"/>
              </a:solidFill>
              <a:round/>
              <a:headEnd/>
              <a:tailEnd type="arrow" w="med" len="med"/>
            </a:ln>
            <a:effectLst/>
          </p:spPr>
          <p:txBody>
            <a:bodyPr>
              <a:spAutoFit/>
            </a:bodyPr>
            <a:lstStyle/>
            <a:p>
              <a:endParaRPr lang="en-US"/>
            </a:p>
          </p:txBody>
        </p:sp>
        <p:sp>
          <p:nvSpPr>
            <p:cNvPr id="9" name="Line 12"/>
            <p:cNvSpPr>
              <a:spLocks noChangeShapeType="1"/>
            </p:cNvSpPr>
            <p:nvPr/>
          </p:nvSpPr>
          <p:spPr bwMode="auto">
            <a:xfrm flipH="1">
              <a:off x="2358" y="3552"/>
              <a:ext cx="336" cy="0"/>
            </a:xfrm>
            <a:prstGeom prst="line">
              <a:avLst/>
            </a:prstGeom>
            <a:noFill/>
            <a:ln w="25400">
              <a:solidFill>
                <a:srgbClr val="009900"/>
              </a:solidFill>
              <a:round/>
              <a:headEnd/>
              <a:tailEnd/>
            </a:ln>
            <a:effectLst/>
          </p:spPr>
          <p:txBody>
            <a:bodyPr>
              <a:spAutoFit/>
            </a:bodyPr>
            <a:lstStyle/>
            <a:p>
              <a:endParaRPr lang="en-US"/>
            </a:p>
          </p:txBody>
        </p:sp>
      </p:grpSp>
      <p:sp>
        <p:nvSpPr>
          <p:cNvPr id="10" name="Rectangle 9"/>
          <p:cNvSpPr/>
          <p:nvPr/>
        </p:nvSpPr>
        <p:spPr>
          <a:xfrm>
            <a:off x="2590800" y="5334000"/>
            <a:ext cx="1157176" cy="430887"/>
          </a:xfrm>
          <a:prstGeom prst="rect">
            <a:avLst/>
          </a:prstGeom>
        </p:spPr>
        <p:txBody>
          <a:bodyPr wrap="none">
            <a:spAutoFit/>
          </a:bodyPr>
          <a:lstStyle/>
          <a:p>
            <a:r>
              <a:rPr lang="en-US" sz="2200" dirty="0">
                <a:solidFill>
                  <a:srgbClr val="C00C08"/>
                </a:solidFill>
              </a:rPr>
              <a:t>real part</a:t>
            </a:r>
            <a:endParaRPr lang="en-US" sz="2200" dirty="0"/>
          </a:p>
        </p:txBody>
      </p:sp>
      <p:sp>
        <p:nvSpPr>
          <p:cNvPr id="11" name="Rectangle 10"/>
          <p:cNvSpPr/>
          <p:nvPr/>
        </p:nvSpPr>
        <p:spPr>
          <a:xfrm>
            <a:off x="5377343" y="5368255"/>
            <a:ext cx="1918859" cy="430887"/>
          </a:xfrm>
          <a:prstGeom prst="rect">
            <a:avLst/>
          </a:prstGeom>
        </p:spPr>
        <p:txBody>
          <a:bodyPr wrap="none">
            <a:spAutoFit/>
          </a:bodyPr>
          <a:lstStyle/>
          <a:p>
            <a:r>
              <a:rPr lang="en-US" sz="2200" dirty="0">
                <a:solidFill>
                  <a:srgbClr val="009900"/>
                </a:solidFill>
              </a:rPr>
              <a:t>imaginary part</a:t>
            </a:r>
            <a:r>
              <a:rPr lang="en-US" sz="2200" dirty="0">
                <a:solidFill>
                  <a:srgbClr val="000000"/>
                </a:solidFill>
              </a:rPr>
              <a:t> </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Real and Imaginary Parts of Complex Numbers</a:t>
            </a:r>
          </a:p>
        </p:txBody>
      </p:sp>
      <p:sp>
        <p:nvSpPr>
          <p:cNvPr id="11267" name="Rectangle 4"/>
          <p:cNvSpPr>
            <a:spLocks noGrp="1"/>
          </p:cNvSpPr>
          <p:nvPr>
            <p:ph idx="1"/>
          </p:nvPr>
        </p:nvSpPr>
        <p:spPr>
          <a:xfrm>
            <a:off x="457200" y="1280160"/>
            <a:ext cx="8229600" cy="3625608"/>
          </a:xfrm>
          <a:prstGeom prst="rect">
            <a:avLst/>
          </a:prstGeom>
          <a:noFill/>
          <a:ln w="28575">
            <a:solidFill>
              <a:srgbClr val="FF0000"/>
            </a:solidFill>
          </a:ln>
        </p:spPr>
        <p:txBody>
          <a:bodyPr>
            <a:spAutoFit/>
          </a:bodyPr>
          <a:lstStyle/>
          <a:p>
            <a:pPr marL="15875" indent="-15875" algn="ctr">
              <a:buFont typeface="Courier New" pitchFamily="49" charset="0"/>
              <a:buNone/>
              <a:tabLst>
                <a:tab pos="1828800" algn="l"/>
                <a:tab pos="3597275" algn="l"/>
                <a:tab pos="4856163" algn="l"/>
              </a:tabLst>
            </a:pPr>
            <a:r>
              <a:rPr lang="en-US" b="1" i="0" dirty="0">
                <a:solidFill>
                  <a:srgbClr val="000000"/>
                </a:solidFill>
              </a:rPr>
              <a:t>Notes</a:t>
            </a:r>
          </a:p>
          <a:p>
            <a:pPr marL="15875" indent="-15875">
              <a:buFont typeface="Courier New" pitchFamily="49" charset="0"/>
              <a:buNone/>
              <a:tabLst>
                <a:tab pos="1828800" algn="l"/>
                <a:tab pos="3597275" algn="l"/>
                <a:tab pos="4856163" algn="l"/>
              </a:tabLst>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a:t>
            </a:r>
          </a:p>
        </p:txBody>
      </p:sp>
      <p:sp>
        <p:nvSpPr>
          <p:cNvPr id="12291" name="Rectangle 3"/>
          <p:cNvSpPr>
            <a:spLocks noGrp="1"/>
          </p:cNvSpPr>
          <p:nvPr>
            <p:ph idx="1"/>
          </p:nvPr>
        </p:nvSpPr>
        <p:spPr>
          <a:prstGeom prst="rect">
            <a:avLst/>
          </a:prstGeom>
        </p:spPr>
        <p:txBody>
          <a:bodyPr/>
          <a:lstStyle/>
          <a:p>
            <a:pPr marL="0" indent="3175">
              <a:buFont typeface="Courier New" pitchFamily="49" charset="0"/>
              <a:buNone/>
              <a:tabLst>
                <a:tab pos="457200" algn="l"/>
              </a:tabLst>
            </a:pPr>
            <a:r>
              <a:rPr lang="en-US" i="0" dirty="0">
                <a:solidFill>
                  <a:schemeClr val="tx1"/>
                </a:solidFill>
              </a:rPr>
              <a:t>Identify the real and imaginary parts of each complex number.</a:t>
            </a:r>
          </a:p>
          <a:p>
            <a:pPr marL="461963" indent="-458788">
              <a:spcBef>
                <a:spcPts val="1200"/>
              </a:spcBef>
              <a:buFont typeface="+mj-lt"/>
              <a:buAutoNum type="alphaLcPeriod"/>
            </a:pPr>
            <a:r>
              <a:rPr lang="en-US" i="0" dirty="0">
                <a:solidFill>
                  <a:schemeClr val="tx1"/>
                </a:solidFill>
              </a:rPr>
              <a:t> </a:t>
            </a:r>
            <a:r>
              <a:rPr lang="en-US" i="0" dirty="0">
                <a:solidFill>
                  <a:srgbClr val="0000FF"/>
                </a:solidFill>
              </a:rPr>
              <a:t>4 −2</a:t>
            </a:r>
            <a:r>
              <a:rPr lang="en-US" i="1" dirty="0">
                <a:solidFill>
                  <a:srgbClr val="0000FF"/>
                </a:solidFill>
              </a:rPr>
              <a:t>i</a:t>
            </a:r>
          </a:p>
          <a:p>
            <a:pPr marL="461963" indent="-458788">
              <a:spcBef>
                <a:spcPts val="1200"/>
              </a:spcBef>
            </a:pPr>
            <a:r>
              <a:rPr lang="en-US" b="1" dirty="0">
                <a:solidFill>
                  <a:schemeClr val="tx1"/>
                </a:solidFill>
              </a:rPr>
              <a:t>Solution</a:t>
            </a:r>
          </a:p>
        </p:txBody>
      </p:sp>
      <p:sp>
        <p:nvSpPr>
          <p:cNvPr id="7" name="Rectangle 6"/>
          <p:cNvSpPr/>
          <p:nvPr/>
        </p:nvSpPr>
        <p:spPr>
          <a:xfrm>
            <a:off x="1066800" y="3455958"/>
            <a:ext cx="2658164" cy="523220"/>
          </a:xfrm>
          <a:prstGeom prst="rect">
            <a:avLst/>
          </a:prstGeom>
        </p:spPr>
        <p:txBody>
          <a:bodyPr wrap="none">
            <a:spAutoFit/>
          </a:bodyPr>
          <a:lstStyle/>
          <a:p>
            <a:r>
              <a:rPr lang="en-US" sz="2800" dirty="0">
                <a:solidFill>
                  <a:srgbClr val="FF0008"/>
                </a:solidFill>
              </a:rPr>
              <a:t>4 </a:t>
            </a:r>
            <a:r>
              <a:rPr lang="en-US" sz="2800" dirty="0"/>
              <a:t>is the real part;</a:t>
            </a:r>
          </a:p>
        </p:txBody>
      </p:sp>
      <p:sp>
        <p:nvSpPr>
          <p:cNvPr id="8" name="Rectangle 7"/>
          <p:cNvSpPr/>
          <p:nvPr/>
        </p:nvSpPr>
        <p:spPr>
          <a:xfrm>
            <a:off x="3632281" y="3455958"/>
            <a:ext cx="3721019" cy="523220"/>
          </a:xfrm>
          <a:prstGeom prst="rect">
            <a:avLst/>
          </a:prstGeom>
        </p:spPr>
        <p:txBody>
          <a:bodyPr wrap="none">
            <a:spAutoFit/>
          </a:bodyPr>
          <a:lstStyle/>
          <a:p>
            <a:r>
              <a:rPr lang="en-US" sz="2800" dirty="0">
                <a:solidFill>
                  <a:srgbClr val="FF0008"/>
                </a:solidFill>
              </a:rPr>
              <a:t>−2 </a:t>
            </a:r>
            <a:r>
              <a:rPr lang="en-US" sz="2800" dirty="0"/>
              <a:t>is the imaginary part.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Identifying Real and Imaginary Parts (cont.) </a:t>
            </a:r>
          </a:p>
        </p:txBody>
      </p:sp>
      <p:sp>
        <p:nvSpPr>
          <p:cNvPr id="12291" name="Rectangle 3"/>
          <p:cNvSpPr>
            <a:spLocks noGrp="1"/>
          </p:cNvSpPr>
          <p:nvPr>
            <p:ph idx="1"/>
          </p:nvPr>
        </p:nvSpPr>
        <p:spPr>
          <a:prstGeom prst="rect">
            <a:avLst/>
          </a:prstGeom>
        </p:spPr>
        <p:txBody>
          <a:bodyPr/>
          <a:lstStyle/>
          <a:p>
            <a:pPr marL="461963" indent="-458788"/>
            <a:endParaRPr lang="en-US" b="1" dirty="0">
              <a:solidFill>
                <a:schemeClr val="tx1"/>
              </a:solidFill>
            </a:endParaRPr>
          </a:p>
          <a:p>
            <a:pPr marL="461963" indent="-458788"/>
            <a:endParaRPr lang="en-US" b="1" dirty="0">
              <a:solidFill>
                <a:schemeClr val="tx1"/>
              </a:solidFill>
            </a:endParaRPr>
          </a:p>
          <a:p>
            <a:pPr marL="461963" indent="-458788"/>
            <a:r>
              <a:rPr lang="en-US" b="1" dirty="0">
                <a:solidFill>
                  <a:schemeClr val="tx1"/>
                </a:solidFill>
              </a:rPr>
              <a:t>Solution</a:t>
            </a:r>
          </a:p>
        </p:txBody>
      </p:sp>
      <p:graphicFrame>
        <p:nvGraphicFramePr>
          <p:cNvPr id="12292" name="Object 4"/>
          <p:cNvGraphicFramePr>
            <a:graphicFrameLocks noChangeAspect="1"/>
          </p:cNvGraphicFramePr>
          <p:nvPr/>
        </p:nvGraphicFramePr>
        <p:xfrm>
          <a:off x="596900" y="1363211"/>
          <a:ext cx="1320800" cy="838200"/>
        </p:xfrm>
        <a:graphic>
          <a:graphicData uri="http://schemas.openxmlformats.org/presentationml/2006/ole">
            <mc:AlternateContent xmlns:mc="http://schemas.openxmlformats.org/markup-compatibility/2006">
              <mc:Choice xmlns:v="urn:schemas-microsoft-com:vml" Requires="v">
                <p:oleObj spid="_x0000_s25613" name="Equation" r:id="rId3" imgW="1320480" imgH="838080" progId="Equation.DSMT4">
                  <p:embed/>
                </p:oleObj>
              </mc:Choice>
              <mc:Fallback>
                <p:oleObj name="Equation" r:id="rId3" imgW="1320480" imgH="8380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1363211"/>
                        <a:ext cx="1320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557784" y="4038600"/>
          <a:ext cx="3378200" cy="838200"/>
        </p:xfrm>
        <a:graphic>
          <a:graphicData uri="http://schemas.openxmlformats.org/presentationml/2006/ole">
            <mc:AlternateContent xmlns:mc="http://schemas.openxmlformats.org/markup-compatibility/2006">
              <mc:Choice xmlns:v="urn:schemas-microsoft-com:vml" Requires="v">
                <p:oleObj spid="_x0000_s25614" name="Equation" r:id="rId5" imgW="3378200" imgH="838200" progId="Equation.DSMT4">
                  <p:embed/>
                </p:oleObj>
              </mc:Choice>
              <mc:Fallback>
                <p:oleObj name="Equation" r:id="rId5" imgW="3378200" imgH="8382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7784" y="4038600"/>
                        <a:ext cx="3378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nvGraphicFramePr>
        <p:xfrm>
          <a:off x="4038600" y="4038600"/>
          <a:ext cx="3416300" cy="838200"/>
        </p:xfrm>
        <a:graphic>
          <a:graphicData uri="http://schemas.openxmlformats.org/presentationml/2006/ole">
            <mc:AlternateContent xmlns:mc="http://schemas.openxmlformats.org/markup-compatibility/2006">
              <mc:Choice xmlns:v="urn:schemas-microsoft-com:vml" Requires="v">
                <p:oleObj spid="_x0000_s25615" name="Equation" r:id="rId7" imgW="3416300" imgH="838200" progId="Equation.DSMT4">
                  <p:embed/>
                </p:oleObj>
              </mc:Choice>
              <mc:Fallback>
                <p:oleObj name="Equation" r:id="rId7" imgW="3416300" imgH="8382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38600" y="4038600"/>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nvGraphicFramePr>
        <p:xfrm>
          <a:off x="1015767" y="2963411"/>
          <a:ext cx="838200" cy="838200"/>
        </p:xfrm>
        <a:graphic>
          <a:graphicData uri="http://schemas.openxmlformats.org/presentationml/2006/ole">
            <mc:AlternateContent xmlns:mc="http://schemas.openxmlformats.org/markup-compatibility/2006">
              <mc:Choice xmlns:v="urn:schemas-microsoft-com:vml" Requires="v">
                <p:oleObj spid="_x0000_s25616" name="Equation" r:id="rId9" imgW="838200" imgH="838200" progId="Equation.DSMT4">
                  <p:embed/>
                </p:oleObj>
              </mc:Choice>
              <mc:Fallback>
                <p:oleObj name="Equation" r:id="rId9" imgW="838200" imgH="838200"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5767" y="2963411"/>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006600" y="2978150"/>
          <a:ext cx="3098800" cy="838200"/>
        </p:xfrm>
        <a:graphic>
          <a:graphicData uri="http://schemas.openxmlformats.org/presentationml/2006/ole">
            <mc:AlternateContent xmlns:mc="http://schemas.openxmlformats.org/markup-compatibility/2006">
              <mc:Choice xmlns:v="urn:schemas-microsoft-com:vml" Requires="v">
                <p:oleObj spid="_x0000_s25617" name="Equation" r:id="rId11" imgW="3098520" imgH="838080" progId="Equation.DSMT4">
                  <p:embed/>
                </p:oleObj>
              </mc:Choice>
              <mc:Fallback>
                <p:oleObj name="Equation" r:id="rId11" imgW="3098520" imgH="838080" progId="Equation.DSMT4">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06600" y="297815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441</Words>
  <Application>Microsoft Office PowerPoint</Application>
  <PresentationFormat>On-screen Show (4:3)</PresentationFormat>
  <Paragraphs>82</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5" baseType="lpstr">
      <vt:lpstr>Arial</vt:lpstr>
      <vt:lpstr>Calibri</vt:lpstr>
      <vt:lpstr>Courier New</vt:lpstr>
      <vt:lpstr>Symbol</vt:lpstr>
      <vt:lpstr>Office Theme</vt:lpstr>
      <vt:lpstr>Equation</vt:lpstr>
      <vt:lpstr>MathType 6.0 Equation</vt:lpstr>
      <vt:lpstr>Section 15.8</vt:lpstr>
      <vt:lpstr>Objectives</vt:lpstr>
      <vt:lpstr>i and i2</vt:lpstr>
      <vt:lpstr>PowerPoint Presentation</vt:lpstr>
      <vt:lpstr>Example 1: Finding the Square Roots of  Negative Numbers</vt:lpstr>
      <vt:lpstr>Complex Numbers </vt:lpstr>
      <vt:lpstr>Real and Imaginary Parts of Complex Numbers</vt:lpstr>
      <vt:lpstr>Example 2: Identifying Real and Imaginary Parts </vt:lpstr>
      <vt:lpstr>Example 2: Identifying Real and Imaginary Parts (cont.) </vt:lpstr>
      <vt:lpstr>Example 2: Identifying Real and Imaginary Parts (cont.) </vt:lpstr>
      <vt:lpstr>Example 2: Identifying Real and Imaginary Parts (cont.) </vt:lpstr>
      <vt:lpstr>Equality of Complex Numbers</vt:lpstr>
      <vt:lpstr>Example 3: Solving Equations </vt:lpstr>
      <vt:lpstr>Example 3: Solving Equations (cont.) </vt:lpstr>
      <vt:lpstr>Addition and Subtraction with Complex Numbers</vt:lpstr>
      <vt:lpstr>Example 4: Adding and Subtracting with Complex Numbers </vt:lpstr>
      <vt:lpstr>Example 4: Adding and Subtracting with Complex Numbers (cont.) </vt:lpstr>
      <vt:lpstr>Example 4: Adding and Subtracting with Complex Numbers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Lebeaux</cp:lastModifiedBy>
  <cp:revision>53</cp:revision>
  <dcterms:created xsi:type="dcterms:W3CDTF">2013-04-26T14:43:13Z</dcterms:created>
  <dcterms:modified xsi:type="dcterms:W3CDTF">2018-06-07T19:55:50Z</dcterms:modified>
</cp:coreProperties>
</file>