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56" r:id="rId2"/>
    <p:sldId id="259" r:id="rId3"/>
    <p:sldId id="273" r:id="rId4"/>
    <p:sldId id="276" r:id="rId5"/>
    <p:sldId id="274" r:id="rId6"/>
    <p:sldId id="277" r:id="rId7"/>
    <p:sldId id="275" r:id="rId8"/>
    <p:sldId id="278" r:id="rId9"/>
    <p:sldId id="279" r:id="rId10"/>
    <p:sldId id="282" r:id="rId11"/>
    <p:sldId id="280" r:id="rId12"/>
    <p:sldId id="283" r:id="rId13"/>
    <p:sldId id="281" r:id="rId14"/>
    <p:sldId id="284" r:id="rId15"/>
    <p:sldId id="272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  <p:cmAuthor id="3" name="Belloit, Nicholas G" initials="BNG [3]" lastIdx="1" clrIdx="2">
    <p:extLst/>
  </p:cmAuthor>
  <p:cmAuthor id="4" name="Belloit, Nicholas G" initials="BNG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7E7E"/>
    <a:srgbClr val="000000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239" autoAdjust="0"/>
    <p:restoredTop sz="94755" autoAdjust="0"/>
  </p:normalViewPr>
  <p:slideViewPr>
    <p:cSldViewPr>
      <p:cViewPr varScale="1">
        <p:scale>
          <a:sx n="100" d="100"/>
          <a:sy n="100" d="100"/>
        </p:scale>
        <p:origin x="1134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Relationship Id="rId5" Type="http://schemas.openxmlformats.org/officeDocument/2006/relationships/image" Target="../media/image6.wmf"/><Relationship Id="rId4" Type="http://schemas.openxmlformats.org/officeDocument/2006/relationships/image" Target="../media/image5.wmf"/></Relationships>
</file>

<file path=ppt/drawings/_rels/vmlDrawing10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Relationship Id="rId5" Type="http://schemas.openxmlformats.org/officeDocument/2006/relationships/image" Target="../media/image48.wmf"/><Relationship Id="rId4" Type="http://schemas.openxmlformats.org/officeDocument/2006/relationships/image" Target="../media/image47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51.wmf"/><Relationship Id="rId2" Type="http://schemas.openxmlformats.org/officeDocument/2006/relationships/image" Target="../media/image50.wmf"/><Relationship Id="rId1" Type="http://schemas.openxmlformats.org/officeDocument/2006/relationships/image" Target="../media/image49.wmf"/><Relationship Id="rId4" Type="http://schemas.openxmlformats.org/officeDocument/2006/relationships/image" Target="../media/image52.wmf"/></Relationships>
</file>

<file path=ppt/drawings/_rels/vmlDrawing12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12" Type="http://schemas.openxmlformats.org/officeDocument/2006/relationships/image" Target="../media/image64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11" Type="http://schemas.openxmlformats.org/officeDocument/2006/relationships/image" Target="../media/image63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Relationship Id="rId5" Type="http://schemas.openxmlformats.org/officeDocument/2006/relationships/image" Target="../media/image6.wmf"/><Relationship Id="rId4" Type="http://schemas.openxmlformats.org/officeDocument/2006/relationships/image" Target="../media/image10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Relationship Id="rId9" Type="http://schemas.openxmlformats.org/officeDocument/2006/relationships/image" Target="../media/image2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22.wmf"/><Relationship Id="rId1" Type="http://schemas.openxmlformats.org/officeDocument/2006/relationships/image" Target="../media/image21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23.wmf"/><Relationship Id="rId5" Type="http://schemas.openxmlformats.org/officeDocument/2006/relationships/image" Target="../media/image27.wmf"/><Relationship Id="rId4" Type="http://schemas.openxmlformats.org/officeDocument/2006/relationships/image" Target="../media/image26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5.wmf"/><Relationship Id="rId2" Type="http://schemas.openxmlformats.org/officeDocument/2006/relationships/image" Target="../media/image34.wmf"/><Relationship Id="rId1" Type="http://schemas.openxmlformats.org/officeDocument/2006/relationships/image" Target="../media/image33.wmf"/><Relationship Id="rId4" Type="http://schemas.openxmlformats.org/officeDocument/2006/relationships/image" Target="../media/image3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9.wmf"/><Relationship Id="rId7" Type="http://schemas.openxmlformats.org/officeDocument/2006/relationships/image" Target="../media/image43.wmf"/><Relationship Id="rId2" Type="http://schemas.openxmlformats.org/officeDocument/2006/relationships/image" Target="../media/image38.wmf"/><Relationship Id="rId1" Type="http://schemas.openxmlformats.org/officeDocument/2006/relationships/image" Target="../media/image37.wmf"/><Relationship Id="rId6" Type="http://schemas.openxmlformats.org/officeDocument/2006/relationships/image" Target="../media/image42.wmf"/><Relationship Id="rId5" Type="http://schemas.openxmlformats.org/officeDocument/2006/relationships/image" Target="../media/image41.wmf"/><Relationship Id="rId4" Type="http://schemas.openxmlformats.org/officeDocument/2006/relationships/image" Target="../media/image4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934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060DA8-C176-4674-B244-F2449830EBC7}" type="datetimeFigureOut">
              <a:rPr lang="en-US" smtClean="0"/>
              <a:pPr/>
              <a:t>8/17/2018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6137BB-B22E-4460-8B89-5C14C2DC49D5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61146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5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6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7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6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7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18" name="Straight Connector 17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0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9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0" Type="http://schemas.openxmlformats.org/officeDocument/2006/relationships/image" Target="../media/image31.wmf"/><Relationship Id="rId4" Type="http://schemas.openxmlformats.org/officeDocument/2006/relationships/image" Target="../media/image28.wmf"/><Relationship Id="rId9" Type="http://schemas.openxmlformats.org/officeDocument/2006/relationships/oleObject" Target="../embeddings/oleObject31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3" Type="http://schemas.openxmlformats.org/officeDocument/2006/relationships/oleObject" Target="../embeddings/oleObject33.bin"/><Relationship Id="rId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5" Type="http://schemas.openxmlformats.org/officeDocument/2006/relationships/oleObject" Target="../embeddings/oleObject34.bin"/><Relationship Id="rId10" Type="http://schemas.openxmlformats.org/officeDocument/2006/relationships/image" Target="../media/image36.wmf"/><Relationship Id="rId4" Type="http://schemas.openxmlformats.org/officeDocument/2006/relationships/image" Target="../media/image33.wmf"/><Relationship Id="rId9" Type="http://schemas.openxmlformats.org/officeDocument/2006/relationships/oleObject" Target="../embeddings/oleObject36.bin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13" Type="http://schemas.openxmlformats.org/officeDocument/2006/relationships/oleObject" Target="../embeddings/oleObject42.bin"/><Relationship Id="rId3" Type="http://schemas.openxmlformats.org/officeDocument/2006/relationships/oleObject" Target="../embeddings/oleObject37.bin"/><Relationship Id="rId7" Type="http://schemas.openxmlformats.org/officeDocument/2006/relationships/oleObject" Target="../embeddings/oleObject39.bin"/><Relationship Id="rId12" Type="http://schemas.openxmlformats.org/officeDocument/2006/relationships/image" Target="../media/image4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3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11" Type="http://schemas.openxmlformats.org/officeDocument/2006/relationships/oleObject" Target="../embeddings/oleObject41.bin"/><Relationship Id="rId5" Type="http://schemas.openxmlformats.org/officeDocument/2006/relationships/oleObject" Target="../embeddings/oleObject38.bin"/><Relationship Id="rId15" Type="http://schemas.openxmlformats.org/officeDocument/2006/relationships/oleObject" Target="../embeddings/oleObject43.bin"/><Relationship Id="rId10" Type="http://schemas.openxmlformats.org/officeDocument/2006/relationships/image" Target="../media/image40.wmf"/><Relationship Id="rId4" Type="http://schemas.openxmlformats.org/officeDocument/2006/relationships/image" Target="../media/image37.wmf"/><Relationship Id="rId9" Type="http://schemas.openxmlformats.org/officeDocument/2006/relationships/oleObject" Target="../embeddings/oleObject40.bin"/><Relationship Id="rId14" Type="http://schemas.openxmlformats.org/officeDocument/2006/relationships/image" Target="../media/image42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48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45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47.wmf"/><Relationship Id="rId4" Type="http://schemas.openxmlformats.org/officeDocument/2006/relationships/image" Target="../media/image44.wmf"/><Relationship Id="rId9" Type="http://schemas.openxmlformats.org/officeDocument/2006/relationships/oleObject" Target="../embeddings/oleObject47.bin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1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50.bin"/><Relationship Id="rId10" Type="http://schemas.openxmlformats.org/officeDocument/2006/relationships/image" Target="../media/image52.wmf"/><Relationship Id="rId4" Type="http://schemas.openxmlformats.org/officeDocument/2006/relationships/image" Target="../media/image49.wmf"/><Relationship Id="rId9" Type="http://schemas.openxmlformats.org/officeDocument/2006/relationships/oleObject" Target="../embeddings/oleObject52.bin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8.bin"/><Relationship Id="rId18" Type="http://schemas.openxmlformats.org/officeDocument/2006/relationships/image" Target="../media/image60.wmf"/><Relationship Id="rId26" Type="http://schemas.openxmlformats.org/officeDocument/2006/relationships/image" Target="../media/image64.wmf"/><Relationship Id="rId3" Type="http://schemas.openxmlformats.org/officeDocument/2006/relationships/oleObject" Target="../embeddings/oleObject53.bin"/><Relationship Id="rId21" Type="http://schemas.openxmlformats.org/officeDocument/2006/relationships/oleObject" Target="../embeddings/oleObject62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60.bin"/><Relationship Id="rId25" Type="http://schemas.openxmlformats.org/officeDocument/2006/relationships/oleObject" Target="../embeddings/oleObject6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7.bin"/><Relationship Id="rId24" Type="http://schemas.openxmlformats.org/officeDocument/2006/relationships/image" Target="../media/image63.wmf"/><Relationship Id="rId5" Type="http://schemas.openxmlformats.org/officeDocument/2006/relationships/oleObject" Target="../embeddings/oleObject54.bin"/><Relationship Id="rId15" Type="http://schemas.openxmlformats.org/officeDocument/2006/relationships/oleObject" Target="../embeddings/oleObject59.bin"/><Relationship Id="rId23" Type="http://schemas.openxmlformats.org/officeDocument/2006/relationships/oleObject" Target="../embeddings/oleObject63.bin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61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6.bin"/><Relationship Id="rId14" Type="http://schemas.openxmlformats.org/officeDocument/2006/relationships/image" Target="../media/image58.wmf"/><Relationship Id="rId22" Type="http://schemas.openxmlformats.org/officeDocument/2006/relationships/image" Target="../media/image62.w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0" Type="http://schemas.openxmlformats.org/officeDocument/2006/relationships/image" Target="../media/image5.wmf"/><Relationship Id="rId4" Type="http://schemas.openxmlformats.org/officeDocument/2006/relationships/image" Target="../media/image2.wmf"/><Relationship Id="rId9" Type="http://schemas.openxmlformats.org/officeDocument/2006/relationships/oleObject" Target="../embeddings/oleObject4.bin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w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12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8.wmf"/><Relationship Id="rId11" Type="http://schemas.openxmlformats.org/officeDocument/2006/relationships/oleObject" Target="../embeddings/oleObject10.bin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0.wmf"/><Relationship Id="rId4" Type="http://schemas.openxmlformats.org/officeDocument/2006/relationships/image" Target="../media/image7.wmf"/><Relationship Id="rId9" Type="http://schemas.openxmlformats.org/officeDocument/2006/relationships/oleObject" Target="../embeddings/oleObject9.bin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7.bin"/><Relationship Id="rId18" Type="http://schemas.openxmlformats.org/officeDocument/2006/relationships/image" Target="../media/image19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12" Type="http://schemas.openxmlformats.org/officeDocument/2006/relationships/image" Target="../media/image16.wmf"/><Relationship Id="rId17" Type="http://schemas.openxmlformats.org/officeDocument/2006/relationships/oleObject" Target="../embeddings/oleObject1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8.wmf"/><Relationship Id="rId20" Type="http://schemas.openxmlformats.org/officeDocument/2006/relationships/image" Target="../media/image20.wmf"/><Relationship Id="rId1" Type="http://schemas.openxmlformats.org/officeDocument/2006/relationships/vmlDrawing" Target="../drawings/vmlDrawing4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6.bin"/><Relationship Id="rId5" Type="http://schemas.openxmlformats.org/officeDocument/2006/relationships/oleObject" Target="../embeddings/oleObject13.bin"/><Relationship Id="rId15" Type="http://schemas.openxmlformats.org/officeDocument/2006/relationships/oleObject" Target="../embeddings/oleObject18.bin"/><Relationship Id="rId10" Type="http://schemas.openxmlformats.org/officeDocument/2006/relationships/image" Target="../media/image15.wmf"/><Relationship Id="rId19" Type="http://schemas.openxmlformats.org/officeDocument/2006/relationships/oleObject" Target="../embeddings/oleObject20.bin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5.bin"/><Relationship Id="rId14" Type="http://schemas.openxmlformats.org/officeDocument/2006/relationships/image" Target="../media/image17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2.wmf"/><Relationship Id="rId5" Type="http://schemas.openxmlformats.org/officeDocument/2006/relationships/oleObject" Target="../embeddings/oleObject22.bin"/><Relationship Id="rId4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2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4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26.wmf"/><Relationship Id="rId4" Type="http://schemas.openxmlformats.org/officeDocument/2006/relationships/image" Target="../media/image23.wmf"/><Relationship Id="rId9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16.2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Quadratic Equations: Completing </a:t>
            </a:r>
            <a:r>
              <a:rPr lang="en-US" b="1" i="1">
                <a:solidFill>
                  <a:srgbClr val="1F497D"/>
                </a:solidFill>
              </a:rPr>
              <a:t>the Square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(cont.)</a:t>
            </a:r>
          </a:p>
        </p:txBody>
      </p:sp>
      <p:graphicFrame>
        <p:nvGraphicFramePr>
          <p:cNvPr id="37896" name="Object 8"/>
          <p:cNvGraphicFramePr>
            <a:graphicFrameLocks noChangeAspect="1"/>
          </p:cNvGraphicFramePr>
          <p:nvPr/>
        </p:nvGraphicFramePr>
        <p:xfrm>
          <a:off x="990600" y="1658644"/>
          <a:ext cx="2438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2" name="Equation" r:id="rId3" imgW="2438280" imgH="380880" progId="Equation.DSMT4">
                  <p:embed/>
                </p:oleObj>
              </mc:Choice>
              <mc:Fallback>
                <p:oleObj name="Equation" r:id="rId3" imgW="2438280" imgH="3808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658644"/>
                        <a:ext cx="2438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7" name="Object 9"/>
          <p:cNvGraphicFramePr>
            <a:graphicFrameLocks noChangeAspect="1"/>
          </p:cNvGraphicFramePr>
          <p:nvPr/>
        </p:nvGraphicFramePr>
        <p:xfrm>
          <a:off x="1398234" y="2344444"/>
          <a:ext cx="1574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3" name="Equation" r:id="rId5" imgW="1574640" imgH="533160" progId="Equation.DSMT4">
                  <p:embed/>
                </p:oleObj>
              </mc:Choice>
              <mc:Fallback>
                <p:oleObj name="Equation" r:id="rId5" imgW="1574640" imgH="5331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98234" y="2344444"/>
                        <a:ext cx="1574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8" name="Object 10"/>
          <p:cNvGraphicFramePr>
            <a:graphicFrameLocks noChangeAspect="1"/>
          </p:cNvGraphicFramePr>
          <p:nvPr/>
        </p:nvGraphicFramePr>
        <p:xfrm>
          <a:off x="1802166" y="3045532"/>
          <a:ext cx="1676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4" name="Equation" r:id="rId7" imgW="1676160" imgH="444240" progId="Equation.DSMT4">
                  <p:embed/>
                </p:oleObj>
              </mc:Choice>
              <mc:Fallback>
                <p:oleObj name="Equation" r:id="rId7" imgW="16761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02166" y="3045532"/>
                        <a:ext cx="1676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899" name="Object 11"/>
          <p:cNvGraphicFramePr>
            <a:graphicFrameLocks noChangeAspect="1"/>
          </p:cNvGraphicFramePr>
          <p:nvPr/>
        </p:nvGraphicFramePr>
        <p:xfrm>
          <a:off x="2245312" y="3670300"/>
          <a:ext cx="1689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5" name="Equation" r:id="rId9" imgW="1688760" imgH="444240" progId="Equation.DSMT4">
                  <p:embed/>
                </p:oleObj>
              </mc:Choice>
              <mc:Fallback>
                <p:oleObj name="Equation" r:id="rId9" imgW="16887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45312" y="3670300"/>
                        <a:ext cx="1689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Rectangle 16"/>
          <p:cNvSpPr/>
          <p:nvPr/>
        </p:nvSpPr>
        <p:spPr>
          <a:xfrm>
            <a:off x="3810000" y="1514614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sp>
        <p:nvSpPr>
          <p:cNvPr id="18" name="Rectangle 17"/>
          <p:cNvSpPr/>
          <p:nvPr/>
        </p:nvSpPr>
        <p:spPr>
          <a:xfrm>
            <a:off x="3810000" y="24281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810000" y="31050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0" name="Object 13"/>
          <p:cNvGraphicFramePr>
            <a:graphicFrameLocks noChangeAspect="1"/>
          </p:cNvGraphicFramePr>
          <p:nvPr/>
        </p:nvGraphicFramePr>
        <p:xfrm>
          <a:off x="6189956" y="1438922"/>
          <a:ext cx="20066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26" name="Equation" r:id="rId11" imgW="2006280" imgH="622080" progId="Equation.DSMT4">
                  <p:embed/>
                </p:oleObj>
              </mc:Choice>
              <mc:Fallback>
                <p:oleObj name="Equation" r:id="rId11" imgW="2006280" imgH="62208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89956" y="1438922"/>
                        <a:ext cx="20066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</a:t>
            </a:r>
          </a:p>
        </p:txBody>
      </p:sp>
      <p:graphicFrame>
        <p:nvGraphicFramePr>
          <p:cNvPr id="36865" name="Object 1"/>
          <p:cNvGraphicFramePr>
            <a:graphicFrameLocks noChangeAspect="1"/>
          </p:cNvGraphicFramePr>
          <p:nvPr/>
        </p:nvGraphicFramePr>
        <p:xfrm>
          <a:off x="55115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7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115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7" name="Object 3"/>
          <p:cNvGraphicFramePr>
            <a:graphicFrameLocks noChangeAspect="1"/>
          </p:cNvGraphicFramePr>
          <p:nvPr/>
        </p:nvGraphicFramePr>
        <p:xfrm>
          <a:off x="1066800" y="2954044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8" name="Equation" r:id="rId5" imgW="2171520" imgH="380880" progId="Equation.DSMT4">
                  <p:embed/>
                </p:oleObj>
              </mc:Choice>
              <mc:Fallback>
                <p:oleObj name="Equation" r:id="rId5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954044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8" name="Object 4"/>
          <p:cNvGraphicFramePr>
            <a:graphicFrameLocks noChangeAspect="1"/>
          </p:cNvGraphicFramePr>
          <p:nvPr/>
        </p:nvGraphicFramePr>
        <p:xfrm>
          <a:off x="1336088" y="3537010"/>
          <a:ext cx="190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9" name="Equation" r:id="rId7" imgW="1904760" imgH="838080" progId="Equation.DSMT4">
                  <p:embed/>
                </p:oleObj>
              </mc:Choice>
              <mc:Fallback>
                <p:oleObj name="Equation" r:id="rId7" imgW="19047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36088" y="3537010"/>
                        <a:ext cx="1905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6869" name="Object 5"/>
          <p:cNvGraphicFramePr>
            <a:graphicFrameLocks noChangeAspect="1"/>
          </p:cNvGraphicFramePr>
          <p:nvPr/>
        </p:nvGraphicFramePr>
        <p:xfrm>
          <a:off x="1869488" y="4478044"/>
          <a:ext cx="1409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90" name="Equation" r:id="rId9" imgW="1409400" imgH="838080" progId="Equation.DSMT4">
                  <p:embed/>
                </p:oleObj>
              </mc:Choice>
              <mc:Fallback>
                <p:oleObj name="Equation" r:id="rId9" imgW="14094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69488" y="4478044"/>
                        <a:ext cx="14097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3850688" y="2819400"/>
            <a:ext cx="3962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2 so that the leading coefficient will be 1.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850688" y="4687534"/>
            <a:ext cx="3124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8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4: Solving Quadratic Equations by Completing the Square (cont.) </a:t>
            </a:r>
          </a:p>
        </p:txBody>
      </p:sp>
      <p:graphicFrame>
        <p:nvGraphicFramePr>
          <p:cNvPr id="38917" name="Object 5"/>
          <p:cNvGraphicFramePr>
            <a:graphicFrameLocks noChangeAspect="1"/>
          </p:cNvGraphicFramePr>
          <p:nvPr/>
        </p:nvGraphicFramePr>
        <p:xfrm>
          <a:off x="887766" y="2155058"/>
          <a:ext cx="19685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3" name="Equation" r:id="rId3" imgW="1968480" imgH="990360" progId="Equation.DSMT4">
                  <p:embed/>
                </p:oleObj>
              </mc:Choice>
              <mc:Fallback>
                <p:oleObj name="Equation" r:id="rId3" imgW="1968480" imgH="990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7766" y="2155058"/>
                        <a:ext cx="19685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8" name="Object 6"/>
          <p:cNvGraphicFramePr>
            <a:graphicFrameLocks noChangeAspect="1"/>
          </p:cNvGraphicFramePr>
          <p:nvPr/>
        </p:nvGraphicFramePr>
        <p:xfrm>
          <a:off x="1371600" y="3143190"/>
          <a:ext cx="1955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4" name="Equation" r:id="rId5" imgW="1955520" imgH="939600" progId="Equation.DSMT4">
                  <p:embed/>
                </p:oleObj>
              </mc:Choice>
              <mc:Fallback>
                <p:oleObj name="Equation" r:id="rId5" imgW="1955520" imgH="939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3143190"/>
                        <a:ext cx="1955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19" name="Object 7"/>
          <p:cNvGraphicFramePr>
            <a:graphicFrameLocks noChangeAspect="1"/>
          </p:cNvGraphicFramePr>
          <p:nvPr/>
        </p:nvGraphicFramePr>
        <p:xfrm>
          <a:off x="1905000" y="4150312"/>
          <a:ext cx="19812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5" name="Equation" r:id="rId7" imgW="1981080" imgH="914400" progId="Equation.DSMT4">
                  <p:embed/>
                </p:oleObj>
              </mc:Choice>
              <mc:Fallback>
                <p:oleObj name="Equation" r:id="rId7" imgW="1981080" imgH="9144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150312"/>
                        <a:ext cx="19812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0" name="Object 8"/>
          <p:cNvGraphicFramePr>
            <a:graphicFrameLocks noChangeAspect="1"/>
          </p:cNvGraphicFramePr>
          <p:nvPr/>
        </p:nvGraphicFramePr>
        <p:xfrm>
          <a:off x="1905000" y="5105400"/>
          <a:ext cx="1892300" cy="914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6" name="Equation" r:id="rId9" imgW="1892160" imgH="914400" progId="Equation.DSMT4">
                  <p:embed/>
                </p:oleObj>
              </mc:Choice>
              <mc:Fallback>
                <p:oleObj name="Equation" r:id="rId9" imgW="1892160" imgH="9144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5105400"/>
                        <a:ext cx="1892300" cy="914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11"/>
          <p:cNvSpPr/>
          <p:nvPr/>
        </p:nvSpPr>
        <p:spPr>
          <a:xfrm>
            <a:off x="4038600" y="2379956"/>
            <a:ext cx="4572000" cy="7848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Therefore, add     to both sides.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4" name="Rectangle 13"/>
          <p:cNvSpPr/>
          <p:nvPr/>
        </p:nvSpPr>
        <p:spPr>
          <a:xfrm>
            <a:off x="4038600" y="3437878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38921" name="Object 9"/>
          <p:cNvGraphicFramePr>
            <a:graphicFrameLocks noChangeAspect="1"/>
          </p:cNvGraphicFramePr>
          <p:nvPr/>
        </p:nvGraphicFramePr>
        <p:xfrm>
          <a:off x="698500" y="1228078"/>
          <a:ext cx="2501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7" name="Equation" r:id="rId11" imgW="2501640" imgH="838080" progId="Equation.DSMT4">
                  <p:embed/>
                </p:oleObj>
              </mc:Choice>
              <mc:Fallback>
                <p:oleObj name="Equation" r:id="rId11" imgW="2501640" imgH="83808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8500" y="1228078"/>
                        <a:ext cx="2501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4038600" y="1277644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dirty="0">
                <a:solidFill>
                  <a:srgbClr val="007E7E"/>
                </a:solidFill>
              </a:rPr>
              <a:t>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is 1 and </a:t>
            </a:r>
          </a:p>
        </p:txBody>
      </p:sp>
      <p:graphicFrame>
        <p:nvGraphicFramePr>
          <p:cNvPr id="17" name="Object 13"/>
          <p:cNvGraphicFramePr>
            <a:graphicFrameLocks noChangeAspect="1"/>
          </p:cNvGraphicFramePr>
          <p:nvPr/>
        </p:nvGraphicFramePr>
        <p:xfrm>
          <a:off x="4970756" y="1582952"/>
          <a:ext cx="24638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8" name="Equation" r:id="rId13" imgW="2463480" imgH="736560" progId="Equation.DSMT4">
                  <p:embed/>
                </p:oleObj>
              </mc:Choice>
              <mc:Fallback>
                <p:oleObj name="Equation" r:id="rId13" imgW="2463480" imgH="7365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70756" y="1582952"/>
                        <a:ext cx="2463800" cy="73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8923" name="Object 11"/>
          <p:cNvGraphicFramePr>
            <a:graphicFrameLocks noChangeAspect="1"/>
          </p:cNvGraphicFramePr>
          <p:nvPr/>
        </p:nvGraphicFramePr>
        <p:xfrm>
          <a:off x="5678134" y="2286000"/>
          <a:ext cx="2159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8959" name="Equation" r:id="rId15" imgW="215640" imgH="622080" progId="Equation.DSMT4">
                  <p:embed/>
                </p:oleObj>
              </mc:Choice>
              <mc:Fallback>
                <p:oleObj name="Equation" r:id="rId15" imgW="215640" imgH="622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78134" y="2286000"/>
                        <a:ext cx="2159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9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4" grpId="0"/>
      <p:bldP spid="1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</a:t>
            </a:r>
          </a:p>
          <a:p>
            <a:endParaRPr lang="en-US" dirty="0"/>
          </a:p>
          <a:p>
            <a:r>
              <a:rPr lang="en-US" b="1" dirty="0"/>
              <a:t>Solution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</a:t>
            </a:r>
          </a:p>
        </p:txBody>
      </p:sp>
      <p:graphicFrame>
        <p:nvGraphicFramePr>
          <p:cNvPr id="35841" name="Object 1"/>
          <p:cNvGraphicFramePr>
            <a:graphicFrameLocks noChangeAspect="1"/>
          </p:cNvGraphicFramePr>
          <p:nvPr/>
        </p:nvGraphicFramePr>
        <p:xfrm>
          <a:off x="582966" y="18288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8" name="Equation" r:id="rId3" imgW="2171520" imgH="380880" progId="Equation.DSMT4">
                  <p:embed/>
                </p:oleObj>
              </mc:Choice>
              <mc:Fallback>
                <p:oleObj name="Equation" r:id="rId3" imgW="2171520" imgH="380880" progId="Equation.DSMT4">
                  <p:embed/>
                  <p:pic>
                    <p:nvPicPr>
                      <p:cNvPr id="0" name="Picture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2966" y="18288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3" name="Object 3"/>
          <p:cNvGraphicFramePr>
            <a:graphicFrameLocks noChangeAspect="1"/>
          </p:cNvGraphicFramePr>
          <p:nvPr/>
        </p:nvGraphicFramePr>
        <p:xfrm>
          <a:off x="762000" y="3048000"/>
          <a:ext cx="2171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69" name="Equation" r:id="rId5" imgW="2171520" imgH="380880" progId="Equation.DSMT4">
                  <p:embed/>
                </p:oleObj>
              </mc:Choice>
              <mc:Fallback>
                <p:oleObj name="Equation" r:id="rId5" imgW="2171520" imgH="3808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3048000"/>
                        <a:ext cx="21717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4" name="Object 4"/>
          <p:cNvGraphicFramePr>
            <a:graphicFrameLocks noChangeAspect="1"/>
          </p:cNvGraphicFramePr>
          <p:nvPr/>
        </p:nvGraphicFramePr>
        <p:xfrm>
          <a:off x="1407112" y="3733800"/>
          <a:ext cx="1905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0" name="Equation" r:id="rId7" imgW="1904760" imgH="380880" progId="Equation.DSMT4">
                  <p:embed/>
                </p:oleObj>
              </mc:Choice>
              <mc:Fallback>
                <p:oleObj name="Equation" r:id="rId7" imgW="19047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07112" y="3733800"/>
                        <a:ext cx="1905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845" name="Object 5"/>
          <p:cNvGraphicFramePr>
            <a:graphicFrameLocks noChangeAspect="1"/>
          </p:cNvGraphicFramePr>
          <p:nvPr/>
        </p:nvGraphicFramePr>
        <p:xfrm>
          <a:off x="914400" y="4419600"/>
          <a:ext cx="2819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1" name="Equation" r:id="rId9" imgW="2819160" imgH="380880" progId="Equation.DSMT4">
                  <p:embed/>
                </p:oleObj>
              </mc:Choice>
              <mc:Fallback>
                <p:oleObj name="Equation" r:id="rId9" imgW="281916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419600"/>
                        <a:ext cx="2819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Rectangle 8"/>
          <p:cNvSpPr/>
          <p:nvPr/>
        </p:nvSpPr>
        <p:spPr>
          <a:xfrm>
            <a:off x="3886200" y="37235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  <p:sp>
        <p:nvSpPr>
          <p:cNvPr id="10" name="Rectangle 9"/>
          <p:cNvSpPr/>
          <p:nvPr/>
        </p:nvSpPr>
        <p:spPr>
          <a:xfrm>
            <a:off x="3886200" y="4458172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 to both sides.</a:t>
            </a:r>
          </a:p>
        </p:txBody>
      </p:sp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6266156" y="4383088"/>
          <a:ext cx="26670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5872" name="Equation" r:id="rId11" imgW="2666880" imgH="622080" progId="Equation.DSMT4">
                  <p:embed/>
                </p:oleObj>
              </mc:Choice>
              <mc:Fallback>
                <p:oleObj name="Equation" r:id="rId11" imgW="266688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66156" y="4383088"/>
                        <a:ext cx="26670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5: Solving Quadratic Equations by Completing the Square (cont.)</a:t>
            </a:r>
          </a:p>
        </p:txBody>
      </p:sp>
      <p:graphicFrame>
        <p:nvGraphicFramePr>
          <p:cNvPr id="39939" name="Object 3"/>
          <p:cNvGraphicFramePr>
            <a:graphicFrameLocks noChangeAspect="1"/>
          </p:cNvGraphicFramePr>
          <p:nvPr/>
        </p:nvGraphicFramePr>
        <p:xfrm>
          <a:off x="762000" y="1524000"/>
          <a:ext cx="19558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0" name="Equation" r:id="rId3" imgW="1955520" imgH="533160" progId="Equation.DSMT4">
                  <p:embed/>
                </p:oleObj>
              </mc:Choice>
              <mc:Fallback>
                <p:oleObj name="Equation" r:id="rId3" imgW="19555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62000" y="1524000"/>
                        <a:ext cx="19558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0" name="Object 4"/>
          <p:cNvGraphicFramePr>
            <a:graphicFrameLocks noChangeAspect="1"/>
          </p:cNvGraphicFramePr>
          <p:nvPr/>
        </p:nvGraphicFramePr>
        <p:xfrm>
          <a:off x="1111190" y="2298700"/>
          <a:ext cx="2057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1" name="Equation" r:id="rId5" imgW="2057400" imgH="444240" progId="Equation.DSMT4">
                  <p:embed/>
                </p:oleObj>
              </mc:Choice>
              <mc:Fallback>
                <p:oleObj name="Equation" r:id="rId5" imgW="2057400" imgH="444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1190" y="2298700"/>
                        <a:ext cx="2057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1" name="Object 5"/>
          <p:cNvGraphicFramePr>
            <a:graphicFrameLocks noChangeAspect="1"/>
          </p:cNvGraphicFramePr>
          <p:nvPr/>
        </p:nvGraphicFramePr>
        <p:xfrm>
          <a:off x="1131534" y="2997200"/>
          <a:ext cx="3238500" cy="50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2" name="Equation" r:id="rId7" imgW="3238200" imgH="507960" progId="Equation.DSMT4">
                  <p:embed/>
                </p:oleObj>
              </mc:Choice>
              <mc:Fallback>
                <p:oleObj name="Equation" r:id="rId7" imgW="3238200" imgH="5079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31534" y="2997200"/>
                        <a:ext cx="3238500" cy="508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9942" name="Object 6"/>
          <p:cNvGraphicFramePr>
            <a:graphicFrameLocks noChangeAspect="1"/>
          </p:cNvGraphicFramePr>
          <p:nvPr/>
        </p:nvGraphicFramePr>
        <p:xfrm>
          <a:off x="1600200" y="3746500"/>
          <a:ext cx="1714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63" name="Equation" r:id="rId9" imgW="1714320" imgH="444240" progId="Equation.DSMT4">
                  <p:embed/>
                </p:oleObj>
              </mc:Choice>
              <mc:Fallback>
                <p:oleObj name="Equation" r:id="rId9" imgW="17143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0200" y="3746500"/>
                        <a:ext cx="17145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28478" y="24281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428478" y="3082158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10000" y="3790890"/>
            <a:ext cx="5410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solutions are </a:t>
            </a:r>
            <a:r>
              <a:rPr lang="en-US" sz="2000" dirty="0" err="1">
                <a:solidFill>
                  <a:srgbClr val="007E7E"/>
                </a:solidFill>
              </a:rPr>
              <a:t>nonreal</a:t>
            </a:r>
            <a:r>
              <a:rPr lang="en-US" sz="2000" dirty="0">
                <a:solidFill>
                  <a:srgbClr val="007E7E"/>
                </a:solidFill>
              </a:rPr>
              <a:t> complex conjugates.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6: Completing the Square</a:t>
            </a:r>
          </a:p>
        </p:txBody>
      </p:sp>
      <p:sp>
        <p:nvSpPr>
          <p:cNvPr id="18435" name="Rectangle 3"/>
          <p:cNvSpPr>
            <a:spLocks noGrp="1"/>
          </p:cNvSpPr>
          <p:nvPr>
            <p:ph idx="1"/>
          </p:nvPr>
        </p:nvSpPr>
        <p:spPr>
          <a:xfrm>
            <a:off x="457200" y="1097280"/>
            <a:ext cx="8229600" cy="161582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0" indent="0" algn="just"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Solve the following quadratic equation by completing the square:  </a:t>
            </a:r>
            <a:r>
              <a:rPr lang="en-US" i="0" dirty="0">
                <a:solidFill>
                  <a:srgbClr val="0000FF"/>
                </a:solidFill>
              </a:rPr>
              <a:t>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baseline="30000" dirty="0">
                <a:solidFill>
                  <a:srgbClr val="0000FF"/>
                </a:solidFill>
              </a:rPr>
              <a:t>2</a:t>
            </a:r>
            <a:r>
              <a:rPr lang="en-US" i="0" dirty="0">
                <a:solidFill>
                  <a:srgbClr val="0000FF"/>
                </a:solidFill>
              </a:rPr>
              <a:t> – 12</a:t>
            </a:r>
            <a:r>
              <a:rPr lang="en-US" i="1" dirty="0">
                <a:solidFill>
                  <a:srgbClr val="0000FF"/>
                </a:solidFill>
              </a:rPr>
              <a:t>x</a:t>
            </a:r>
            <a:r>
              <a:rPr lang="en-US" i="0" dirty="0">
                <a:solidFill>
                  <a:srgbClr val="0000FF"/>
                </a:solidFill>
              </a:rPr>
              <a:t> + 2 = 0</a:t>
            </a:r>
            <a:r>
              <a:rPr lang="en-US" i="0" dirty="0">
                <a:solidFill>
                  <a:schemeClr val="tx1"/>
                </a:solidFill>
              </a:rPr>
              <a:t>.</a:t>
            </a:r>
            <a:endParaRPr lang="en-US" i="0" dirty="0">
              <a:solidFill>
                <a:srgbClr val="0000FF"/>
              </a:solidFill>
            </a:endParaRPr>
          </a:p>
          <a:p>
            <a:pPr marL="0" indent="0" algn="just">
              <a:spcBef>
                <a:spcPts val="18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graphicFrame>
        <p:nvGraphicFramePr>
          <p:cNvPr id="18436" name="Object 7"/>
          <p:cNvGraphicFramePr>
            <a:graphicFrameLocks noChangeAspect="1"/>
          </p:cNvGraphicFramePr>
          <p:nvPr/>
        </p:nvGraphicFramePr>
        <p:xfrm>
          <a:off x="1982788" y="2263775"/>
          <a:ext cx="5027612" cy="3694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3" name="Equation" r:id="rId3" imgW="5029200" imgH="3695700" progId="Equation.DSMT4">
                  <p:embed/>
                </p:oleObj>
              </mc:Choice>
              <mc:Fallback>
                <p:oleObj name="Equation" r:id="rId3" imgW="5029200" imgH="3695700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2788" y="2263775"/>
                        <a:ext cx="5027612" cy="36941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0" name="Object 8"/>
          <p:cNvGraphicFramePr>
            <a:graphicFrameLocks noChangeAspect="1"/>
          </p:cNvGraphicFramePr>
          <p:nvPr/>
        </p:nvGraphicFramePr>
        <p:xfrm>
          <a:off x="4800600" y="2892733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4" name="Equation" r:id="rId5" imgW="368140" imgH="253890" progId="Equation.DSMT4">
                  <p:embed/>
                </p:oleObj>
              </mc:Choice>
              <mc:Fallback>
                <p:oleObj name="Equation" r:id="rId5" imgW="368140" imgH="253890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2892733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1" name="Object 9"/>
          <p:cNvGraphicFramePr>
            <a:graphicFrameLocks noChangeAspect="1"/>
          </p:cNvGraphicFramePr>
          <p:nvPr/>
        </p:nvGraphicFramePr>
        <p:xfrm>
          <a:off x="4800600" y="3426133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5" name="Equation" r:id="rId7" imgW="368140" imgH="253890" progId="Equation.DSMT4">
                  <p:embed/>
                </p:oleObj>
              </mc:Choice>
              <mc:Fallback>
                <p:oleObj name="Equation" r:id="rId7" imgW="368140" imgH="25389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426133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2" name="Object 10"/>
          <p:cNvGraphicFramePr>
            <a:graphicFrameLocks noChangeAspect="1"/>
          </p:cNvGraphicFramePr>
          <p:nvPr/>
        </p:nvGraphicFramePr>
        <p:xfrm>
          <a:off x="3657600" y="3959533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6" name="Equation" r:id="rId9" imgW="190335" imgH="266469" progId="Equation.DSMT4">
                  <p:embed/>
                </p:oleObj>
              </mc:Choice>
              <mc:Fallback>
                <p:oleObj name="Equation" r:id="rId9" imgW="190335" imgH="266469" progId="Equation.DSMT4">
                  <p:embed/>
                  <p:pic>
                    <p:nvPicPr>
                      <p:cNvPr id="0" name="Picture 1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57600" y="3959533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3" name="Object 11"/>
          <p:cNvGraphicFramePr>
            <a:graphicFrameLocks noChangeAspect="1"/>
          </p:cNvGraphicFramePr>
          <p:nvPr/>
        </p:nvGraphicFramePr>
        <p:xfrm>
          <a:off x="4737100" y="3959533"/>
          <a:ext cx="368300" cy="25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7" name="Equation" r:id="rId11" imgW="368140" imgH="253890" progId="Equation.DSMT4">
                  <p:embed/>
                </p:oleObj>
              </mc:Choice>
              <mc:Fallback>
                <p:oleObj name="Equation" r:id="rId11" imgW="368140" imgH="253890" progId="Equation.DSMT4">
                  <p:embed/>
                  <p:pic>
                    <p:nvPicPr>
                      <p:cNvPr id="0" name="Picture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37100" y="3959533"/>
                        <a:ext cx="368300" cy="25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4" name="Object 12"/>
          <p:cNvGraphicFramePr>
            <a:graphicFrameLocks noChangeAspect="1"/>
          </p:cNvGraphicFramePr>
          <p:nvPr/>
        </p:nvGraphicFramePr>
        <p:xfrm>
          <a:off x="5981700" y="3972233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8" name="Equation" r:id="rId13" imgW="190335" imgH="266469" progId="Equation.DSMT4">
                  <p:embed/>
                </p:oleObj>
              </mc:Choice>
              <mc:Fallback>
                <p:oleObj name="Equation" r:id="rId13" imgW="190335" imgH="266469" progId="Equation.DSMT4">
                  <p:embed/>
                  <p:pic>
                    <p:nvPicPr>
                      <p:cNvPr id="0" name="Picture 1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700" y="3972233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5" name="Object 13"/>
          <p:cNvGraphicFramePr>
            <a:graphicFrameLocks noChangeAspect="1"/>
          </p:cNvGraphicFramePr>
          <p:nvPr/>
        </p:nvGraphicFramePr>
        <p:xfrm>
          <a:off x="3276600" y="456913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69" name="Equation" r:id="rId15" imgW="177569" imgH="266353" progId="Equation.DSMT4">
                  <p:embed/>
                </p:oleObj>
              </mc:Choice>
              <mc:Fallback>
                <p:oleObj name="Equation" r:id="rId15" imgW="177569" imgH="266353" progId="Equation.DSMT4">
                  <p:embed/>
                  <p:pic>
                    <p:nvPicPr>
                      <p:cNvPr id="0" name="Picture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4569133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6" name="Object 14"/>
          <p:cNvGraphicFramePr>
            <a:graphicFrameLocks noChangeAspect="1"/>
          </p:cNvGraphicFramePr>
          <p:nvPr/>
        </p:nvGraphicFramePr>
        <p:xfrm>
          <a:off x="4953000" y="4569133"/>
          <a:ext cx="1905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0" name="Equation" r:id="rId17" imgW="190335" imgH="266469" progId="Equation.DSMT4">
                  <p:embed/>
                </p:oleObj>
              </mc:Choice>
              <mc:Fallback>
                <p:oleObj name="Equation" r:id="rId17" imgW="190335" imgH="266469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4569133"/>
                        <a:ext cx="1905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7" name="Object 15"/>
          <p:cNvGraphicFramePr>
            <a:graphicFrameLocks noChangeAspect="1"/>
          </p:cNvGraphicFramePr>
          <p:nvPr/>
        </p:nvGraphicFramePr>
        <p:xfrm>
          <a:off x="3581400" y="510253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1" name="Equation" r:id="rId19" imgW="177569" imgH="266353" progId="Equation.DSMT4">
                  <p:embed/>
                </p:oleObj>
              </mc:Choice>
              <mc:Fallback>
                <p:oleObj name="Equation" r:id="rId19" imgW="177569" imgH="266353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5102533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8" name="Object 16"/>
          <p:cNvGraphicFramePr>
            <a:graphicFrameLocks noChangeAspect="1"/>
          </p:cNvGraphicFramePr>
          <p:nvPr/>
        </p:nvGraphicFramePr>
        <p:xfrm>
          <a:off x="4894556" y="5010150"/>
          <a:ext cx="4318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2" name="Equation" r:id="rId21" imgW="431640" imgH="406080" progId="Equation.DSMT4">
                  <p:embed/>
                </p:oleObj>
              </mc:Choice>
              <mc:Fallback>
                <p:oleObj name="Equation" r:id="rId21" imgW="431640" imgH="40608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94556" y="5010150"/>
                        <a:ext cx="431800" cy="406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49" name="Object 17"/>
          <p:cNvGraphicFramePr>
            <a:graphicFrameLocks noChangeAspect="1"/>
          </p:cNvGraphicFramePr>
          <p:nvPr/>
        </p:nvGraphicFramePr>
        <p:xfrm>
          <a:off x="4953000" y="5635933"/>
          <a:ext cx="177800" cy="266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3" name="Equation" r:id="rId23" imgW="177569" imgH="266353" progId="Equation.DSMT4">
                  <p:embed/>
                </p:oleObj>
              </mc:Choice>
              <mc:Fallback>
                <p:oleObj name="Equation" r:id="rId23" imgW="177569" imgH="266353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53000" y="5635933"/>
                        <a:ext cx="177800" cy="266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35250" name="Object 18"/>
          <p:cNvGraphicFramePr>
            <a:graphicFrameLocks noChangeAspect="1"/>
          </p:cNvGraphicFramePr>
          <p:nvPr/>
        </p:nvGraphicFramePr>
        <p:xfrm>
          <a:off x="6172200" y="5483533"/>
          <a:ext cx="5715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74" name="Equation" r:id="rId25" imgW="571252" imgH="393529" progId="Equation.DSMT4">
                  <p:embed/>
                </p:oleObj>
              </mc:Choice>
              <mc:Fallback>
                <p:oleObj name="Equation" r:id="rId25" imgW="571252" imgH="393529" progId="Equation.DSMT4">
                  <p:embed/>
                  <p:pic>
                    <p:nvPicPr>
                      <p:cNvPr id="0" name="Picture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72200" y="5483533"/>
                        <a:ext cx="571500" cy="3937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5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/>
          <a:lstStyle/>
          <a:p>
            <a:pPr eaLnBrk="1" hangingPunct="1"/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040285"/>
          </a:xfrm>
        </p:spPr>
        <p:txBody>
          <a:bodyPr>
            <a:spAutoFit/>
          </a:bodyPr>
          <a:lstStyle/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Solve quadratic equations by completing the square. </a:t>
            </a:r>
          </a:p>
          <a:p>
            <a:pPr marL="461963" indent="-461963">
              <a:buFont typeface="Courier New" pitchFamily="49" charset="0"/>
              <a:buChar char="o"/>
            </a:pPr>
            <a:r>
              <a:rPr lang="en-US" dirty="0"/>
              <a:t>Write quadratic equations with given roots.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Add the constant that will complete the square for each expression, and write the new expression as the square of a binomial. </a:t>
            </a:r>
          </a:p>
          <a:p>
            <a:endParaRPr lang="en-US" dirty="0"/>
          </a:p>
          <a:p>
            <a:pPr>
              <a:spcBef>
                <a:spcPts val="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33400" y="2667000"/>
          <a:ext cx="16764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2" name="Equation" r:id="rId3" imgW="1676160" imgH="380880" progId="Equation.DSMT4">
                  <p:embed/>
                </p:oleObj>
              </mc:Choice>
              <mc:Fallback>
                <p:oleObj name="Equation" r:id="rId3" imgW="16761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667000"/>
                        <a:ext cx="16764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685800" y="3581400"/>
          <a:ext cx="37846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3" name="Equation" r:id="rId5" imgW="3784320" imgH="533160" progId="Equation.DSMT4">
                  <p:embed/>
                </p:oleObj>
              </mc:Choice>
              <mc:Fallback>
                <p:oleObj name="Equation" r:id="rId5" imgW="3784320" imgH="53316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3581400"/>
                        <a:ext cx="37846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0111829"/>
              </p:ext>
            </p:extLst>
          </p:nvPr>
        </p:nvGraphicFramePr>
        <p:xfrm>
          <a:off x="914400" y="4191000"/>
          <a:ext cx="3352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4" name="Equation" r:id="rId7" imgW="3352680" imgH="838080" progId="Equation.DSMT4">
                  <p:embed/>
                </p:oleObj>
              </mc:Choice>
              <mc:Fallback>
                <p:oleObj name="Equation" r:id="rId7" imgW="335268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4191000"/>
                        <a:ext cx="3352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/>
        </p:nvGraphicFramePr>
        <p:xfrm>
          <a:off x="530352" y="5190478"/>
          <a:ext cx="48387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5" name="Equation" r:id="rId9" imgW="4838400" imgH="533160" progId="Equation.DSMT4">
                  <p:embed/>
                </p:oleObj>
              </mc:Choice>
              <mc:Fallback>
                <p:oleObj name="Equation" r:id="rId9" imgW="4838400" imgH="5331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5190478"/>
                        <a:ext cx="48387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4800600" y="3550384"/>
            <a:ext cx="4572000" cy="17081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the result. Add this square constant to complete the square. The resulting trinomial will equal the square of a binomial.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5410200" y="34290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536" name="Equation" r:id="rId11" imgW="190440" imgH="622080" progId="Equation.DSMT4">
                  <p:embed/>
                </p:oleObj>
              </mc:Choice>
              <mc:Fallback>
                <p:oleObj name="Equation" r:id="rId11" imgW="190440" imgH="6220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0200" y="34290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pPr>
              <a:spcBef>
                <a:spcPts val="1200"/>
              </a:spcBef>
            </a:pPr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1: Completing the Square (cont.) </a:t>
            </a:r>
          </a:p>
        </p:txBody>
      </p:sp>
      <p:graphicFrame>
        <p:nvGraphicFramePr>
          <p:cNvPr id="21506" name="Object 2"/>
          <p:cNvGraphicFramePr>
            <a:graphicFrameLocks noChangeAspect="1"/>
          </p:cNvGraphicFramePr>
          <p:nvPr/>
        </p:nvGraphicFramePr>
        <p:xfrm>
          <a:off x="533400" y="1371600"/>
          <a:ext cx="15113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6" name="Equation" r:id="rId3" imgW="1511280" imgH="380880" progId="Equation.DSMT4">
                  <p:embed/>
                </p:oleObj>
              </mc:Choice>
              <mc:Fallback>
                <p:oleObj name="Equation" r:id="rId3" imgW="1511280" imgH="380880" progId="Equation.DSMT4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371600"/>
                        <a:ext cx="15113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7" name="Object 3"/>
          <p:cNvGraphicFramePr>
            <a:graphicFrameLocks noChangeAspect="1"/>
          </p:cNvGraphicFramePr>
          <p:nvPr/>
        </p:nvGraphicFramePr>
        <p:xfrm>
          <a:off x="876300" y="2514600"/>
          <a:ext cx="36195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7" name="Equation" r:id="rId5" imgW="3619440" imgH="533160" progId="Equation.DSMT4">
                  <p:embed/>
                </p:oleObj>
              </mc:Choice>
              <mc:Fallback>
                <p:oleObj name="Equation" r:id="rId5" imgW="3619440" imgH="533160" progId="Equation.DSMT4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6300" y="2514600"/>
                        <a:ext cx="36195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78546028"/>
              </p:ext>
            </p:extLst>
          </p:nvPr>
        </p:nvGraphicFramePr>
        <p:xfrm>
          <a:off x="889000" y="3200400"/>
          <a:ext cx="42291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8" name="Equation" r:id="rId7" imgW="4228920" imgH="990360" progId="Equation.DSMT4">
                  <p:embed/>
                </p:oleObj>
              </mc:Choice>
              <mc:Fallback>
                <p:oleObj name="Equation" r:id="rId7" imgW="4228920" imgH="99036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89000" y="3200400"/>
                        <a:ext cx="42291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1509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65187613"/>
              </p:ext>
            </p:extLst>
          </p:nvPr>
        </p:nvGraphicFramePr>
        <p:xfrm>
          <a:off x="530352" y="4495800"/>
          <a:ext cx="5054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59" name="Equation" r:id="rId9" imgW="5054400" imgH="990360" progId="Equation.DSMT4">
                  <p:embed/>
                </p:oleObj>
              </mc:Choice>
              <mc:Fallback>
                <p:oleObj name="Equation" r:id="rId9" imgW="5054400" imgH="990360" progId="Equation.DSMT4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0352" y="4495800"/>
                        <a:ext cx="5054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/>
          <p:cNvSpPr/>
          <p:nvPr/>
        </p:nvSpPr>
        <p:spPr>
          <a:xfrm>
            <a:off x="5638800" y="3460250"/>
            <a:ext cx="2971800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Find     of the coefficient of</a:t>
            </a:r>
          </a:p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 </a:t>
            </a:r>
            <a:r>
              <a:rPr lang="en-US" sz="2000" i="1" dirty="0">
                <a:solidFill>
                  <a:srgbClr val="007E7E"/>
                </a:solidFill>
              </a:rPr>
              <a:t>x </a:t>
            </a:r>
            <a:r>
              <a:rPr lang="en-US" sz="2000" dirty="0">
                <a:solidFill>
                  <a:srgbClr val="007E7E"/>
                </a:solidFill>
              </a:rPr>
              <a:t>and square the result. </a:t>
            </a:r>
          </a:p>
        </p:txBody>
      </p:sp>
      <p:graphicFrame>
        <p:nvGraphicFramePr>
          <p:cNvPr id="21510" name="Object 6"/>
          <p:cNvGraphicFramePr>
            <a:graphicFrameLocks noChangeAspect="1"/>
          </p:cNvGraphicFramePr>
          <p:nvPr/>
        </p:nvGraphicFramePr>
        <p:xfrm>
          <a:off x="6239522" y="3352800"/>
          <a:ext cx="1905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0" name="Equation" r:id="rId11" imgW="190440" imgH="622080" progId="Equation.DSMT4">
                  <p:embed/>
                </p:oleObj>
              </mc:Choice>
              <mc:Fallback>
                <p:oleObj name="Equation" r:id="rId11" imgW="190440" imgH="622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39522" y="3352800"/>
                        <a:ext cx="1905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850011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Procedure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divide or multiply on both sides of the equation so that the leading coefficient (the coefficient of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baseline="30000" dirty="0" smtClean="0">
                <a:solidFill>
                  <a:srgbClr val="000000"/>
                </a:solidFill>
              </a:rPr>
              <a:t>2</a:t>
            </a:r>
            <a:r>
              <a:rPr lang="en-US" dirty="0" smtClean="0">
                <a:solidFill>
                  <a:srgbClr val="000000"/>
                </a:solidFill>
              </a:rPr>
              <a:t>) </a:t>
            </a:r>
            <a:r>
              <a:rPr lang="en-US" dirty="0">
                <a:solidFill>
                  <a:srgbClr val="000000"/>
                </a:solidFill>
              </a:rPr>
              <a:t>is 1. </a:t>
            </a:r>
          </a:p>
          <a:p>
            <a:pPr marL="514350" indent="-514350">
              <a:buFont typeface="+mj-lt"/>
              <a:buAutoNum type="arabicPeriod"/>
            </a:pPr>
            <a:r>
              <a:rPr lang="en-US" dirty="0">
                <a:solidFill>
                  <a:srgbClr val="000000"/>
                </a:solidFill>
              </a:rPr>
              <a:t>If necessary, isolate the constant term on one side of the equation.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Solve a Quadratic Equation by Completing the Square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84140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>
            <a:spAutoFit/>
          </a:bodyPr>
          <a:lstStyle/>
          <a:p>
            <a:pPr marL="463550" indent="-463550" algn="ctr"/>
            <a:r>
              <a:rPr lang="en-US" b="1" dirty="0">
                <a:solidFill>
                  <a:srgbClr val="000000"/>
                </a:solidFill>
              </a:rPr>
              <a:t>Procedure (cont.)</a:t>
            </a:r>
          </a:p>
          <a:p>
            <a:pPr marL="514350" indent="-514350">
              <a:buFont typeface="+mj-lt"/>
              <a:buAutoNum type="arabicPeriod" startAt="3"/>
            </a:pPr>
            <a:r>
              <a:rPr lang="en-US" dirty="0">
                <a:solidFill>
                  <a:srgbClr val="000000"/>
                </a:solidFill>
              </a:rPr>
              <a:t>Find the constant that completes the square of the polynomial and </a:t>
            </a:r>
            <a:r>
              <a:rPr lang="en-US" b="1" dirty="0">
                <a:solidFill>
                  <a:srgbClr val="000000"/>
                </a:solidFill>
              </a:rPr>
              <a:t>add this constant to both sides</a:t>
            </a:r>
            <a:r>
              <a:rPr lang="en-US" dirty="0">
                <a:solidFill>
                  <a:srgbClr val="000000"/>
                </a:solidFill>
              </a:rPr>
              <a:t>. Remember that the constant term is the square of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 	    of the coefficient of </a:t>
            </a:r>
            <a:r>
              <a:rPr lang="en-US" i="1" dirty="0">
                <a:solidFill>
                  <a:srgbClr val="000000"/>
                </a:solidFill>
              </a:rPr>
              <a:t>x</a:t>
            </a:r>
            <a:r>
              <a:rPr lang="en-US" dirty="0">
                <a:solidFill>
                  <a:srgbClr val="000000"/>
                </a:solidFill>
              </a:rPr>
              <a:t>. Rewrite the polynomial as </a:t>
            </a:r>
          </a:p>
          <a:p>
            <a:pPr marL="514350" indent="-514350"/>
            <a:r>
              <a:rPr lang="en-US" dirty="0">
                <a:solidFill>
                  <a:srgbClr val="000000"/>
                </a:solidFill>
              </a:rPr>
              <a:t>	the square of a binomial. </a:t>
            </a:r>
          </a:p>
          <a:p>
            <a:pPr marL="514350" indent="-514350">
              <a:buFont typeface="+mj-lt"/>
              <a:buAutoNum type="arabicPeriod" startAt="4"/>
            </a:pPr>
            <a:r>
              <a:rPr lang="en-US" dirty="0">
                <a:solidFill>
                  <a:srgbClr val="000000"/>
                </a:solidFill>
              </a:rPr>
              <a:t>Use the square root property to find the solutions of the equation. </a:t>
            </a:r>
            <a:endParaRPr lang="en-US" b="1" dirty="0">
              <a:solidFill>
                <a:srgbClr val="000000"/>
              </a:solidFill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Solve a Quadratic Equation by Completing the Square </a:t>
            </a:r>
          </a:p>
        </p:txBody>
      </p:sp>
      <p:graphicFrame>
        <p:nvGraphicFramePr>
          <p:cNvPr id="23554" name="Object 6"/>
          <p:cNvGraphicFramePr>
            <a:graphicFrameLocks noChangeAspect="1"/>
          </p:cNvGraphicFramePr>
          <p:nvPr/>
        </p:nvGraphicFramePr>
        <p:xfrm>
          <a:off x="1068034" y="2971800"/>
          <a:ext cx="254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60" name="Equation" r:id="rId3" imgW="253800" imgH="838080" progId="Equation.DSMT4">
                  <p:embed/>
                </p:oleObj>
              </mc:Choice>
              <mc:Fallback>
                <p:oleObj name="Equation" r:id="rId3" imgW="253800" imgH="83808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8034" y="2971800"/>
                        <a:ext cx="2540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 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</a:t>
            </a:r>
          </a:p>
        </p:txBody>
      </p:sp>
      <p:graphicFrame>
        <p:nvGraphicFramePr>
          <p:cNvPr id="24578" name="Object 2"/>
          <p:cNvGraphicFramePr>
            <a:graphicFrameLocks noChangeAspect="1"/>
          </p:cNvGraphicFramePr>
          <p:nvPr/>
        </p:nvGraphicFramePr>
        <p:xfrm>
          <a:off x="533400" y="1828800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7" name="Equation" r:id="rId3" imgW="1701720" imgH="380880" progId="Equation.DSMT4">
                  <p:embed/>
                </p:oleObj>
              </mc:Choice>
              <mc:Fallback>
                <p:oleObj name="Equation" r:id="rId3" imgW="170172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828800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0" name="Object 4"/>
          <p:cNvGraphicFramePr>
            <a:graphicFrameLocks noChangeAspect="1"/>
          </p:cNvGraphicFramePr>
          <p:nvPr/>
        </p:nvGraphicFramePr>
        <p:xfrm>
          <a:off x="1228078" y="2801644"/>
          <a:ext cx="1701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8" name="Equation" r:id="rId5" imgW="1701720" imgH="380880" progId="Equation.DSMT4">
                  <p:embed/>
                </p:oleObj>
              </mc:Choice>
              <mc:Fallback>
                <p:oleObj name="Equation" r:id="rId5" imgW="170172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28078" y="2801644"/>
                        <a:ext cx="17018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1" name="Object 5"/>
          <p:cNvGraphicFramePr>
            <a:graphicFrameLocks noChangeAspect="1"/>
          </p:cNvGraphicFramePr>
          <p:nvPr/>
        </p:nvGraphicFramePr>
        <p:xfrm>
          <a:off x="610834" y="3626636"/>
          <a:ext cx="29972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29" name="Equation" r:id="rId7" imgW="2997000" imgH="380880" progId="Equation.DSMT4">
                  <p:embed/>
                </p:oleObj>
              </mc:Choice>
              <mc:Fallback>
                <p:oleObj name="Equation" r:id="rId7" imgW="2997000" imgH="3808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34" y="3626636"/>
                        <a:ext cx="29972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6"/>
          <p:cNvGraphicFramePr>
            <a:graphicFrameLocks noChangeAspect="1"/>
          </p:cNvGraphicFramePr>
          <p:nvPr/>
        </p:nvGraphicFramePr>
        <p:xfrm>
          <a:off x="1201444" y="4262024"/>
          <a:ext cx="17780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0" name="Equation" r:id="rId9" imgW="1777680" imgH="533160" progId="Equation.DSMT4">
                  <p:embed/>
                </p:oleObj>
              </mc:Choice>
              <mc:Fallback>
                <p:oleObj name="Equation" r:id="rId9" imgW="1777680" imgH="5331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1444" y="4262024"/>
                        <a:ext cx="17780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Rectangle 10"/>
          <p:cNvSpPr/>
          <p:nvPr/>
        </p:nvSpPr>
        <p:spPr>
          <a:xfrm>
            <a:off x="2819400" y="4889500"/>
            <a:ext cx="4988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/>
              <a:t>or</a:t>
            </a:r>
          </a:p>
        </p:txBody>
      </p:sp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609600" y="48895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1" name="Equation" r:id="rId11" imgW="1663560" imgH="444240" progId="Equation.DSMT4">
                  <p:embed/>
                </p:oleObj>
              </mc:Choice>
              <mc:Fallback>
                <p:oleObj name="Equation" r:id="rId11" imgW="1663560" imgH="4442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8895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1093434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2" name="Equation" r:id="rId13" imgW="1663560" imgH="444240" progId="Equation.DSMT4">
                  <p:embed/>
                </p:oleObj>
              </mc:Choice>
              <mc:Fallback>
                <p:oleObj name="Equation" r:id="rId13" imgW="1663560" imgH="44424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3434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3572522" y="4889500"/>
          <a:ext cx="1879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3" name="Equation" r:id="rId15" imgW="1879560" imgH="444240" progId="Equation.DSMT4">
                  <p:embed/>
                </p:oleObj>
              </mc:Choice>
              <mc:Fallback>
                <p:oleObj name="Equation" r:id="rId15" imgW="187956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72522" y="4889500"/>
                        <a:ext cx="18796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4038600" y="5499100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4" name="Equation" r:id="rId17" imgW="1663560" imgH="444240" progId="Equation.DSMT4">
                  <p:embed/>
                </p:oleObj>
              </mc:Choice>
              <mc:Fallback>
                <p:oleObj name="Equation" r:id="rId17" imgW="166356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5499100"/>
                        <a:ext cx="16637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Rectangle 15"/>
          <p:cNvSpPr/>
          <p:nvPr/>
        </p:nvSpPr>
        <p:spPr>
          <a:xfrm>
            <a:off x="3792244" y="2770680"/>
            <a:ext cx="52578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The coefficient of </a:t>
            </a:r>
            <a:r>
              <a:rPr lang="en-US" sz="2000" i="1" dirty="0">
                <a:solidFill>
                  <a:srgbClr val="007E7E"/>
                </a:solidFill>
              </a:rPr>
              <a:t>x</a:t>
            </a:r>
            <a:r>
              <a:rPr lang="en-US" sz="2000" baseline="30000" dirty="0">
                <a:solidFill>
                  <a:srgbClr val="007E7E"/>
                </a:solidFill>
              </a:rPr>
              <a:t>2</a:t>
            </a:r>
            <a:r>
              <a:rPr lang="en-US" sz="2000" dirty="0">
                <a:solidFill>
                  <a:srgbClr val="007E7E"/>
                </a:solidFill>
              </a:rPr>
              <a:t> is already 1 and the constant is isolated on one side of the equation. 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792244" y="3506046"/>
            <a:ext cx="4572000" cy="861774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007E7E"/>
                </a:solidFill>
              </a:rPr>
              <a:t>Complete the square: </a:t>
            </a:r>
          </a:p>
          <a:p>
            <a:pPr>
              <a:spcBef>
                <a:spcPts val="1200"/>
              </a:spcBef>
            </a:pPr>
            <a:r>
              <a:rPr lang="en-US" sz="2000" dirty="0">
                <a:solidFill>
                  <a:srgbClr val="007E7E"/>
                </a:solidFill>
              </a:rPr>
              <a:t>Therefore, add 16 to both sides.</a:t>
            </a:r>
          </a:p>
        </p:txBody>
      </p:sp>
      <p:sp>
        <p:nvSpPr>
          <p:cNvPr id="19" name="Rectangle 18"/>
          <p:cNvSpPr/>
          <p:nvPr/>
        </p:nvSpPr>
        <p:spPr>
          <a:xfrm>
            <a:off x="3792244" y="4320468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Factor the polynomial. </a:t>
            </a:r>
          </a:p>
        </p:txBody>
      </p:sp>
      <p:sp>
        <p:nvSpPr>
          <p:cNvPr id="20" name="Rectangle 19"/>
          <p:cNvSpPr/>
          <p:nvPr/>
        </p:nvSpPr>
        <p:spPr>
          <a:xfrm>
            <a:off x="5638800" y="4946590"/>
            <a:ext cx="32766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Use the square root property. </a:t>
            </a:r>
          </a:p>
        </p:txBody>
      </p:sp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6122634" y="3439232"/>
          <a:ext cx="2832100" cy="622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35" name="Equation" r:id="rId19" imgW="2831760" imgH="622080" progId="Equation.DSMT4">
                  <p:embed/>
                </p:oleObj>
              </mc:Choice>
              <mc:Fallback>
                <p:oleObj name="Equation" r:id="rId19" imgW="2831760" imgH="62208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22634" y="3439232"/>
                        <a:ext cx="2832100" cy="622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6" grpId="0"/>
      <p:bldP spid="17" grpId="0"/>
      <p:bldP spid="19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real solutions: 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We </a:t>
            </a:r>
            <a:r>
              <a:rPr lang="en-US" dirty="0"/>
              <a:t>write 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2: Solving Quadratic Equations by Completing the Square (cont.)</a:t>
            </a:r>
          </a:p>
        </p:txBody>
      </p:sp>
      <p:graphicFrame>
        <p:nvGraphicFramePr>
          <p:cNvPr id="25602" name="Object 2"/>
          <p:cNvGraphicFramePr>
            <a:graphicFrameLocks noChangeAspect="1"/>
          </p:cNvGraphicFramePr>
          <p:nvPr/>
        </p:nvGraphicFramePr>
        <p:xfrm>
          <a:off x="609600" y="1802166"/>
          <a:ext cx="3048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3" name="Equation" r:id="rId3" imgW="3047760" imgH="444240" progId="Equation.DSMT4">
                  <p:embed/>
                </p:oleObj>
              </mc:Choice>
              <mc:Fallback>
                <p:oleObj name="Equation" r:id="rId3" imgW="304776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02166"/>
                        <a:ext cx="3048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60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0114387"/>
              </p:ext>
            </p:extLst>
          </p:nvPr>
        </p:nvGraphicFramePr>
        <p:xfrm>
          <a:off x="1972322" y="2790825"/>
          <a:ext cx="1727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5614" name="Equation" r:id="rId5" imgW="1726920" imgH="444240" progId="Equation.DSMT4">
                  <p:embed/>
                </p:oleObj>
              </mc:Choice>
              <mc:Fallback>
                <p:oleObj name="Equation" r:id="rId5" imgW="1726920" imgH="44424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2322" y="2790825"/>
                        <a:ext cx="1727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Solve by completing the square. </a:t>
            </a:r>
          </a:p>
          <a:p>
            <a:endParaRPr lang="en-US" dirty="0"/>
          </a:p>
          <a:p>
            <a:r>
              <a:rPr lang="en-US" b="1" dirty="0"/>
              <a:t>Solution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Solving Quadratic Equations by Completing the Square </a:t>
            </a:r>
          </a:p>
        </p:txBody>
      </p:sp>
      <p:graphicFrame>
        <p:nvGraphicFramePr>
          <p:cNvPr id="26626" name="Object 2"/>
          <p:cNvGraphicFramePr>
            <a:graphicFrameLocks noChangeAspect="1"/>
          </p:cNvGraphicFramePr>
          <p:nvPr/>
        </p:nvGraphicFramePr>
        <p:xfrm>
          <a:off x="542278" y="1828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3" name="Equation" r:id="rId3" imgW="2349360" imgH="380880" progId="Equation.DSMT4">
                  <p:embed/>
                </p:oleObj>
              </mc:Choice>
              <mc:Fallback>
                <p:oleObj name="Equation" r:id="rId3" imgW="2349360" imgH="3808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278" y="1828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8" name="Object 4"/>
          <p:cNvGraphicFramePr>
            <a:graphicFrameLocks noChangeAspect="1"/>
          </p:cNvGraphicFramePr>
          <p:nvPr/>
        </p:nvGraphicFramePr>
        <p:xfrm>
          <a:off x="1447800" y="2971800"/>
          <a:ext cx="23495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4" name="Equation" r:id="rId5" imgW="2349360" imgH="380880" progId="Equation.DSMT4">
                  <p:embed/>
                </p:oleObj>
              </mc:Choice>
              <mc:Fallback>
                <p:oleObj name="Equation" r:id="rId5" imgW="2349360" imgH="3808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47800" y="2971800"/>
                        <a:ext cx="23495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29" name="Object 5"/>
          <p:cNvGraphicFramePr>
            <a:graphicFrameLocks noChangeAspect="1"/>
          </p:cNvGraphicFramePr>
          <p:nvPr/>
        </p:nvGraphicFramePr>
        <p:xfrm>
          <a:off x="1295400" y="3505200"/>
          <a:ext cx="25781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5" name="Equation" r:id="rId7" imgW="2577960" imgH="876240" progId="Equation.DSMT4">
                  <p:embed/>
                </p:oleObj>
              </mc:Choice>
              <mc:Fallback>
                <p:oleObj name="Equation" r:id="rId7" imgW="25779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95400" y="3505200"/>
                        <a:ext cx="25781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0" name="Object 6"/>
          <p:cNvGraphicFramePr>
            <a:graphicFrameLocks noChangeAspect="1"/>
          </p:cNvGraphicFramePr>
          <p:nvPr/>
        </p:nvGraphicFramePr>
        <p:xfrm>
          <a:off x="1811044" y="4522434"/>
          <a:ext cx="2006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6" name="Equation" r:id="rId9" imgW="2006280" imgH="380880" progId="Equation.DSMT4">
                  <p:embed/>
                </p:oleObj>
              </mc:Choice>
              <mc:Fallback>
                <p:oleObj name="Equation" r:id="rId9" imgW="2006280" imgH="38088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11044" y="4522434"/>
                        <a:ext cx="20066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6631" name="Object 7"/>
          <p:cNvGraphicFramePr>
            <a:graphicFrameLocks noChangeAspect="1"/>
          </p:cNvGraphicFramePr>
          <p:nvPr/>
        </p:nvGraphicFramePr>
        <p:xfrm>
          <a:off x="2286000" y="5105400"/>
          <a:ext cx="15240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57" name="Equation" r:id="rId11" imgW="1523880" imgH="380880" progId="Equation.DSMT4">
                  <p:embed/>
                </p:oleObj>
              </mc:Choice>
              <mc:Fallback>
                <p:oleObj name="Equation" r:id="rId11" imgW="1523880" imgH="3808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5105400"/>
                        <a:ext cx="1524000" cy="381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Rectangle 9"/>
          <p:cNvSpPr/>
          <p:nvPr/>
        </p:nvSpPr>
        <p:spPr>
          <a:xfrm>
            <a:off x="4419600" y="3634668"/>
            <a:ext cx="4572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Divide each term by 3. </a:t>
            </a:r>
            <a:r>
              <a:rPr lang="en-US" sz="2000" b="1" dirty="0">
                <a:solidFill>
                  <a:srgbClr val="007E7E"/>
                </a:solidFill>
              </a:rPr>
              <a:t>The leading coefficient must be 1. </a:t>
            </a:r>
            <a:endParaRPr lang="en-US" sz="2000" dirty="0">
              <a:solidFill>
                <a:srgbClr val="007E7E"/>
              </a:solidFill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4419600" y="5132034"/>
            <a:ext cx="4572000" cy="40011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000" dirty="0">
                <a:solidFill>
                  <a:srgbClr val="007E7E"/>
                </a:solidFill>
              </a:rPr>
              <a:t>Isolate the constant term.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6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</p:bld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380</TotalTime>
  <Words>514</Words>
  <Application>Microsoft Office PowerPoint</Application>
  <PresentationFormat>On-screen Show (4:3)</PresentationFormat>
  <Paragraphs>78</Paragraphs>
  <Slides>15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</vt:lpstr>
      <vt:lpstr>Calibri</vt:lpstr>
      <vt:lpstr>Courier New</vt:lpstr>
      <vt:lpstr>Office Theme</vt:lpstr>
      <vt:lpstr>Equation</vt:lpstr>
      <vt:lpstr>MathType 6.0 Equation</vt:lpstr>
      <vt:lpstr>Section 16.2</vt:lpstr>
      <vt:lpstr>Objectives</vt:lpstr>
      <vt:lpstr>Example 1: Completing the Square </vt:lpstr>
      <vt:lpstr>Example 1: Completing the Square (cont.) </vt:lpstr>
      <vt:lpstr>Solve a Quadratic Equation by Completing the Square </vt:lpstr>
      <vt:lpstr>Solve a Quadratic Equation by Completing the Square </vt:lpstr>
      <vt:lpstr>Example 2: Solving Quadratic Equations by Completing the Square </vt:lpstr>
      <vt:lpstr>Example 2: Solving Quadratic Equations by Completing the Square (cont.)</vt:lpstr>
      <vt:lpstr>Example 3: Solving Quadratic Equations by Completing the Square </vt:lpstr>
      <vt:lpstr>Example 3: Solving Quadratic Equations by Completing the Square (cont.)</vt:lpstr>
      <vt:lpstr>Example 4: Solving Quadratic Equations by Completing the Square </vt:lpstr>
      <vt:lpstr>Example 4: Solving Quadratic Equations by Completing the Square (cont.) </vt:lpstr>
      <vt:lpstr>Example 5: Solving Quadratic Equations by Completing the Square </vt:lpstr>
      <vt:lpstr>Example 5: Solving Quadratic Equations by Completing the Square (cont.)</vt:lpstr>
      <vt:lpstr>Completion Example 6: Completing the Square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Developmental Mathematics</dc:title>
  <dc:creator>Hawkes Learning</dc:creator>
  <cp:lastModifiedBy>Kara Roche</cp:lastModifiedBy>
  <cp:revision>75</cp:revision>
  <dcterms:created xsi:type="dcterms:W3CDTF">2013-04-26T14:43:13Z</dcterms:created>
  <dcterms:modified xsi:type="dcterms:W3CDTF">2018-08-17T17:37:43Z</dcterms:modified>
</cp:coreProperties>
</file>