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86" r:id="rId14"/>
    <p:sldId id="270" r:id="rId15"/>
    <p:sldId id="271" r:id="rId16"/>
    <p:sldId id="278" r:id="rId17"/>
    <p:sldId id="279" r:id="rId18"/>
    <p:sldId id="280" r:id="rId19"/>
    <p:sldId id="281" r:id="rId20"/>
    <p:sldId id="272" r:id="rId21"/>
    <p:sldId id="273" r:id="rId22"/>
    <p:sldId id="274" r:id="rId23"/>
    <p:sldId id="277" r:id="rId24"/>
    <p:sldId id="282" r:id="rId25"/>
    <p:sldId id="283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99"/>
    <a:srgbClr val="366092"/>
    <a:srgbClr val="1F497D"/>
    <a:srgbClr val="00000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07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11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12" Type="http://schemas.openxmlformats.org/officeDocument/2006/relationships/image" Target="../media/image102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11" Type="http://schemas.openxmlformats.org/officeDocument/2006/relationships/image" Target="../media/image101.wmf"/><Relationship Id="rId5" Type="http://schemas.openxmlformats.org/officeDocument/2006/relationships/image" Target="../media/image95.wmf"/><Relationship Id="rId10" Type="http://schemas.openxmlformats.org/officeDocument/2006/relationships/image" Target="../media/image100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Relationship Id="rId14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3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61.wmf"/><Relationship Id="rId5" Type="http://schemas.openxmlformats.org/officeDocument/2006/relationships/image" Target="../media/image55.wmf"/><Relationship Id="rId10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wmf"/><Relationship Id="rId26" Type="http://schemas.openxmlformats.org/officeDocument/2006/relationships/image" Target="../media/image62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61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63.wmf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6.wmf"/><Relationship Id="rId22" Type="http://schemas.openxmlformats.org/officeDocument/2006/relationships/image" Target="../media/image60.wmf"/><Relationship Id="rId27" Type="http://schemas.openxmlformats.org/officeDocument/2006/relationships/oleObject" Target="../embeddings/oleObject6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4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8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8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5.wmf"/><Relationship Id="rId18" Type="http://schemas.openxmlformats.org/officeDocument/2006/relationships/oleObject" Target="../embeddings/oleObject97.bin"/><Relationship Id="rId26" Type="http://schemas.openxmlformats.org/officeDocument/2006/relationships/oleObject" Target="../embeddings/oleObject101.bin"/><Relationship Id="rId3" Type="http://schemas.openxmlformats.org/officeDocument/2006/relationships/image" Target="../media/image103.png"/><Relationship Id="rId21" Type="http://schemas.openxmlformats.org/officeDocument/2006/relationships/image" Target="../media/image99.wmf"/><Relationship Id="rId7" Type="http://schemas.openxmlformats.org/officeDocument/2006/relationships/image" Target="../media/image92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97.wmf"/><Relationship Id="rId25" Type="http://schemas.openxmlformats.org/officeDocument/2006/relationships/image" Target="../media/image10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6.bin"/><Relationship Id="rId20" Type="http://schemas.openxmlformats.org/officeDocument/2006/relationships/oleObject" Target="../embeddings/oleObject98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4.wmf"/><Relationship Id="rId24" Type="http://schemas.openxmlformats.org/officeDocument/2006/relationships/oleObject" Target="../embeddings/oleObject100.bin"/><Relationship Id="rId5" Type="http://schemas.openxmlformats.org/officeDocument/2006/relationships/image" Target="../media/image91.wmf"/><Relationship Id="rId15" Type="http://schemas.openxmlformats.org/officeDocument/2006/relationships/image" Target="../media/image96.wmf"/><Relationship Id="rId23" Type="http://schemas.openxmlformats.org/officeDocument/2006/relationships/image" Target="../media/image100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98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3.wmf"/><Relationship Id="rId14" Type="http://schemas.openxmlformats.org/officeDocument/2006/relationships/oleObject" Target="../embeddings/oleObject95.bin"/><Relationship Id="rId22" Type="http://schemas.openxmlformats.org/officeDocument/2006/relationships/oleObject" Target="../embeddings/oleObject99.bin"/><Relationship Id="rId27" Type="http://schemas.openxmlformats.org/officeDocument/2006/relationships/image" Target="../media/image102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0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oleObject" Target="../embeddings/oleObject112.bin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0" Type="http://schemas.openxmlformats.org/officeDocument/2006/relationships/image" Target="../media/image113.wmf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5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1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29" Type="http://schemas.openxmlformats.org/officeDocument/2006/relationships/oleObject" Target="../embeddings/oleObject33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2.wmf"/><Relationship Id="rId32" Type="http://schemas.openxmlformats.org/officeDocument/2006/relationships/image" Target="../media/image35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34.wmf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8.bin"/><Relationship Id="rId31" Type="http://schemas.openxmlformats.org/officeDocument/2006/relationships/oleObject" Target="../embeddings/oleObject35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Relationship Id="rId27" Type="http://schemas.openxmlformats.org/officeDocument/2006/relationships/oleObject" Target="../embeddings/oleObject32.bin"/><Relationship Id="rId30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More Applications of Quadratic Equations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</a:t>
            </a:r>
          </a:p>
        </p:txBody>
      </p:sp>
      <p:sp>
        <p:nvSpPr>
          <p:cNvPr id="1996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small plane travels at a speed of </a:t>
            </a:r>
            <a:r>
              <a:rPr lang="en-US" i="0" dirty="0">
                <a:solidFill>
                  <a:srgbClr val="0000FF"/>
                </a:solidFill>
              </a:rPr>
              <a:t>200 mph</a:t>
            </a:r>
            <a:r>
              <a:rPr lang="en-US" i="0" dirty="0">
                <a:solidFill>
                  <a:schemeClr val="tx1"/>
                </a:solidFill>
              </a:rPr>
              <a:t> in still air.  Flying with a tailwind, the plane is clocked over a distance of </a:t>
            </a:r>
            <a:r>
              <a:rPr lang="en-US" i="0" dirty="0">
                <a:solidFill>
                  <a:srgbClr val="0000FF"/>
                </a:solidFill>
              </a:rPr>
              <a:t>960 miles</a:t>
            </a:r>
            <a:r>
              <a:rPr lang="en-US" i="0" dirty="0">
                <a:solidFill>
                  <a:schemeClr val="tx1"/>
                </a:solidFill>
              </a:rPr>
              <a:t>.  Flying against a headwind, it takes </a:t>
            </a:r>
            <a:r>
              <a:rPr lang="en-US" i="0" dirty="0">
                <a:solidFill>
                  <a:srgbClr val="0000FF"/>
                </a:solidFill>
              </a:rPr>
              <a:t>2 hours</a:t>
            </a:r>
            <a:r>
              <a:rPr lang="en-US" i="0" dirty="0">
                <a:solidFill>
                  <a:schemeClr val="tx1"/>
                </a:solidFill>
              </a:rPr>
              <a:t> more time to complete the return trip.  What was the wind velocity?</a:t>
            </a:r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spcAft>
                <a:spcPts val="8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basic formula is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1" dirty="0" err="1">
                <a:solidFill>
                  <a:srgbClr val="0000FF"/>
                </a:solidFill>
              </a:rPr>
              <a:t>rt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(distance = rate · time). </a:t>
            </a: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9684" name="Object 4"/>
          <p:cNvGraphicFramePr>
            <a:graphicFrameLocks noChangeAspect="1"/>
          </p:cNvGraphicFramePr>
          <p:nvPr/>
        </p:nvGraphicFramePr>
        <p:xfrm>
          <a:off x="1331913" y="4682173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2336800" imgH="838200" progId="Equation.DSMT4">
                  <p:embed/>
                </p:oleObj>
              </mc:Choice>
              <mc:Fallback>
                <p:oleObj name="Equation" r:id="rId3" imgW="23368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682173"/>
                        <a:ext cx="233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sp>
        <p:nvSpPr>
          <p:cNvPr id="2017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Let               </a:t>
            </a:r>
            <a:r>
              <a:rPr lang="en-US" i="1" dirty="0">
                <a:solidFill>
                  <a:srgbClr val="000099"/>
                </a:solidFill>
              </a:rPr>
              <a:t>x	</a:t>
            </a:r>
            <a:r>
              <a:rPr lang="en-US" i="0" dirty="0">
                <a:solidFill>
                  <a:schemeClr val="tx1"/>
                </a:solidFill>
              </a:rPr>
              <a:t>= wind velocity. 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Then </a:t>
            </a:r>
            <a:r>
              <a:rPr lang="en-US" i="0" dirty="0">
                <a:solidFill>
                  <a:srgbClr val="000099"/>
                </a:solidFill>
              </a:rPr>
              <a:t>200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	</a:t>
            </a:r>
            <a:r>
              <a:rPr lang="en-US" i="0" dirty="0">
                <a:solidFill>
                  <a:schemeClr val="tx1"/>
                </a:solidFill>
              </a:rPr>
              <a:t>= speed of airplane going with the wind 	   (tailwind), 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          </a:t>
            </a:r>
            <a:r>
              <a:rPr lang="en-US" i="0" dirty="0">
                <a:solidFill>
                  <a:srgbClr val="000099"/>
                </a:solidFill>
              </a:rPr>
              <a:t>200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	</a:t>
            </a:r>
            <a:r>
              <a:rPr lang="en-US" i="0" dirty="0">
                <a:solidFill>
                  <a:schemeClr val="tx1"/>
                </a:solidFill>
              </a:rPr>
              <a:t>= speed of airplane returning against the 	   wind (headwind), 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938338" algn="l"/>
              </a:tabLst>
            </a:pPr>
            <a:r>
              <a:rPr lang="en-US" i="0" dirty="0">
                <a:solidFill>
                  <a:schemeClr val="tx1"/>
                </a:solidFill>
              </a:rPr>
              <a:t>and          </a:t>
            </a:r>
            <a:r>
              <a:rPr lang="en-US" i="0" dirty="0">
                <a:solidFill>
                  <a:srgbClr val="000099"/>
                </a:solidFill>
              </a:rPr>
              <a:t>960	</a:t>
            </a:r>
            <a:r>
              <a:rPr lang="en-US" i="0" dirty="0">
                <a:solidFill>
                  <a:schemeClr val="tx1"/>
                </a:solidFill>
              </a:rPr>
              <a:t>= distance each way. </a:t>
            </a:r>
          </a:p>
          <a:p>
            <a:pPr marL="0" indent="0" eaLnBrk="1" hangingPunct="1">
              <a:lnSpc>
                <a:spcPts val="4000"/>
              </a:lnSpc>
              <a:buFont typeface="Courier New" pitchFamily="49" charset="0"/>
              <a:buNone/>
              <a:tabLst>
                <a:tab pos="2235200" algn="l"/>
              </a:tabLst>
            </a:pPr>
            <a:r>
              <a:rPr lang="en-US" i="0" dirty="0">
                <a:solidFill>
                  <a:schemeClr val="tx1"/>
                </a:solidFill>
              </a:rPr>
              <a:t>We know the distance and can represent the rate (or speed), so the formula            is used for representing time.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1732" name="Object 4"/>
          <p:cNvGraphicFramePr>
            <a:graphicFrameLocks noChangeAspect="1"/>
          </p:cNvGraphicFramePr>
          <p:nvPr/>
        </p:nvGraphicFramePr>
        <p:xfrm>
          <a:off x="3879542" y="4592742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749300" imgH="838200" progId="Equation.DSMT4">
                  <p:embed/>
                </p:oleObj>
              </mc:Choice>
              <mc:Fallback>
                <p:oleObj name="Equation" r:id="rId3" imgW="749300" imgH="838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542" y="4592742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graphicFrame>
        <p:nvGraphicFramePr>
          <p:cNvPr id="202827" name="Group 75"/>
          <p:cNvGraphicFramePr>
            <a:graphicFrameLocks noGrp="1"/>
          </p:cNvGraphicFramePr>
          <p:nvPr>
            <p:ph idx="1"/>
          </p:nvPr>
        </p:nvGraphicFramePr>
        <p:xfrm>
          <a:off x="1175823" y="1279525"/>
          <a:ext cx="6520377" cy="2580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9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26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26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Rate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Time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Going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960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200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Returning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960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200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5385" name="Object 68"/>
          <p:cNvGraphicFramePr>
            <a:graphicFrameLocks noChangeAspect="1"/>
          </p:cNvGraphicFramePr>
          <p:nvPr/>
        </p:nvGraphicFramePr>
        <p:xfrm>
          <a:off x="6426200" y="1983922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812447" imgH="622030" progId="Equation.DSMT4">
                  <p:embed/>
                </p:oleObj>
              </mc:Choice>
              <mc:Fallback>
                <p:oleObj name="Equation" r:id="rId3" imgW="812447" imgH="62203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1983922"/>
                        <a:ext cx="812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6" name="Object 69"/>
          <p:cNvGraphicFramePr>
            <a:graphicFrameLocks noChangeAspect="1"/>
          </p:cNvGraphicFramePr>
          <p:nvPr/>
        </p:nvGraphicFramePr>
        <p:xfrm>
          <a:off x="6426200" y="3126922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812447" imgH="622030" progId="Equation.DSMT4">
                  <p:embed/>
                </p:oleObj>
              </mc:Choice>
              <mc:Fallback>
                <p:oleObj name="Equation" r:id="rId5" imgW="812447" imgH="62203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0" y="3126922"/>
                        <a:ext cx="812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097888" y="1281114"/>
          <a:ext cx="1003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3" name="Equation" r:id="rId3" imgW="1003300" imgH="1054100" progId="Equation.DSMT4">
                  <p:embed/>
                </p:oleObj>
              </mc:Choice>
              <mc:Fallback>
                <p:oleObj name="Equation" r:id="rId3" imgW="1003300" imgH="1054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888" y="1281114"/>
                        <a:ext cx="1003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106053" y="1593850"/>
          <a:ext cx="1905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4" name="Equation" r:id="rId5" imgW="190335" imgH="126890" progId="Equation.DSMT4">
                  <p:embed/>
                </p:oleObj>
              </mc:Choice>
              <mc:Fallback>
                <p:oleObj name="Equation" r:id="rId5" imgW="190335" imgH="126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6053" y="1593850"/>
                        <a:ext cx="1905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628488" y="1281114"/>
          <a:ext cx="609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" name="Equation" r:id="rId7" imgW="609600" imgH="1016000" progId="Equation.DSMT4">
                  <p:embed/>
                </p:oleObj>
              </mc:Choice>
              <mc:Fallback>
                <p:oleObj name="Equation" r:id="rId7" imgW="609600" imgH="1016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8488" y="1281114"/>
                        <a:ext cx="609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522684" y="1541463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Equation" r:id="rId9" imgW="190417" imgH="152334" progId="Equation.DSMT4">
                  <p:embed/>
                </p:oleObj>
              </mc:Choice>
              <mc:Fallback>
                <p:oleObj name="Equation" r:id="rId9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2684" y="1541463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315200" y="1270002"/>
          <a:ext cx="10922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7" name="Equation" r:id="rId11" imgW="1092200" imgH="1054100" progId="Equation.DSMT4">
                  <p:embed/>
                </p:oleObj>
              </mc:Choice>
              <mc:Fallback>
                <p:oleObj name="Equation" r:id="rId11" imgW="1092200" imgH="1054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270002"/>
                        <a:ext cx="10922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1040738" y="2336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8" name="Equation" r:id="rId13" imgW="1117600" imgH="838200" progId="Equation.DSMT4">
                  <p:embed/>
                </p:oleObj>
              </mc:Choice>
              <mc:Fallback>
                <p:oleObj name="Equation" r:id="rId13" imgW="11176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738" y="23368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080653" y="2739410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9" name="Equation" r:id="rId15" imgW="241091" imgH="164957" progId="Equation.DSMT4">
                  <p:embed/>
                </p:oleObj>
              </mc:Choice>
              <mc:Fallback>
                <p:oleObj name="Equation" r:id="rId15" imgW="241091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0653" y="2739410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74488" y="2336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0" name="Equation" r:id="rId17" imgW="1117600" imgH="838200" progId="Equation.DSMT4">
                  <p:embed/>
                </p:oleObj>
              </mc:Choice>
              <mc:Fallback>
                <p:oleObj name="Equation" r:id="rId17" imgW="11176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4488" y="23368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6497284" y="2704154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1" name="Equation" r:id="rId19" imgW="241195" imgH="190417" progId="Equation.DSMT4">
                  <p:embed/>
                </p:oleObj>
              </mc:Choice>
              <mc:Fallback>
                <p:oleObj name="Equation" r:id="rId19" imgW="241195" imgH="19041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284" y="2704154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7766050" y="264160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2" name="Equation" r:id="rId21" imgW="190500" imgH="279400" progId="Equation.DSMT4">
                  <p:embed/>
                </p:oleObj>
              </mc:Choice>
              <mc:Fallback>
                <p:oleObj name="Equation" r:id="rId21" imgW="1905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050" y="264160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033887"/>
              </p:ext>
            </p:extLst>
          </p:nvPr>
        </p:nvGraphicFramePr>
        <p:xfrm>
          <a:off x="342900" y="4021138"/>
          <a:ext cx="278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" name="Equation" r:id="rId23" imgW="2781000" imgH="787320" progId="Equation.DSMT4">
                  <p:embed/>
                </p:oleObj>
              </mc:Choice>
              <mc:Fallback>
                <p:oleObj name="Equation" r:id="rId23" imgW="27810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4021138"/>
                        <a:ext cx="278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1749"/>
              </p:ext>
            </p:extLst>
          </p:nvPr>
        </p:nvGraphicFramePr>
        <p:xfrm>
          <a:off x="3172728" y="4021138"/>
          <a:ext cx="3086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" name="Equation" r:id="rId25" imgW="3085920" imgH="787320" progId="Equation.DSMT4">
                  <p:embed/>
                </p:oleObj>
              </mc:Choice>
              <mc:Fallback>
                <p:oleObj name="Equation" r:id="rId25" imgW="308592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728" y="4021138"/>
                        <a:ext cx="3086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865194"/>
              </p:ext>
            </p:extLst>
          </p:nvPr>
        </p:nvGraphicFramePr>
        <p:xfrm>
          <a:off x="6400800" y="4224338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" name="Equation" r:id="rId27" imgW="2425680" imgH="380880" progId="Equation.DSMT4">
                  <p:embed/>
                </p:oleObj>
              </mc:Choice>
              <mc:Fallback>
                <p:oleObj name="Equation" r:id="rId27" imgW="24256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224338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262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sp>
        <p:nvSpPr>
          <p:cNvPr id="204805" name="Text Box 5"/>
          <p:cNvSpPr txBox="1">
            <a:spLocks noChangeArrowheads="1"/>
          </p:cNvSpPr>
          <p:nvPr/>
        </p:nvSpPr>
        <p:spPr bwMode="auto">
          <a:xfrm>
            <a:off x="762000" y="5348288"/>
            <a:ext cx="46259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wind velocity was </a:t>
            </a:r>
            <a:r>
              <a:rPr lang="en-US" sz="2800" b="0" dirty="0">
                <a:solidFill>
                  <a:srgbClr val="FF0000"/>
                </a:solidFill>
              </a:rPr>
              <a:t>40 mph</a:t>
            </a:r>
            <a:r>
              <a:rPr lang="en-US" sz="2800" b="0" dirty="0"/>
              <a:t>.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703696" y="1232848"/>
          <a:ext cx="6375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8" name="Equation" r:id="rId3" imgW="6375400" imgH="571500" progId="Equation.DSMT4">
                  <p:embed/>
                </p:oleObj>
              </mc:Choice>
              <mc:Fallback>
                <p:oleObj name="Equation" r:id="rId3" imgW="6375400" imgH="571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32848"/>
                        <a:ext cx="6375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941696" y="1918648"/>
          <a:ext cx="6832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9" name="Equation" r:id="rId5" imgW="6832600" imgH="419100" progId="Equation.DSMT4">
                  <p:embed/>
                </p:oleObj>
              </mc:Choice>
              <mc:Fallback>
                <p:oleObj name="Equation" r:id="rId5" imgW="6832600" imgH="4191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96" y="1918648"/>
                        <a:ext cx="6832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656196" y="2500952"/>
          <a:ext cx="3543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0" name="Equation" r:id="rId7" imgW="3543300" imgH="419100" progId="Equation.DSMT4">
                  <p:embed/>
                </p:oleObj>
              </mc:Choice>
              <mc:Fallback>
                <p:oleObj name="Equation" r:id="rId7" imgW="3543300" imgH="419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6196" y="2500952"/>
                        <a:ext cx="35433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986396" y="3075296"/>
          <a:ext cx="321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1" name="Equation" r:id="rId9" imgW="3213100" imgH="419100" progId="Equation.DSMT4">
                  <p:embed/>
                </p:oleObj>
              </mc:Choice>
              <mc:Fallback>
                <p:oleObj name="Equation" r:id="rId9" imgW="32131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396" y="3075296"/>
                        <a:ext cx="3213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113396" y="3644900"/>
          <a:ext cx="308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2" name="Equation" r:id="rId11" imgW="3086100" imgH="469900" progId="Equation.DSMT4">
                  <p:embed/>
                </p:oleObj>
              </mc:Choice>
              <mc:Fallback>
                <p:oleObj name="Equation" r:id="rId11" imgW="3086100" imgH="469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396" y="3644900"/>
                        <a:ext cx="308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438400" y="42672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3" name="Equation" r:id="rId13" imgW="1397000" imgH="292100" progId="Equation.DSMT4">
                  <p:embed/>
                </p:oleObj>
              </mc:Choice>
              <mc:Fallback>
                <p:oleObj name="Equation" r:id="rId13" imgW="13970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672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124200" y="48006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4" name="Equation" r:id="rId15" imgW="914400" imgH="292100" progId="Equation.DSMT4">
                  <p:embed/>
                </p:oleObj>
              </mc:Choice>
              <mc:Fallback>
                <p:oleObj name="Equation" r:id="rId15" imgW="9144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8006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316104" y="43307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5" name="Equation" r:id="rId17" imgW="342751" imgH="241195" progId="Equation.DSMT4">
                  <p:embed/>
                </p:oleObj>
              </mc:Choice>
              <mc:Fallback>
                <p:oleObj name="Equation" r:id="rId17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104" y="43307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4966648" y="4280848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6" name="Equation" r:id="rId19" imgW="1739900" imgH="292100" progId="Equation.DSMT4">
                  <p:embed/>
                </p:oleObj>
              </mc:Choice>
              <mc:Fallback>
                <p:oleObj name="Equation" r:id="rId19" imgW="17399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648" y="4280848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5966778" y="4835525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Equation" r:id="rId21" imgW="1473200" imgH="292100" progId="Equation.DSMT4">
                  <p:embed/>
                </p:oleObj>
              </mc:Choice>
              <mc:Fallback>
                <p:oleObj name="Equation" r:id="rId21" imgW="1473200" imgH="2921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6778" y="4835525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973763" y="4754563"/>
          <a:ext cx="1498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Equation" r:id="rId23" imgW="1498600" imgH="457200" progId="Equation.DSMT4">
                  <p:embed/>
                </p:oleObj>
              </mc:Choice>
              <mc:Fallback>
                <p:oleObj name="Equation" r:id="rId23" imgW="14986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763" y="4754563"/>
                        <a:ext cx="1498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/>
              <a:t>Check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</a:t>
            </a:r>
            <a:r>
              <a:rPr lang="en-US" dirty="0"/>
              <a:t> Application</a:t>
            </a:r>
            <a:r>
              <a:rPr lang="en-US" sz="3200" dirty="0">
                <a:solidFill>
                  <a:schemeClr val="accent1"/>
                </a:solidFill>
              </a:rPr>
              <a:t>: Distance-Rate-Time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981200" y="1841500"/>
          <a:ext cx="3365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3" imgW="3365500" imgH="965200" progId="Equation.DSMT4">
                  <p:embed/>
                </p:oleObj>
              </mc:Choice>
              <mc:Fallback>
                <p:oleObj name="Equation" r:id="rId3" imgW="3365500" imgH="965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841500"/>
                        <a:ext cx="3365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327400" y="2921000"/>
          <a:ext cx="2019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5" imgW="2019300" imgH="965200" progId="Equation.DSMT4">
                  <p:embed/>
                </p:oleObj>
              </mc:Choice>
              <mc:Fallback>
                <p:oleObj name="Equation" r:id="rId5" imgW="2019300" imgH="965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921000"/>
                        <a:ext cx="2019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140200" y="3733800"/>
          <a:ext cx="1206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7" imgW="1206500" imgH="787400" progId="Equation.DSMT4">
                  <p:embed/>
                </p:oleObj>
              </mc:Choice>
              <mc:Fallback>
                <p:oleObj name="Equation" r:id="rId7" imgW="1206500" imgH="787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733800"/>
                        <a:ext cx="12065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648200" y="46736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9" imgW="698500" imgH="279400" progId="Equation.DSMT4">
                  <p:embed/>
                </p:oleObj>
              </mc:Choice>
              <mc:Fallback>
                <p:oleObj name="Equation" r:id="rId9" imgW="6985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6736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495278" y="4709172"/>
          <a:ext cx="1752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11" imgW="1752480" imgH="241200" progId="Equation.DSMT4">
                  <p:embed/>
                </p:oleObj>
              </mc:Choice>
              <mc:Fallback>
                <p:oleObj name="Equation" r:id="rId11" imgW="175248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278" y="4709172"/>
                        <a:ext cx="1752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bullet is fired straight up from ground level with a muzzle velocity of </a:t>
            </a:r>
            <a:r>
              <a:rPr lang="en-US" dirty="0">
                <a:solidFill>
                  <a:srgbClr val="0000FF"/>
                </a:solidFill>
              </a:rPr>
              <a:t>320 feet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per second</a:t>
            </a:r>
            <a:r>
              <a:rPr lang="en-US" dirty="0"/>
              <a:t>. </a:t>
            </a:r>
          </a:p>
          <a:p>
            <a:pPr marL="461963" indent="-461963">
              <a:buAutoNum type="alphaLcPeriod"/>
            </a:pPr>
            <a:r>
              <a:rPr lang="en-US" dirty="0"/>
              <a:t>When will the bullet hit the ground? </a:t>
            </a:r>
          </a:p>
          <a:p>
            <a:pPr marL="461963" indent="-461963"/>
            <a:r>
              <a:rPr lang="en-US" b="1" dirty="0"/>
              <a:t>Solution</a:t>
            </a:r>
          </a:p>
          <a:p>
            <a:r>
              <a:rPr lang="en-US" dirty="0"/>
              <a:t>In this problem, </a:t>
            </a:r>
            <a:r>
              <a:rPr lang="en-US" i="1" dirty="0">
                <a:solidFill>
                  <a:srgbClr val="0000FF"/>
                </a:solidFill>
              </a:rPr>
              <a:t>v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320 feet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per second </a:t>
            </a:r>
            <a:r>
              <a:rPr lang="en-US" dirty="0"/>
              <a:t>and</a:t>
            </a:r>
          </a:p>
          <a:p>
            <a:pPr>
              <a:tabLst>
                <a:tab pos="2341563" algn="l"/>
              </a:tabLst>
            </a:pPr>
            <a:r>
              <a:rPr lang="en-US" i="1" dirty="0"/>
              <a:t>	</a:t>
            </a:r>
            <a:r>
              <a:rPr lang="en-US" i="1" dirty="0">
                <a:solidFill>
                  <a:srgbClr val="0000FF"/>
                </a:solidFill>
              </a:rPr>
              <a:t>h</a:t>
            </a:r>
            <a:r>
              <a:rPr lang="en-US" baseline="-25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0 feet</a:t>
            </a:r>
            <a:r>
              <a:rPr lang="en-US" dirty="0"/>
              <a:t>.</a:t>
            </a:r>
          </a:p>
          <a:p>
            <a:r>
              <a:rPr lang="en-US" dirty="0"/>
              <a:t>The bullet hits the ground when its height </a:t>
            </a:r>
            <a:r>
              <a:rPr lang="en-US" i="1" dirty="0"/>
              <a:t>h </a:t>
            </a:r>
            <a:r>
              <a:rPr lang="en-US" dirty="0"/>
              <a:t>equals 0. </a:t>
            </a:r>
          </a:p>
          <a:p>
            <a:endParaRPr lang="en-US" dirty="0"/>
          </a:p>
          <a:p>
            <a:pPr marL="461963" indent="-461963"/>
            <a:endParaRPr lang="en-US" dirty="0"/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508760"/>
          </a:xfrm>
        </p:spPr>
        <p:txBody>
          <a:bodyPr>
            <a:normAutofit/>
          </a:bodyPr>
          <a:lstStyle/>
          <a:p>
            <a:r>
              <a:rPr lang="en-US" dirty="0"/>
              <a:t>The bullet hits the ground in </a:t>
            </a:r>
            <a:r>
              <a:rPr lang="en-US" dirty="0">
                <a:solidFill>
                  <a:srgbClr val="FF0000"/>
                </a:solidFill>
              </a:rPr>
              <a:t>20 seconds</a:t>
            </a:r>
            <a:r>
              <a:rPr lang="en-US" dirty="0"/>
              <a:t>. The solution </a:t>
            </a:r>
            <a:br>
              <a:rPr lang="en-US" dirty="0"/>
            </a:br>
            <a:r>
              <a:rPr lang="en-US" i="1" dirty="0"/>
              <a:t>t</a:t>
            </a:r>
            <a:r>
              <a:rPr lang="en-US" dirty="0"/>
              <a:t> = 0 confirms the fact that the bullet was fired</a:t>
            </a:r>
            <a:r>
              <a:rPr lang="en-US" dirty="0"/>
              <a:t> from the ground.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0" y="2495490"/>
            <a:ext cx="28427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−16.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3060700"/>
            <a:ext cx="9333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Factor. 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752600" y="1295400"/>
          <a:ext cx="267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2" name="Equation" r:id="rId3" imgW="2679480" imgH="469800" progId="Equation.DSMT4">
                  <p:embed/>
                </p:oleObj>
              </mc:Choice>
              <mc:Fallback>
                <p:oleObj name="Equation" r:id="rId3" imgW="2679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95400"/>
                        <a:ext cx="267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752600" y="1896122"/>
          <a:ext cx="284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3" name="Equation" r:id="rId5" imgW="2844720" imgH="380880" progId="Equation.DSMT4">
                  <p:embed/>
                </p:oleObj>
              </mc:Choice>
              <mc:Fallback>
                <p:oleObj name="Equation" r:id="rId5" imgW="2844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96122"/>
                        <a:ext cx="284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1752600" y="243840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4" name="Equation" r:id="rId7" imgW="1612800" imgH="380880" progId="Equation.DSMT4">
                  <p:embed/>
                </p:oleObj>
              </mc:Choice>
              <mc:Fallback>
                <p:oleObj name="Equation" r:id="rId7" imgW="1612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3840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752600" y="3035300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5" name="Equation" r:id="rId9" imgW="1726920" imgH="469800" progId="Equation.DSMT4">
                  <p:embed/>
                </p:oleObj>
              </mc:Choice>
              <mc:Fallback>
                <p:oleObj name="Equation" r:id="rId9" imgW="1726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35300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752600" y="3657600"/>
          <a:ext cx="212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6" name="Equation" r:id="rId11" imgW="2120760" imgH="380880" progId="Equation.DSMT4">
                  <p:embed/>
                </p:oleObj>
              </mc:Choice>
              <mc:Fallback>
                <p:oleObj name="Equation" r:id="rId11" imgW="2120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57600"/>
                        <a:ext cx="212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When will the bullet be </a:t>
            </a:r>
            <a:r>
              <a:rPr lang="en-US" dirty="0">
                <a:solidFill>
                  <a:srgbClr val="0000FF"/>
                </a:solidFill>
              </a:rPr>
              <a:t>1200 feet</a:t>
            </a:r>
            <a:r>
              <a:rPr lang="en-US" dirty="0"/>
              <a:t> above the ground?</a:t>
            </a:r>
          </a:p>
          <a:p>
            <a:pPr marL="514350" indent="-514350"/>
            <a:r>
              <a:rPr lang="en-US" b="1" dirty="0"/>
              <a:t>Solution </a:t>
            </a:r>
            <a:r>
              <a:rPr lang="en-US" dirty="0"/>
              <a:t> </a:t>
            </a:r>
          </a:p>
          <a:p>
            <a:r>
              <a:rPr lang="en-US" dirty="0"/>
              <a:t>Let </a:t>
            </a:r>
            <a:r>
              <a:rPr lang="en-US" i="1" dirty="0">
                <a:solidFill>
                  <a:srgbClr val="0000FF"/>
                </a:solidFill>
              </a:rPr>
              <a:t>h </a:t>
            </a:r>
            <a:r>
              <a:rPr lang="en-US" dirty="0">
                <a:solidFill>
                  <a:srgbClr val="0000FF"/>
                </a:solidFill>
              </a:rPr>
              <a:t>= 1200</a:t>
            </a:r>
            <a:r>
              <a:rPr lang="en-US" dirty="0"/>
              <a:t>.</a:t>
            </a:r>
          </a:p>
          <a:p>
            <a:pPr marL="514350" indent="-514350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 (cont.)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2125054" y="3276600"/>
          <a:ext cx="288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6" name="Equation" r:id="rId3" imgW="2882880" imgH="380880" progId="Equation.DSMT4">
                  <p:embed/>
                </p:oleObj>
              </mc:Choice>
              <mc:Fallback>
                <p:oleObj name="Equation" r:id="rId3" imgW="28828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054" y="3276600"/>
                        <a:ext cx="288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667000" y="3877322"/>
          <a:ext cx="336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7" name="Equation" r:id="rId5" imgW="3365280" imgH="380880" progId="Equation.DSMT4">
                  <p:embed/>
                </p:oleObj>
              </mc:Choice>
              <mc:Fallback>
                <p:oleObj name="Equation" r:id="rId5" imgW="3365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877322"/>
                        <a:ext cx="336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2667000" y="441960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8" name="Equation" r:id="rId7" imgW="2260440" imgH="380880" progId="Equation.DSMT4">
                  <p:embed/>
                </p:oleObj>
              </mc:Choice>
              <mc:Fallback>
                <p:oleObj name="Equation" r:id="rId7" imgW="22604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1960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2667000" y="50165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9" name="Equation" r:id="rId9" imgW="2425680" imgH="469800" progId="Equation.DSMT4">
                  <p:embed/>
                </p:oleObj>
              </mc:Choice>
              <mc:Fallback>
                <p:oleObj name="Equation" r:id="rId9" imgW="24256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0165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2710062" y="5621708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0" name="Equation" r:id="rId11" imgW="2095200" imgH="380880" progId="Equation.DSMT4">
                  <p:embed/>
                </p:oleObj>
              </mc:Choice>
              <mc:Fallback>
                <p:oleObj name="Equation" r:id="rId11" imgW="2095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062" y="5621708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715000" y="4446234"/>
            <a:ext cx="28555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00808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16.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5000" y="5029200"/>
            <a:ext cx="9333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solutions are meaningful. The bullet is at a height of </a:t>
            </a:r>
            <a:r>
              <a:rPr lang="en-US" dirty="0">
                <a:solidFill>
                  <a:srgbClr val="0000FF"/>
                </a:solidFill>
              </a:rPr>
              <a:t>1200 feet</a:t>
            </a:r>
            <a:r>
              <a:rPr lang="en-US" dirty="0"/>
              <a:t> twice; once at </a:t>
            </a:r>
            <a:r>
              <a:rPr lang="en-US" dirty="0">
                <a:solidFill>
                  <a:srgbClr val="FF0000"/>
                </a:solidFill>
              </a:rPr>
              <a:t>5 seconds</a:t>
            </a:r>
            <a:r>
              <a:rPr lang="en-US" dirty="0"/>
              <a:t> while going up and once at </a:t>
            </a:r>
            <a:r>
              <a:rPr lang="en-US" dirty="0">
                <a:solidFill>
                  <a:srgbClr val="FF0000"/>
                </a:solidFill>
              </a:rPr>
              <a:t>15 seconds</a:t>
            </a:r>
            <a:r>
              <a:rPr lang="en-US" dirty="0"/>
              <a:t> while coming down.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Projectiles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quadratic equations to solve applications involving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The Pythagorean Theorem,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Work,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Distance-Rate-Time,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Projectiles,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Geometry, and </a:t>
            </a:r>
          </a:p>
          <a:p>
            <a:pPr marL="976312" indent="-514350">
              <a:buFont typeface="+mj-lt"/>
              <a:buAutoNum type="alphaUcPeriod"/>
            </a:pPr>
            <a:r>
              <a:rPr lang="en-US" dirty="0"/>
              <a:t>Cost per Person.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Finding the Dimensions of a Box </a:t>
            </a:r>
          </a:p>
        </p:txBody>
      </p:sp>
      <p:sp>
        <p:nvSpPr>
          <p:cNvPr id="2068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 marL="3175" indent="-3175" eaLnBrk="1" hangingPunct="1"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A square piece of cardboard has a small square,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in. by 2 in.</a:t>
            </a:r>
            <a:r>
              <a:rPr lang="en-US" i="0" dirty="0">
                <a:solidFill>
                  <a:schemeClr val="tx1"/>
                </a:solidFill>
              </a:rPr>
              <a:t>, cut from each corner.  The edges are then folded up to form a box with a volume of </a:t>
            </a:r>
            <a:r>
              <a:rPr lang="en-US" i="0" dirty="0">
                <a:solidFill>
                  <a:srgbClr val="0000FF"/>
                </a:solidFill>
              </a:rPr>
              <a:t>512 in.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 What are the dimensions of the box? </a:t>
            </a:r>
          </a:p>
          <a:p>
            <a:pPr marL="3175" indent="-3175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(</a:t>
            </a:r>
            <a:r>
              <a:rPr lang="en-US" b="1" i="0" dirty="0">
                <a:solidFill>
                  <a:schemeClr val="tx1"/>
                </a:solidFill>
              </a:rPr>
              <a:t>Hint: </a:t>
            </a:r>
            <a:r>
              <a:rPr lang="en-US" i="0" dirty="0">
                <a:solidFill>
                  <a:schemeClr val="tx1"/>
                </a:solidFill>
              </a:rPr>
              <a:t>The volume is the product of the length, width, and height: </a:t>
            </a:r>
            <a:r>
              <a:rPr lang="en-US" i="1" dirty="0">
                <a:solidFill>
                  <a:srgbClr val="000099"/>
                </a:solidFill>
              </a:rPr>
              <a:t>V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1" dirty="0" err="1">
                <a:solidFill>
                  <a:srgbClr val="000099"/>
                </a:solidFill>
              </a:rPr>
              <a:t>lwh</a:t>
            </a:r>
            <a:r>
              <a:rPr lang="en-US" i="0" dirty="0">
                <a:solidFill>
                  <a:srgbClr val="000099"/>
                </a:solidFill>
              </a:rPr>
              <a:t>.</a:t>
            </a:r>
            <a:r>
              <a:rPr lang="en-US" i="0" dirty="0">
                <a:solidFill>
                  <a:schemeClr val="tx1"/>
                </a:solidFill>
              </a:rPr>
              <a:t>) </a:t>
            </a:r>
          </a:p>
          <a:p>
            <a:pPr marL="533400" indent="-53340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Draw a diagram illustrating the information. </a:t>
            </a:r>
          </a:p>
          <a:p>
            <a:pPr>
              <a:lnSpc>
                <a:spcPct val="90000"/>
              </a:lnSpc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i="0" dirty="0"/>
              <a:t>= </a:t>
            </a:r>
            <a:r>
              <a:rPr lang="en-US" dirty="0"/>
              <a:t>length of one side of the square </a:t>
            </a:r>
            <a:br>
              <a:rPr lang="en-US" dirty="0"/>
            </a:br>
            <a:r>
              <a:rPr lang="en-US" dirty="0"/>
              <a:t>piece of cardboard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dirty="0"/>
              <a:t>Then </a:t>
            </a:r>
            <a:r>
              <a:rPr lang="en-US" i="1" dirty="0">
                <a:solidFill>
                  <a:srgbClr val="000099"/>
                </a:solidFill>
              </a:rPr>
              <a:t>l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− 4</a:t>
            </a:r>
            <a:r>
              <a:rPr lang="en-US" dirty="0"/>
              <a:t>,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− 4</a:t>
            </a:r>
            <a:r>
              <a:rPr lang="en-US" dirty="0"/>
              <a:t>, and 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 = 2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6" descr="ch_10_4_example_4_a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3474" y="3352800"/>
            <a:ext cx="1920240" cy="252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Finding the Dimensions of a Box 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7877" name="Text Box 5"/>
          <p:cNvSpPr txBox="1">
            <a:spLocks noChangeArrowheads="1"/>
          </p:cNvSpPr>
          <p:nvPr/>
        </p:nvSpPr>
        <p:spPr bwMode="auto">
          <a:xfrm>
            <a:off x="609600" y="5384802"/>
            <a:ext cx="79581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dimensions of the box are </a:t>
            </a:r>
            <a:r>
              <a:rPr lang="en-US" sz="2800" b="0" dirty="0">
                <a:solidFill>
                  <a:srgbClr val="FF0000"/>
                </a:solidFill>
              </a:rPr>
              <a:t>16 in. by 16 in. by 2 in.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20486" name="Picture 7" descr="ch_10_4_example_4_a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676400"/>
            <a:ext cx="255905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873712" y="1066800"/>
          <a:ext cx="36449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4" name="Equation" r:id="rId4" imgW="3644640" imgH="1091880" progId="Equation.DSMT4">
                  <p:embed/>
                </p:oleObj>
              </mc:Choice>
              <mc:Fallback>
                <p:oleObj name="Equation" r:id="rId4" imgW="3644640" imgH="1091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712" y="1066800"/>
                        <a:ext cx="36449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524000" y="2138656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5" name="Equation" r:id="rId6" imgW="2755800" imgH="469800" progId="Equation.DSMT4">
                  <p:embed/>
                </p:oleObj>
              </mc:Choice>
              <mc:Fallback>
                <p:oleObj name="Equation" r:id="rId6" imgW="275580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8656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752600" y="2590800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" name="Equation" r:id="rId8" imgW="2539800" imgH="380880" progId="Equation.DSMT4">
                  <p:embed/>
                </p:oleObj>
              </mc:Choice>
              <mc:Fallback>
                <p:oleObj name="Equation" r:id="rId8" imgW="253980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90800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579856" y="3074634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" name="Equation" r:id="rId10" imgW="2374560" imgH="380880" progId="Equation.DSMT4">
                  <p:embed/>
                </p:oleObj>
              </mc:Choice>
              <mc:Fallback>
                <p:oleObj name="Equation" r:id="rId10" imgW="237456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856" y="3074634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236956" y="35864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" name="Equation" r:id="rId12" imgW="2717640" imgH="469800" progId="Equation.DSMT4">
                  <p:embed/>
                </p:oleObj>
              </mc:Choice>
              <mc:Fallback>
                <p:oleObj name="Equation" r:id="rId12" imgW="27176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956" y="35864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168400" y="4163012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" name="Equation" r:id="rId14" imgW="1396800" imgH="291960" progId="Equation.DSMT4">
                  <p:embed/>
                </p:oleObj>
              </mc:Choice>
              <mc:Fallback>
                <p:oleObj name="Equation" r:id="rId14" imgW="13968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4163012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1835150" y="45847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" name="Equation" r:id="rId16" imgW="901440" imgH="291960" progId="Equation.DSMT4">
                  <p:embed/>
                </p:oleObj>
              </mc:Choice>
              <mc:Fallback>
                <p:oleObj name="Equation" r:id="rId16" imgW="9014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5847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3070842" y="419030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1" name="Equation" r:id="rId18" imgW="342751" imgH="241195" progId="Equation.DSMT4">
                  <p:embed/>
                </p:oleObj>
              </mc:Choice>
              <mc:Fallback>
                <p:oleObj name="Equation" r:id="rId18" imgW="342751" imgH="241195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842" y="419030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3721100" y="413761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name="Equation" r:id="rId20" imgW="1384200" imgH="291960" progId="Equation.DSMT4">
                  <p:embed/>
                </p:oleObj>
              </mc:Choice>
              <mc:Fallback>
                <p:oleObj name="Equation" r:id="rId20" imgW="138420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13761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362450" y="45529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3" name="Equation" r:id="rId22" imgW="1117440" imgH="279360" progId="Equation.DSMT4">
                  <p:embed/>
                </p:oleObj>
              </mc:Choice>
              <mc:Fallback>
                <p:oleObj name="Equation" r:id="rId22" imgW="1117440" imgH="2793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45529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1327150" y="50419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" name="Equation" r:id="rId24" imgW="1396800" imgH="291960" progId="Equation.DSMT4">
                  <p:embed/>
                </p:oleObj>
              </mc:Choice>
              <mc:Fallback>
                <p:oleObj name="Equation" r:id="rId24" imgW="1396800" imgH="291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50419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4267200" y="4480560"/>
          <a:ext cx="1270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5" name="Equation" r:id="rId26" imgW="1270000" imgH="457200" progId="Equation.DSMT4">
                  <p:embed/>
                </p:oleObj>
              </mc:Choice>
              <mc:Fallback>
                <p:oleObj name="Equation" r:id="rId26" imgW="1270000" imgH="457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480560"/>
                        <a:ext cx="1270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6: Finding the Dimensions of a Baseball Field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little league baseball field is in the shape of a square with sides of </a:t>
            </a:r>
            <a:r>
              <a:rPr lang="en-US" i="0" dirty="0">
                <a:solidFill>
                  <a:srgbClr val="0000FF"/>
                </a:solidFill>
              </a:rPr>
              <a:t>60 feet</a:t>
            </a:r>
            <a:r>
              <a:rPr lang="en-US" i="0" dirty="0">
                <a:solidFill>
                  <a:schemeClr val="tx1"/>
                </a:solidFill>
              </a:rPr>
              <a:t>.  What is the distance (to the nearest tenth of a foot) the catcher must throw from home plate to second base? </a:t>
            </a:r>
          </a:p>
        </p:txBody>
      </p:sp>
      <p:pic>
        <p:nvPicPr>
          <p:cNvPr id="21508" name="Picture 4" descr="iStock_644734Mediumyellowllbaseb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8240" y="3291114"/>
            <a:ext cx="4023360" cy="1820922"/>
          </a:xfrm>
          <a:prstGeom prst="round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3196089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distance from home plate to second base is the hypotenuse of a right triangle with sides of length </a:t>
            </a:r>
            <a:r>
              <a:rPr lang="en-US" sz="2800" dirty="0">
                <a:solidFill>
                  <a:srgbClr val="0000FF"/>
                </a:solidFill>
              </a:rPr>
              <a:t>60 </a:t>
            </a:r>
            <a:r>
              <a:rPr lang="en-US" sz="2800" dirty="0" smtClean="0">
                <a:solidFill>
                  <a:srgbClr val="0000FF"/>
                </a:solidFill>
              </a:rPr>
              <a:t>feet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6: Finding the Dimensions of a Baseball Field </a:t>
            </a:r>
            <a:r>
              <a:rPr lang="en-US" sz="3200" dirty="0" smtClean="0">
                <a:solidFill>
                  <a:schemeClr val="accent1"/>
                </a:solidFill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cont.)</a:t>
            </a:r>
          </a:p>
        </p:txBody>
      </p:sp>
      <p:sp>
        <p:nvSpPr>
          <p:cNvPr id="210949" name="Text Box 5"/>
          <p:cNvSpPr txBox="1">
            <a:spLocks noChangeArrowheads="1"/>
          </p:cNvSpPr>
          <p:nvPr/>
        </p:nvSpPr>
        <p:spPr bwMode="auto">
          <a:xfrm>
            <a:off x="555625" y="4899966"/>
            <a:ext cx="61214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catcher must throw about </a:t>
            </a:r>
            <a:r>
              <a:rPr lang="en-US" sz="2800" b="0" dirty="0">
                <a:solidFill>
                  <a:srgbClr val="FF0000"/>
                </a:solidFill>
              </a:rPr>
              <a:t>84.9 feet</a:t>
            </a:r>
            <a:r>
              <a:rPr lang="en-US" sz="2800" b="0" dirty="0"/>
              <a:t>.</a:t>
            </a:r>
            <a:r>
              <a:rPr lang="en-US" sz="2800" dirty="0"/>
              <a:t> </a:t>
            </a: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879600" y="19050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Equation" r:id="rId3" imgW="2006600" imgH="381000" progId="Equation.DSMT4">
                  <p:embed/>
                </p:oleObj>
              </mc:Choice>
              <mc:Fallback>
                <p:oleObj name="Equation" r:id="rId3" imgW="20066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19050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879600" y="2427942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Equation" r:id="rId5" imgW="2463800" imgH="381000" progId="Equation.DSMT4">
                  <p:embed/>
                </p:oleObj>
              </mc:Choice>
              <mc:Fallback>
                <p:oleObj name="Equation" r:id="rId5" imgW="2463800" imgH="381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427942"/>
                        <a:ext cx="246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928504" y="3002286"/>
          <a:ext cx="173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Equation" r:id="rId7" imgW="1739900" imgH="381000" progId="Equation.DSMT4">
                  <p:embed/>
                </p:oleObj>
              </mc:Choice>
              <mc:Fallback>
                <p:oleObj name="Equation" r:id="rId7" imgW="17399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504" y="3002286"/>
                        <a:ext cx="173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077901"/>
              </p:ext>
            </p:extLst>
          </p:nvPr>
        </p:nvGraphicFramePr>
        <p:xfrm>
          <a:off x="2078038" y="3582341"/>
          <a:ext cx="621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Equation" r:id="rId9" imgW="6210000" imgH="457200" progId="Equation.DSMT4">
                  <p:embed/>
                </p:oleObj>
              </mc:Choice>
              <mc:Fallback>
                <p:oleObj name="Equation" r:id="rId9" imgW="621000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3582341"/>
                        <a:ext cx="62103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759150"/>
              </p:ext>
            </p:extLst>
          </p:nvPr>
        </p:nvGraphicFramePr>
        <p:xfrm>
          <a:off x="2082800" y="4232275"/>
          <a:ext cx="6210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Equation" r:id="rId11" imgW="6210000" imgH="317160" progId="Equation.DSMT4">
                  <p:embed/>
                </p:oleObj>
              </mc:Choice>
              <mc:Fallback>
                <p:oleObj name="Equation" r:id="rId11" imgW="6210000" imgH="317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232275"/>
                        <a:ext cx="6210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We </a:t>
            </a:r>
            <a:r>
              <a:rPr lang="en-US" sz="2800" dirty="0"/>
              <a:t>can use the Pythagorean Theorem as follows.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The members of a bowling club were going to rent a bus to drive them to a tournament at a total cost of </a:t>
            </a:r>
            <a:r>
              <a:rPr lang="en-US" dirty="0">
                <a:solidFill>
                  <a:srgbClr val="0000FF"/>
                </a:solidFill>
              </a:rPr>
              <a:t>$2420</a:t>
            </a:r>
            <a:r>
              <a:rPr lang="en-US" dirty="0"/>
              <a:t>, which was to be divided equally among the members. At the last minute, two of the members decided to drive their own cars. The cost to the remaining members increased </a:t>
            </a:r>
            <a:r>
              <a:rPr lang="en-US" dirty="0">
                <a:solidFill>
                  <a:srgbClr val="0000FF"/>
                </a:solidFill>
              </a:rPr>
              <a:t>$11</a:t>
            </a:r>
            <a:r>
              <a:rPr lang="en-US" dirty="0"/>
              <a:t> each. How many members rode the bus?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Let </a:t>
            </a:r>
            <a:r>
              <a:rPr lang="en-US" i="1" dirty="0"/>
              <a:t>x </a:t>
            </a:r>
            <a:r>
              <a:rPr lang="en-US" dirty="0"/>
              <a:t>= number of club members and </a:t>
            </a:r>
          </a:p>
          <a:p>
            <a:r>
              <a:rPr lang="en-US" i="1" dirty="0"/>
              <a:t>x</a:t>
            </a:r>
            <a:r>
              <a:rPr lang="en-US" dirty="0"/>
              <a:t> − 2 = number of club members who rode the bus.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Person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Person (cont.)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71866" y="1268766"/>
          <a:ext cx="56134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3" name="Equation" r:id="rId3" imgW="5613120" imgH="1422360" progId="Equation.DSMT4">
                  <p:embed/>
                </p:oleObj>
              </mc:Choice>
              <mc:Fallback>
                <p:oleObj name="Equation" r:id="rId3" imgW="5613120" imgH="1422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66" y="1268766"/>
                        <a:ext cx="56134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33044" y="2815638"/>
          <a:ext cx="603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4" name="Equation" r:id="rId5" imgW="6032160" imgH="838080" progId="Equation.DSMT4">
                  <p:embed/>
                </p:oleObj>
              </mc:Choice>
              <mc:Fallback>
                <p:oleObj name="Equation" r:id="rId5" imgW="6032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4" y="2815638"/>
                        <a:ext cx="603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308100" y="3742678"/>
          <a:ext cx="462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Equation" r:id="rId7" imgW="4622760" imgH="469800" progId="Equation.DSMT4">
                  <p:embed/>
                </p:oleObj>
              </mc:Choice>
              <mc:Fallback>
                <p:oleObj name="Equation" r:id="rId7" imgW="4622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3742678"/>
                        <a:ext cx="462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036344" y="4276078"/>
          <a:ext cx="497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6" name="Equation" r:id="rId9" imgW="4978080" imgH="380880" progId="Equation.DSMT4">
                  <p:embed/>
                </p:oleObj>
              </mc:Choice>
              <mc:Fallback>
                <p:oleObj name="Equation" r:id="rId9" imgW="4978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344" y="4276078"/>
                        <a:ext cx="497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3949700" y="4742156"/>
          <a:ext cx="306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7" name="Equation" r:id="rId11" imgW="3060360" imgH="380880" progId="Equation.DSMT4">
                  <p:embed/>
                </p:oleObj>
              </mc:Choice>
              <mc:Fallback>
                <p:oleObj name="Equation" r:id="rId11" imgW="3060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4742156"/>
                        <a:ext cx="306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3931944" y="5334000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8" name="Equation" r:id="rId13" imgW="2374560" imgH="380880" progId="Equation.DSMT4">
                  <p:embed/>
                </p:oleObj>
              </mc:Choice>
              <mc:Fallback>
                <p:oleObj name="Equation" r:id="rId13" imgW="23745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1944" y="5334000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274344" y="312420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112544" y="338458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255544" y="3106444"/>
            <a:ext cx="152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676710" y="3361678"/>
            <a:ext cx="152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172200" y="3071620"/>
            <a:ext cx="15781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LCD =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</a:rPr>
              <a:t>– 2)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24600" y="539109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89204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$121 − $110 = $11 </a:t>
            </a:r>
          </a:p>
          <a:p>
            <a:r>
              <a:rPr lang="en-US" dirty="0">
                <a:solidFill>
                  <a:srgbClr val="FF0000"/>
                </a:solidFill>
              </a:rPr>
              <a:t>Twenty </a:t>
            </a:r>
            <a:r>
              <a:rPr lang="en-US" dirty="0">
                <a:solidFill>
                  <a:schemeClr val="tx1"/>
                </a:solidFill>
              </a:rPr>
              <a:t>members rode the bus.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Finding the Cost per Person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52800" y="13004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9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004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3352800" y="1887244"/>
          <a:ext cx="261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0" name="Equation" r:id="rId5" imgW="2616120" imgH="469800" progId="Equation.DSMT4">
                  <p:embed/>
                </p:oleObj>
              </mc:Choice>
              <mc:Fallback>
                <p:oleObj name="Equation" r:id="rId5" imgW="26161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87244"/>
                        <a:ext cx="2616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895600" y="25146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1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5146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" y="2743200"/>
            <a:ext cx="1072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4419600" y="5010090"/>
            <a:ext cx="34166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Difference in cost per member </a:t>
            </a:r>
          </a:p>
        </p:txBody>
      </p: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533400" y="3124200"/>
          <a:ext cx="542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2" name="Equation" r:id="rId9" imgW="5422680" imgH="838080" progId="Equation.DSMT4">
                  <p:embed/>
                </p:oleObj>
              </mc:Choice>
              <mc:Fallback>
                <p:oleObj name="Equation" r:id="rId9" imgW="5422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24200"/>
                        <a:ext cx="542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533400" y="3962400"/>
          <a:ext cx="556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3" name="Equation" r:id="rId11" imgW="5562360" imgH="838080" progId="Equation.DSMT4">
                  <p:embed/>
                </p:oleObj>
              </mc:Choice>
              <mc:Fallback>
                <p:oleObj name="Equation" r:id="rId11" imgW="5562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62400"/>
                        <a:ext cx="556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324600" y="1676400"/>
            <a:ext cx="259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−20 does not fit the conditions. That is, the number of people in a club is a positive number.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Using The Pythagorean Theorem </a:t>
            </a:r>
          </a:p>
        </p:txBody>
      </p:sp>
      <p:sp>
        <p:nvSpPr>
          <p:cNvPr id="1904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a rectangle is </a:t>
            </a:r>
            <a:r>
              <a:rPr lang="en-US" i="0" dirty="0">
                <a:solidFill>
                  <a:srgbClr val="0000FF"/>
                </a:solidFill>
              </a:rPr>
              <a:t>7 feet</a:t>
            </a:r>
            <a:r>
              <a:rPr lang="en-US" i="0" dirty="0">
                <a:solidFill>
                  <a:schemeClr val="tx1"/>
                </a:solidFill>
              </a:rPr>
              <a:t> longer than the width.  If one diagonal measures </a:t>
            </a:r>
            <a:r>
              <a:rPr lang="en-US" i="0" dirty="0">
                <a:solidFill>
                  <a:srgbClr val="0000FF"/>
                </a:solidFill>
              </a:rPr>
              <a:t>13 feet</a:t>
            </a:r>
            <a:r>
              <a:rPr lang="en-US" i="0" dirty="0">
                <a:solidFill>
                  <a:schemeClr val="tx1"/>
                </a:solidFill>
              </a:rPr>
              <a:t>, what are the dimensions of the rectangle?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Draw a diagram for problems involving geometric figures whenever possible.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       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+ 7</a:t>
            </a:r>
            <a:r>
              <a:rPr lang="en-US" i="0" dirty="0">
                <a:solidFill>
                  <a:schemeClr val="tx1"/>
                </a:solidFill>
              </a:rPr>
              <a:t> = length of the rectangle.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6" descr="104_EX1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9288" y="3849687"/>
            <a:ext cx="2741612" cy="171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Then, by the Pythagorean Theorem: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Using The </a:t>
            </a:r>
            <a:r>
              <a:rPr lang="en-US" sz="3200" dirty="0">
                <a:solidFill>
                  <a:schemeClr val="accent1"/>
                </a:solidFill>
              </a:rPr>
              <a:t>Pythagorean Theorem (cont.)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733800" y="1951306"/>
          <a:ext cx="2578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3" imgW="2578100" imgH="558800" progId="Equation.DSMT4">
                  <p:embed/>
                </p:oleObj>
              </mc:Choice>
              <mc:Fallback>
                <p:oleObj name="Equation" r:id="rId3" imgW="2578100" imgH="558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951306"/>
                        <a:ext cx="2578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088944" y="2617770"/>
          <a:ext cx="335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5" imgW="3352800" imgH="381000" progId="Equation.DSMT4">
                  <p:embed/>
                </p:oleObj>
              </mc:Choice>
              <mc:Fallback>
                <p:oleObj name="Equation" r:id="rId5" imgW="33528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8944" y="2617770"/>
                        <a:ext cx="335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721592" y="3192114"/>
          <a:ext cx="337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7" imgW="3378200" imgH="381000" progId="Equation.DSMT4">
                  <p:embed/>
                </p:oleObj>
              </mc:Choice>
              <mc:Fallback>
                <p:oleObj name="Equation" r:id="rId7" imgW="33782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592" y="3192114"/>
                        <a:ext cx="337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394692" y="3774418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9" imgW="2705100" imgH="381000" progId="Equation.DSMT4">
                  <p:embed/>
                </p:oleObj>
              </mc:Choice>
              <mc:Fallback>
                <p:oleObj name="Equation" r:id="rId9" imgW="27051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692" y="3774418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369292" y="4343074"/>
          <a:ext cx="2730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11" imgW="2730500" imgH="571500" progId="Equation.DSMT4">
                  <p:embed/>
                </p:oleObj>
              </mc:Choice>
              <mc:Fallback>
                <p:oleObj name="Equation" r:id="rId11" imgW="2730500" imgH="571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292" y="4343074"/>
                        <a:ext cx="2730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153392" y="5012954"/>
          <a:ext cx="2946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13" imgW="2946400" imgH="495300" progId="Equation.DSMT4">
                  <p:embed/>
                </p:oleObj>
              </mc:Choice>
              <mc:Fallback>
                <p:oleObj name="Equation" r:id="rId13" imgW="2946400" imgH="495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3392" y="5012954"/>
                        <a:ext cx="2946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Using The </a:t>
            </a:r>
            <a:r>
              <a:rPr lang="en-US" sz="3200" dirty="0">
                <a:solidFill>
                  <a:schemeClr val="accent1"/>
                </a:solidFill>
              </a:rPr>
              <a:t>Pythagorean Theorem (cont.)</a:t>
            </a:r>
          </a:p>
        </p:txBody>
      </p:sp>
      <p:sp>
        <p:nvSpPr>
          <p:cNvPr id="1935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          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width is </a:t>
            </a:r>
            <a:r>
              <a:rPr lang="en-US" i="0" dirty="0">
                <a:solidFill>
                  <a:srgbClr val="FF0000"/>
                </a:solidFill>
              </a:rPr>
              <a:t>5 feet </a:t>
            </a:r>
            <a:r>
              <a:rPr lang="en-US" i="0" dirty="0">
                <a:solidFill>
                  <a:schemeClr val="tx1"/>
                </a:solidFill>
              </a:rPr>
              <a:t>and the length is </a:t>
            </a:r>
            <a:r>
              <a:rPr lang="en-US" i="0" dirty="0">
                <a:solidFill>
                  <a:srgbClr val="FF0000"/>
                </a:solidFill>
              </a:rPr>
              <a:t>12 feet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5486400" y="1639581"/>
            <a:ext cx="34290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A negative number does not fit the conditions of the problem.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5105400" y="4784725"/>
            <a:ext cx="182877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True statement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371600" y="1346202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3" imgW="1206500" imgH="292100" progId="Equation.DSMT4">
                  <p:embed/>
                </p:oleObj>
              </mc:Choice>
              <mc:Fallback>
                <p:oleObj name="Equation" r:id="rId3" imgW="1206500" imgH="2921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46202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850408" y="190121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5" imgW="723586" imgH="291973" progId="Equation.DSMT4">
                  <p:embed/>
                </p:oleObj>
              </mc:Choice>
              <mc:Fallback>
                <p:oleObj name="Equation" r:id="rId5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408" y="190121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881952" y="138941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952" y="138941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18848" y="135416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9" imgW="1371600" imgH="292100" progId="Equation.DSMT4">
                  <p:embed/>
                </p:oleObj>
              </mc:Choice>
              <mc:Fallback>
                <p:oleObj name="Equation" r:id="rId9" imgW="13716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48" y="135416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172903" y="1914525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11" imgW="1117600" imgH="279400" progId="Equation.DSMT4">
                  <p:embed/>
                </p:oleObj>
              </mc:Choice>
              <mc:Fallback>
                <p:oleObj name="Equation" r:id="rId11" imgW="11176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2903" y="1914525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57784" y="2514600"/>
          <a:ext cx="3594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13" imgW="3594100" imgH="304800" progId="Equation.DSMT4">
                  <p:embed/>
                </p:oleObj>
              </mc:Choice>
              <mc:Fallback>
                <p:oleObj name="Equation" r:id="rId13" imgW="3594100" imgH="304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514600"/>
                        <a:ext cx="3594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616200" y="3536950"/>
          <a:ext cx="1828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15" imgW="1828800" imgH="545760" progId="Equation.DSMT4">
                  <p:embed/>
                </p:oleObj>
              </mc:Choice>
              <mc:Fallback>
                <p:oleObj name="Equation" r:id="rId15" imgW="1828800" imgH="5457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536950"/>
                        <a:ext cx="1828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546350" y="4114800"/>
          <a:ext cx="1981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17" imgW="1981080" imgH="545760" progId="Equation.DSMT4">
                  <p:embed/>
                </p:oleObj>
              </mc:Choice>
              <mc:Fallback>
                <p:oleObj name="Equation" r:id="rId17" imgW="1981080" imgH="5457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4114800"/>
                        <a:ext cx="1981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165144" y="4874573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19" imgW="1409088" imgH="291973" progId="Equation.DSMT4">
                  <p:embed/>
                </p:oleObj>
              </mc:Choice>
              <mc:Fallback>
                <p:oleObj name="Equation" r:id="rId19" imgW="1409088" imgH="29197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144" y="4874573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145280" y="1828800"/>
          <a:ext cx="1104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21" imgW="1104900" imgH="457200" progId="Equation.DSMT4">
                  <p:embed/>
                </p:oleObj>
              </mc:Choice>
              <mc:Fallback>
                <p:oleObj name="Equation" r:id="rId21" imgW="1104900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5280" y="1828800"/>
                        <a:ext cx="11049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1935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2: </a:t>
            </a:r>
            <a:r>
              <a:rPr lang="en-US" dirty="0"/>
              <a:t>Application: Work </a:t>
            </a:r>
          </a:p>
        </p:txBody>
      </p:sp>
      <p:sp>
        <p:nvSpPr>
          <p:cNvPr id="1945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99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spcAft>
                <a:spcPts val="8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Working for a janitorial service, a woman and her daughter can clean a building in </a:t>
            </a:r>
            <a:r>
              <a:rPr lang="en-US" i="0" dirty="0">
                <a:solidFill>
                  <a:srgbClr val="0000FF"/>
                </a:solidFill>
              </a:rPr>
              <a:t>5 hours</a:t>
            </a:r>
            <a:r>
              <a:rPr lang="en-US" i="0" dirty="0">
                <a:solidFill>
                  <a:schemeClr val="tx1"/>
                </a:solidFill>
              </a:rPr>
              <a:t>.  If the daughter were to do the job by herself, she would take </a:t>
            </a:r>
            <a:r>
              <a:rPr lang="en-US" i="0" dirty="0">
                <a:solidFill>
                  <a:srgbClr val="0000FF"/>
                </a:solidFill>
              </a:rPr>
              <a:t>24 hours</a:t>
            </a:r>
            <a:r>
              <a:rPr lang="en-US" i="0" dirty="0">
                <a:solidFill>
                  <a:schemeClr val="tx1"/>
                </a:solidFill>
              </a:rPr>
              <a:t> longer than her mother would take.  How long would it take her mother to clean the building without the daughter’s help? 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For reference, this problem is similar to those discussed in Section 14.7 on work.  The difference is that, in this section, the resulting equations are quadratic.)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sz="3200" dirty="0" smtClean="0">
                <a:solidFill>
                  <a:schemeClr val="accent1"/>
                </a:solidFill>
              </a:rPr>
              <a:t>2: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Work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 	    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= time for mother to do the job alone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</a:rPr>
              <a:t>+ 24</a:t>
            </a:r>
            <a:r>
              <a:rPr lang="en-US" sz="2800" i="0" dirty="0">
                <a:solidFill>
                  <a:schemeClr val="tx1"/>
                </a:solidFill>
              </a:rPr>
              <a:t> = time for daughter to do the job alone.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Group 74"/>
          <p:cNvGraphicFramePr>
            <a:graphicFrameLocks noGrp="1"/>
          </p:cNvGraphicFramePr>
          <p:nvPr>
            <p:ph idx="1"/>
          </p:nvPr>
        </p:nvGraphicFramePr>
        <p:xfrm>
          <a:off x="926943" y="2910840"/>
          <a:ext cx="7290115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3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Hours to Complete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Part Completed in 1 Hour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87394" marR="87394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6" name="Object 30"/>
          <p:cNvGraphicFramePr>
            <a:graphicFrameLocks noChangeAspect="1"/>
          </p:cNvGraphicFramePr>
          <p:nvPr/>
        </p:nvGraphicFramePr>
        <p:xfrm>
          <a:off x="6477000" y="350520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3" imgW="215806" imgH="622030" progId="Equation.DSMT4">
                  <p:embed/>
                </p:oleObj>
              </mc:Choice>
              <mc:Fallback>
                <p:oleObj name="Equation" r:id="rId3" imgW="215806" imgH="62203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505200"/>
                        <a:ext cx="215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1"/>
          <p:cNvGraphicFramePr>
            <a:graphicFrameLocks noChangeAspect="1"/>
          </p:cNvGraphicFramePr>
          <p:nvPr/>
        </p:nvGraphicFramePr>
        <p:xfrm>
          <a:off x="6235700" y="4299858"/>
          <a:ext cx="698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Equation" r:id="rId5" imgW="698197" imgH="622030" progId="Equation.DSMT4">
                  <p:embed/>
                </p:oleObj>
              </mc:Choice>
              <mc:Fallback>
                <p:oleObj name="Equation" r:id="rId5" imgW="698197" imgH="62203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4299858"/>
                        <a:ext cx="698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2"/>
          <p:cNvGraphicFramePr>
            <a:graphicFrameLocks noChangeAspect="1"/>
          </p:cNvGraphicFramePr>
          <p:nvPr/>
        </p:nvGraphicFramePr>
        <p:xfrm>
          <a:off x="6483350" y="5134428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9" name="Equation" r:id="rId7" imgW="203112" imgH="622030" progId="Equation.DSMT4">
                  <p:embed/>
                </p:oleObj>
              </mc:Choice>
              <mc:Fallback>
                <p:oleObj name="Equation" r:id="rId7" imgW="203112" imgH="62203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5134428"/>
                        <a:ext cx="203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143000" y="3616295"/>
            <a:ext cx="1035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Mother 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1143000" y="4410953"/>
            <a:ext cx="12118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Daughter 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1143000" y="5245523"/>
            <a:ext cx="11635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Together 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505200" y="3616295"/>
            <a:ext cx="2952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52800" y="4410953"/>
            <a:ext cx="798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+ 24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05200" y="5245523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sz="3200" dirty="0" smtClean="0">
                <a:solidFill>
                  <a:schemeClr val="accent1"/>
                </a:solidFill>
              </a:rPr>
              <a:t>2: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Work (cont.)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2057400" y="4495800"/>
            <a:ext cx="5105400" cy="1066800"/>
            <a:chOff x="2057400" y="4115594"/>
            <a:chExt cx="5105400" cy="1066800"/>
          </a:xfrm>
        </p:grpSpPr>
        <p:cxnSp>
          <p:nvCxnSpPr>
            <p:cNvPr id="10" name="Straight Arrow Connector 9"/>
            <p:cNvCxnSpPr/>
            <p:nvPr/>
          </p:nvCxnSpPr>
          <p:spPr>
            <a:xfrm flipH="1" flipV="1">
              <a:off x="2057400" y="4115594"/>
              <a:ext cx="2362200" cy="106600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4418806" y="4115594"/>
              <a:ext cx="794" cy="106680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419600" y="4115594"/>
              <a:ext cx="2743200" cy="1066006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812800" y="1270000"/>
          <a:ext cx="11049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0" name="Equation" r:id="rId3" imgW="1104840" imgH="1244520" progId="Equation.DSMT4">
                  <p:embed/>
                </p:oleObj>
              </mc:Choice>
              <mc:Fallback>
                <p:oleObj name="Equation" r:id="rId3" imgW="1104840" imgH="12445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1270000"/>
                        <a:ext cx="11049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822700" y="1219200"/>
          <a:ext cx="12827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1" name="Equation" r:id="rId5" imgW="1282680" imgH="1409400" progId="Equation.DSMT4">
                  <p:embed/>
                </p:oleObj>
              </mc:Choice>
              <mc:Fallback>
                <p:oleObj name="Equation" r:id="rId5" imgW="1282680" imgH="1409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1219200"/>
                        <a:ext cx="12827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6661150" y="1295400"/>
          <a:ext cx="1930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2" name="Equation" r:id="rId7" imgW="1930320" imgH="1244520" progId="Equation.DSMT4">
                  <p:embed/>
                </p:oleObj>
              </mc:Choice>
              <mc:Fallback>
                <p:oleObj name="Equation" r:id="rId7" imgW="1930320" imgH="124452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1295400"/>
                        <a:ext cx="1930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1236980" y="2667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3" name="Equation" r:id="rId9" imgW="279400" imgH="838200" progId="Equation.DSMT4">
                  <p:embed/>
                </p:oleObj>
              </mc:Choice>
              <mc:Fallback>
                <p:oleObj name="Equation" r:id="rId9" imgW="279400" imgH="838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980" y="2667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2633266" y="296545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4" name="Equation" r:id="rId11" imgW="241195" imgH="241195" progId="Equation.DSMT4">
                  <p:embed/>
                </p:oleObj>
              </mc:Choice>
              <mc:Fallback>
                <p:oleObj name="Equation" r:id="rId11" imgW="241195" imgH="241195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266" y="296545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4000500" y="2667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5" name="Equation" r:id="rId13" imgW="939800" imgH="838200" progId="Equation.DSMT4">
                  <p:embed/>
                </p:oleObj>
              </mc:Choice>
              <mc:Fallback>
                <p:oleObj name="Equation" r:id="rId13" imgW="939800" imgH="838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6670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6096000" y="299085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6" name="Equation" r:id="rId15" imgW="241195" imgH="190417" progId="Equation.DSMT4">
                  <p:embed/>
                </p:oleObj>
              </mc:Choice>
              <mc:Fallback>
                <p:oleObj name="Equation" r:id="rId15" imgW="241195" imgH="19041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9085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7505700" y="2667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7" name="Equation" r:id="rId17" imgW="253890" imgH="837836" progId="Equation.DSMT4">
                  <p:embed/>
                </p:oleObj>
              </mc:Choice>
              <mc:Fallback>
                <p:oleObj name="Equation" r:id="rId17" imgW="253890" imgH="837836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2667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360680" y="361315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8" name="Equation" r:id="rId19" imgW="2031840" imgH="838080" progId="Equation.DSMT4">
                  <p:embed/>
                </p:oleObj>
              </mc:Choice>
              <mc:Fallback>
                <p:oleObj name="Equation" r:id="rId19" imgW="203184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" y="361315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3124200" y="361315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9" name="Equation" r:id="rId21" imgW="2692080" imgH="838080" progId="Equation.DSMT4">
                  <p:embed/>
                </p:oleObj>
              </mc:Choice>
              <mc:Fallback>
                <p:oleObj name="Equation" r:id="rId21" imgW="269208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613150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/>
        </p:nvGraphicFramePr>
        <p:xfrm>
          <a:off x="6629400" y="361315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0" name="Equation" r:id="rId23" imgW="2006280" imgH="838080" progId="Equation.DSMT4">
                  <p:embed/>
                </p:oleObj>
              </mc:Choice>
              <mc:Fallback>
                <p:oleObj name="Equation" r:id="rId23" imgW="200628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61315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2658666" y="1828800"/>
          <a:ext cx="1905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1" name="Equation" r:id="rId25" imgW="190417" imgH="190417" progId="Equation.DSMT4">
                  <p:embed/>
                </p:oleObj>
              </mc:Choice>
              <mc:Fallback>
                <p:oleObj name="Equation" r:id="rId25" imgW="190417" imgH="19041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666" y="1828800"/>
                        <a:ext cx="1905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6121400" y="184785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2" name="Equation" r:id="rId27" imgW="190417" imgH="152334" progId="Equation.DSMT4">
                  <p:embed/>
                </p:oleObj>
              </mc:Choice>
              <mc:Fallback>
                <p:oleObj name="Equation" r:id="rId27" imgW="190417" imgH="152334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184785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2633266" y="39116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3" name="Equation" r:id="rId29" imgW="241195" imgH="241195" progId="Equation.DSMT4">
                  <p:embed/>
                </p:oleObj>
              </mc:Choice>
              <mc:Fallback>
                <p:oleObj name="Equation" r:id="rId29" imgW="241195" imgH="24119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266" y="39116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6096000" y="39370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4" name="Equation" r:id="rId30" imgW="241195" imgH="190417" progId="Equation.DSMT4">
                  <p:embed/>
                </p:oleObj>
              </mc:Choice>
              <mc:Fallback>
                <p:oleObj name="Equation" r:id="rId30" imgW="241195" imgH="19041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370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/>
          <p:cNvGraphicFramePr>
            <a:graphicFrameLocks noChangeAspect="1"/>
          </p:cNvGraphicFramePr>
          <p:nvPr/>
        </p:nvGraphicFramePr>
        <p:xfrm>
          <a:off x="1695450" y="5664200"/>
          <a:ext cx="546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5" name="Equation" r:id="rId31" imgW="5460840" imgH="279360" progId="Equation.DSMT4">
                  <p:embed/>
                </p:oleObj>
              </mc:Choice>
              <mc:Fallback>
                <p:oleObj name="Equation" r:id="rId31" imgW="5460840" imgH="2793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5664200"/>
                        <a:ext cx="546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sz="3200" dirty="0" smtClean="0">
                <a:solidFill>
                  <a:schemeClr val="accent1"/>
                </a:solidFill>
              </a:rPr>
              <a:t>2: </a:t>
            </a:r>
            <a:r>
              <a:rPr lang="en-US" dirty="0"/>
              <a:t>Application</a:t>
            </a:r>
            <a:r>
              <a:rPr lang="en-US" sz="3200" dirty="0">
                <a:solidFill>
                  <a:schemeClr val="accent1"/>
                </a:solidFill>
              </a:rPr>
              <a:t>: Work (cont.)</a:t>
            </a: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428625" y="5394920"/>
            <a:ext cx="68865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0" dirty="0"/>
              <a:t>The mother could do the job alone in </a:t>
            </a:r>
            <a:r>
              <a:rPr lang="en-US" sz="2800" b="0" dirty="0">
                <a:solidFill>
                  <a:srgbClr val="FF0000"/>
                </a:solidFill>
              </a:rPr>
              <a:t>6 hours</a:t>
            </a:r>
            <a:r>
              <a:rPr lang="en-US" sz="2800" b="0" dirty="0"/>
              <a:t>.</a:t>
            </a:r>
            <a:r>
              <a:rPr lang="en-US" sz="2800" dirty="0"/>
              <a:t>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684360" y="1331604"/>
          <a:ext cx="368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7" name="Equation" r:id="rId3" imgW="3683000" imgH="469900" progId="Equation.DSMT4">
                  <p:embed/>
                </p:oleObj>
              </mc:Choice>
              <mc:Fallback>
                <p:oleObj name="Equation" r:id="rId3" imgW="3683000" imgH="4699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360" y="1331604"/>
                        <a:ext cx="368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842448" y="1912960"/>
          <a:ext cx="339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name="Equation" r:id="rId5" imgW="3390900" imgH="381000" progId="Equation.DSMT4">
                  <p:embed/>
                </p:oleObj>
              </mc:Choice>
              <mc:Fallback>
                <p:oleObj name="Equation" r:id="rId5" imgW="3390900" imgH="381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1912960"/>
                        <a:ext cx="339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05200" y="2500952"/>
          <a:ext cx="337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9" name="Equation" r:id="rId7" imgW="3378200" imgH="381000" progId="Equation.DSMT4">
                  <p:embed/>
                </p:oleObj>
              </mc:Choice>
              <mc:Fallback>
                <p:oleObj name="Equation" r:id="rId7" imgW="3378200" imgH="381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500952"/>
                        <a:ext cx="337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513160" y="3069608"/>
          <a:ext cx="254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0" name="Equation" r:id="rId9" imgW="2540000" imgH="381000" progId="Equation.DSMT4">
                  <p:embed/>
                </p:oleObj>
              </mc:Choice>
              <mc:Fallback>
                <p:oleObj name="Equation" r:id="rId9" imgW="2540000" imgH="3810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60" y="3069608"/>
                        <a:ext cx="254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505200" y="3657600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Equation" r:id="rId11" imgW="2552700" imgH="469900" progId="Equation.DSMT4">
                  <p:embed/>
                </p:oleObj>
              </mc:Choice>
              <mc:Fallback>
                <p:oleObj name="Equation" r:id="rId11" imgW="2552700" imgH="469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657600"/>
                        <a:ext cx="255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196152" y="4280848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Equation" r:id="rId13" imgW="1218671" imgH="291973" progId="Equation.DSMT4">
                  <p:embed/>
                </p:oleObj>
              </mc:Choice>
              <mc:Fallback>
                <p:oleObj name="Equation" r:id="rId13" imgW="1218671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52" y="4280848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696568" y="48006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Equation" r:id="rId15" imgW="723586" imgH="291973" progId="Equation.DSMT4">
                  <p:embed/>
                </p:oleObj>
              </mc:Choice>
              <mc:Fallback>
                <p:oleObj name="Equation" r:id="rId15" imgW="723586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568" y="48006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712192" y="4343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Equation" r:id="rId17" imgW="342751" imgH="241195" progId="Equation.DSMT4">
                  <p:embed/>
                </p:oleObj>
              </mc:Choice>
              <mc:Fallback>
                <p:oleObj name="Equation" r:id="rId17" imgW="342751" imgH="241195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4343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4357048" y="42672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Equation" r:id="rId19" imgW="1384300" imgH="292100" progId="Equation.DSMT4">
                  <p:embed/>
                </p:oleObj>
              </mc:Choice>
              <mc:Fallback>
                <p:oleObj name="Equation" r:id="rId19" imgW="13843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048" y="42672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026343" y="4832985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Equation" r:id="rId21" imgW="1117600" imgH="292100" progId="Equation.DSMT4">
                  <p:embed/>
                </p:oleObj>
              </mc:Choice>
              <mc:Fallback>
                <p:oleObj name="Equation" r:id="rId21" imgW="1117600" imgH="2921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343" y="4832985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029200" y="4770120"/>
          <a:ext cx="1028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Equation" r:id="rId23" imgW="1028700" imgH="457200" progId="Equation.DSMT4">
                  <p:embed/>
                </p:oleObj>
              </mc:Choice>
              <mc:Fallback>
                <p:oleObj name="Equation" r:id="rId23" imgW="10287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770120"/>
                        <a:ext cx="1028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934</Words>
  <Application>Microsoft Office PowerPoint</Application>
  <PresentationFormat>On-screen Show (4:3)</PresentationFormat>
  <Paragraphs>125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16.4</vt:lpstr>
      <vt:lpstr>Objectives</vt:lpstr>
      <vt:lpstr>Example 1: Using The Pythagorean Theorem </vt:lpstr>
      <vt:lpstr>Example 1: Using The Pythagorean Theorem (cont.)</vt:lpstr>
      <vt:lpstr>Example 1: Using The Pythagorean Theorem (cont.)</vt:lpstr>
      <vt:lpstr>Example 2: Application: Work </vt:lpstr>
      <vt:lpstr>Example 2: Application: Work (cont.)</vt:lpstr>
      <vt:lpstr>Example 2: Application: Work (cont.)</vt:lpstr>
      <vt:lpstr>Example 2: Application: Work (cont.)</vt:lpstr>
      <vt:lpstr>Example 3: Application: Distance-Rate-Time </vt:lpstr>
      <vt:lpstr>Example 3: Application: Distance-Rate-Time (cont.)</vt:lpstr>
      <vt:lpstr>Example 3: Application: Distance-Rate-Time (cont.)</vt:lpstr>
      <vt:lpstr>Example 3: Application: Distance-Rate-Time (cont.)</vt:lpstr>
      <vt:lpstr>Example 3: Application: Distance-Rate-Time (cont.)</vt:lpstr>
      <vt:lpstr>Example 3: Application: Distance-Rate-Time (cont.)</vt:lpstr>
      <vt:lpstr>Example 4: Application: Projectiles</vt:lpstr>
      <vt:lpstr>Example 4: Application: Projectiles (cont.)</vt:lpstr>
      <vt:lpstr>Example 4: Application: Projectiles (cont.)</vt:lpstr>
      <vt:lpstr>Example 4: Application: Projectiles (cont.)</vt:lpstr>
      <vt:lpstr>Example 5: Finding the Dimensions of a Box </vt:lpstr>
      <vt:lpstr>Example 5: Finding the Dimensions of a Box  (cont.)</vt:lpstr>
      <vt:lpstr>Example 6: Finding the Dimensions of a Baseball Field </vt:lpstr>
      <vt:lpstr>Example 6: Finding the Dimensions of a Baseball Field (cont.)</vt:lpstr>
      <vt:lpstr>Example 7: Application: Finding the Cost per Person</vt:lpstr>
      <vt:lpstr>Example 7: Application: Finding the Cost per Person (cont.)</vt:lpstr>
      <vt:lpstr>Example 7: Application: Finding the Cost per Person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113</cp:revision>
  <dcterms:created xsi:type="dcterms:W3CDTF">2013-04-26T14:43:13Z</dcterms:created>
  <dcterms:modified xsi:type="dcterms:W3CDTF">2018-08-17T17:52:57Z</dcterms:modified>
</cp:coreProperties>
</file>