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87" r:id="rId5"/>
    <p:sldId id="288" r:id="rId6"/>
    <p:sldId id="289" r:id="rId7"/>
    <p:sldId id="290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1F497D"/>
    <a:srgbClr val="0000FF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3" d="100"/>
          <a:sy n="103" d="100"/>
        </p:scale>
        <p:origin x="28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11" Type="http://schemas.openxmlformats.org/officeDocument/2006/relationships/image" Target="../media/image84.wmf"/><Relationship Id="rId5" Type="http://schemas.openxmlformats.org/officeDocument/2006/relationships/image" Target="../media/image78.wmf"/><Relationship Id="rId10" Type="http://schemas.openxmlformats.org/officeDocument/2006/relationships/image" Target="../media/image83.wmf"/><Relationship Id="rId4" Type="http://schemas.openxmlformats.org/officeDocument/2006/relationships/image" Target="../media/image77.wmf"/><Relationship Id="rId9" Type="http://schemas.openxmlformats.org/officeDocument/2006/relationships/image" Target="../media/image8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image" Target="../media/image90.wmf"/><Relationship Id="rId7" Type="http://schemas.openxmlformats.org/officeDocument/2006/relationships/image" Target="../media/image94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Relationship Id="rId9" Type="http://schemas.openxmlformats.org/officeDocument/2006/relationships/image" Target="../media/image9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42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Relationship Id="rId14" Type="http://schemas.openxmlformats.org/officeDocument/2006/relationships/image" Target="../media/image4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4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6/7/2018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73.bin"/><Relationship Id="rId21" Type="http://schemas.openxmlformats.org/officeDocument/2006/relationships/image" Target="../media/image82.wmf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80.bin"/><Relationship Id="rId25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20" Type="http://schemas.openxmlformats.org/officeDocument/2006/relationships/oleObject" Target="../embeddings/oleObject82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7.bin"/><Relationship Id="rId24" Type="http://schemas.openxmlformats.org/officeDocument/2006/relationships/oleObject" Target="../embeddings/oleObject84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image" Target="../media/image83.wmf"/><Relationship Id="rId10" Type="http://schemas.openxmlformats.org/officeDocument/2006/relationships/image" Target="../media/image77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9.wmf"/><Relationship Id="rId22" Type="http://schemas.openxmlformats.org/officeDocument/2006/relationships/oleObject" Target="../embeddings/oleObject8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8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93.bin"/><Relationship Id="rId18" Type="http://schemas.openxmlformats.org/officeDocument/2006/relationships/image" Target="../media/image95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92.wmf"/><Relationship Id="rId17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4.wmf"/><Relationship Id="rId20" Type="http://schemas.openxmlformats.org/officeDocument/2006/relationships/image" Target="../media/image96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4.bin"/><Relationship Id="rId10" Type="http://schemas.openxmlformats.org/officeDocument/2006/relationships/image" Target="../media/image91.wmf"/><Relationship Id="rId19" Type="http://schemas.openxmlformats.org/officeDocument/2006/relationships/oleObject" Target="../embeddings/oleObject96.bin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9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26" Type="http://schemas.openxmlformats.org/officeDocument/2006/relationships/image" Target="../media/image41.wmf"/><Relationship Id="rId3" Type="http://schemas.openxmlformats.org/officeDocument/2006/relationships/oleObject" Target="../embeddings/oleObject29.bin"/><Relationship Id="rId21" Type="http://schemas.openxmlformats.org/officeDocument/2006/relationships/oleObject" Target="../embeddings/oleObject38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5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29" Type="http://schemas.openxmlformats.org/officeDocument/2006/relationships/oleObject" Target="../embeddings/oleObject4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40.wmf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28" Type="http://schemas.openxmlformats.org/officeDocument/2006/relationships/image" Target="../media/image42.wmf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Relationship Id="rId27" Type="http://schemas.openxmlformats.org/officeDocument/2006/relationships/oleObject" Target="../embeddings/oleObject41.bin"/><Relationship Id="rId30" Type="http://schemas.openxmlformats.org/officeDocument/2006/relationships/image" Target="../media/image4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Equations in Quadratic Form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equation containing rational </a:t>
            </a:r>
          </a:p>
          <a:p>
            <a:r>
              <a:rPr lang="en-US" dirty="0"/>
              <a:t>expressions: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This equation is not in quadratic form. However, multiplying both sides of the equation by the LCM of the denominators, 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dirty="0"/>
              <a:t> 1)(3</a:t>
            </a:r>
            <a:r>
              <a:rPr lang="en-US" i="1" dirty="0"/>
              <a:t>x</a:t>
            </a:r>
            <a:r>
              <a:rPr lang="en-US" dirty="0"/>
              <a:t> – 1), does give a quadratic </a:t>
            </a:r>
          </a:p>
          <a:p>
            <a:r>
              <a:rPr lang="en-US" dirty="0"/>
              <a:t>equation. The restrictions on </a:t>
            </a:r>
            <a:r>
              <a:rPr lang="en-US" i="1" dirty="0"/>
              <a:t>x</a:t>
            </a:r>
            <a:r>
              <a:rPr lang="en-US" dirty="0"/>
              <a:t> are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362200" y="1676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1" name="Equation" r:id="rId3" imgW="2946240" imgH="838080" progId="Equation.DSMT4">
                  <p:embed/>
                </p:oleObj>
              </mc:Choice>
              <mc:Fallback>
                <p:oleObj name="Equation" r:id="rId3" imgW="29462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512266" y="4106411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2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2266" y="4106411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case, use the quadratic formula to solve the resulting quadratic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4010928" y="2438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7" name="Equation" r:id="rId3" imgW="2946240" imgH="838080" progId="Equation.DSMT4">
                  <p:embed/>
                </p:oleObj>
              </mc:Choice>
              <mc:Fallback>
                <p:oleObj name="Equation" r:id="rId3" imgW="294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928" y="2438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3706128" y="4406900"/>
          <a:ext cx="381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8" name="Equation" r:id="rId5" imgW="3809880" imgH="469800" progId="Equation.DSMT4">
                  <p:embed/>
                </p:oleObj>
              </mc:Choice>
              <mc:Fallback>
                <p:oleObj name="Equation" r:id="rId5" imgW="3809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128" y="4406900"/>
                        <a:ext cx="381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3934728" y="49530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9" name="Equation" r:id="rId7" imgW="3288960" imgH="380880" progId="Equation.DSMT4">
                  <p:embed/>
                </p:oleObj>
              </mc:Choice>
              <mc:Fallback>
                <p:oleObj name="Equation" r:id="rId7" imgW="3288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4728" y="49530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184150" y="3411538"/>
          <a:ext cx="87312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0" name="Equation" r:id="rId9" imgW="8699400" imgH="838080" progId="Equation.DSMT4">
                  <p:embed/>
                </p:oleObj>
              </mc:Choice>
              <mc:Fallback>
                <p:oleObj name="Equation" r:id="rId9" imgW="8699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" y="3411538"/>
                        <a:ext cx="87312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1066800" y="3657600"/>
            <a:ext cx="990600" cy="389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133600" y="396240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301767" y="363243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265178" y="363313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170178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81600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438400" y="12192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2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192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438400" y="1777767"/>
          <a:ext cx="4254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3" name="Equation" r:id="rId5" imgW="4254480" imgH="1054080" progId="Equation.DSMT4">
                  <p:embed/>
                </p:oleObj>
              </mc:Choice>
              <mc:Fallback>
                <p:oleObj name="Equation" r:id="rId5" imgW="42544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77767"/>
                        <a:ext cx="4254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675389" y="296341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4" name="Equation" r:id="rId7" imgW="1473120" imgH="914400" progId="Equation.DSMT4">
                  <p:embed/>
                </p:oleObj>
              </mc:Choice>
              <mc:Fallback>
                <p:oleObj name="Equation" r:id="rId7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389" y="296341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2700556" y="397917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5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556" y="397917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2692167" y="5004033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6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167" y="5004033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equation: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This equation can be solved by factoring and using the square root property.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Solving Higher-Degree Equations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3390900" y="1320567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4" name="Equation" r:id="rId3" imgW="1714320" imgH="380880" progId="Equation.DSMT4">
                  <p:embed/>
                </p:oleObj>
              </mc:Choice>
              <mc:Fallback>
                <p:oleObj name="Equation" r:id="rId3" imgW="17143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1320567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529215" y="5080000"/>
            <a:ext cx="3767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five solutions: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1651233" y="3124200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5" name="Equation" r:id="rId5" imgW="1714320" imgH="380880" progId="Equation.DSMT4">
                  <p:embed/>
                </p:oleObj>
              </mc:Choice>
              <mc:Fallback>
                <p:oleObj name="Equation" r:id="rId5" imgW="1714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233" y="3124200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1371600" y="3610412"/>
          <a:ext cx="199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6" name="Equation" r:id="rId7" imgW="1993680" imgH="571320" progId="Equation.DSMT4">
                  <p:embed/>
                </p:oleObj>
              </mc:Choice>
              <mc:Fallback>
                <p:oleObj name="Equation" r:id="rId7" imgW="19936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10412"/>
                        <a:ext cx="199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457200" y="4199389"/>
          <a:ext cx="289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7" name="Equation" r:id="rId9" imgW="2895480" imgH="571320" progId="Equation.DSMT4">
                  <p:embed/>
                </p:oleObj>
              </mc:Choice>
              <mc:Fallback>
                <p:oleObj name="Equation" r:id="rId9" imgW="28954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199389"/>
                        <a:ext cx="2895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938228"/>
              </p:ext>
            </p:extLst>
          </p:nvPr>
        </p:nvGraphicFramePr>
        <p:xfrm>
          <a:off x="457200" y="4821689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8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821689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1507222" y="4850934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9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222" y="4850934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2193022" y="4723701"/>
          <a:ext cx="109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0" name="Equation" r:id="rId15" imgW="1091880" imgH="469800" progId="Equation.DSMT4">
                  <p:embed/>
                </p:oleObj>
              </mc:Choice>
              <mc:Fallback>
                <p:oleObj name="Equation" r:id="rId15" imgW="10918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022" y="4723701"/>
                        <a:ext cx="109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2328644" y="5291356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1" name="Equation" r:id="rId17" imgW="1028520" imgH="380880" progId="Equation.DSMT4">
                  <p:embed/>
                </p:oleObj>
              </mc:Choice>
              <mc:Fallback>
                <p:oleObj name="Equation" r:id="rId17" imgW="10285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644" y="5291356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3657600" y="483415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2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83415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4" name="Object 12"/>
          <p:cNvGraphicFramePr>
            <a:graphicFrameLocks noChangeAspect="1"/>
          </p:cNvGraphicFramePr>
          <p:nvPr/>
        </p:nvGraphicFramePr>
        <p:xfrm>
          <a:off x="4335011" y="4724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3" name="Equation" r:id="rId20" imgW="888840" imgH="368280" progId="Equation.DSMT4">
                  <p:embed/>
                </p:oleObj>
              </mc:Choice>
              <mc:Fallback>
                <p:oleObj name="Equation" r:id="rId20" imgW="88884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011" y="4724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13"/>
          <p:cNvGraphicFramePr>
            <a:graphicFrameLocks noChangeAspect="1"/>
          </p:cNvGraphicFramePr>
          <p:nvPr/>
        </p:nvGraphicFramePr>
        <p:xfrm>
          <a:off x="4462244" y="5274578"/>
          <a:ext cx="92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4" name="Equation" r:id="rId22" imgW="927000" imgH="380880" progId="Equation.DSMT4">
                  <p:embed/>
                </p:oleObj>
              </mc:Choice>
              <mc:Fallback>
                <p:oleObj name="Equation" r:id="rId22" imgW="9270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244" y="5274578"/>
                        <a:ext cx="92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6" name="Object 14"/>
          <p:cNvGraphicFramePr>
            <a:graphicFrameLocks noChangeAspect="1"/>
          </p:cNvGraphicFramePr>
          <p:nvPr/>
        </p:nvGraphicFramePr>
        <p:xfrm>
          <a:off x="5677537" y="5613400"/>
          <a:ext cx="2578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5" name="Equation" r:id="rId24" imgW="2577960" imgH="330120" progId="Equation.DSMT4">
                  <p:embed/>
                </p:oleObj>
              </mc:Choice>
              <mc:Fallback>
                <p:oleObj name="Equation" r:id="rId24" imgW="257796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7537" y="5613400"/>
                        <a:ext cx="2578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038600" y="3691156"/>
            <a:ext cx="41053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the common monomial,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38600" y="4290035"/>
            <a:ext cx="40204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difference of two squares.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polynomial is the difference of two cubes and can be factored. In this case, complex solutions can be found using the quadratic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</a:t>
            </a:r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3377967" y="1312178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2" name="Equation" r:id="rId3" imgW="1523880" imgH="380880" progId="Equation.DSMT4">
                  <p:embed/>
                </p:oleObj>
              </mc:Choice>
              <mc:Fallback>
                <p:oleObj name="Equation" r:id="rId3" imgW="15238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967" y="1312178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3962400" y="3810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3" name="Equation" r:id="rId5" imgW="1523880" imgH="380880" progId="Equation.DSMT4">
                  <p:embed/>
                </p:oleObj>
              </mc:Choice>
              <mc:Fallback>
                <p:oleObj name="Equation" r:id="rId5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2438400" y="4385345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4" name="Equation" r:id="rId7" imgW="3174840" imgH="571320" progId="Equation.DSMT4">
                  <p:embed/>
                </p:oleObj>
              </mc:Choice>
              <mc:Fallback>
                <p:oleObj name="Equation" r:id="rId7" imgW="31748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5345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70202"/>
            <a:ext cx="4960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three solutions: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3</a:t>
            </a:r>
            <a:r>
              <a:rPr lang="en-US" sz="2800" dirty="0"/>
              <a:t>,  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156433" y="4707622"/>
          <a:ext cx="1574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0" name="Equation" r:id="rId3" imgW="1574640" imgH="914400" progId="Equation.DSMT4">
                  <p:embed/>
                </p:oleObj>
              </mc:Choice>
              <mc:Fallback>
                <p:oleObj name="Equation" r:id="rId3" imgW="15746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433" y="4707622"/>
                        <a:ext cx="1574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773411" y="4724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1" name="Equation" r:id="rId5" imgW="1562040" imgH="914400" progId="Equation.DSMT4">
                  <p:embed/>
                </p:oleObj>
              </mc:Choice>
              <mc:Fallback>
                <p:oleObj name="Equation" r:id="rId5" imgW="1562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411" y="4724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698500" y="1447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2" name="Equation" r:id="rId7" imgW="1206360" imgH="291960" progId="Equation.DSMT4">
                  <p:embed/>
                </p:oleObj>
              </mc:Choice>
              <mc:Fallback>
                <p:oleObj name="Equation" r:id="rId7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447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552700" y="137160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3" name="Equation" r:id="rId9" imgW="2019240" imgH="380880" progId="Equation.DSMT4">
                  <p:embed/>
                </p:oleObj>
              </mc:Choice>
              <mc:Fallback>
                <p:oleObj name="Equation" r:id="rId9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37160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1155700" y="18714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4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18714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8"/>
          <p:cNvGraphicFramePr>
            <a:graphicFrameLocks noChangeAspect="1"/>
          </p:cNvGraphicFramePr>
          <p:nvPr/>
        </p:nvGraphicFramePr>
        <p:xfrm>
          <a:off x="2582411" y="1879833"/>
          <a:ext cx="415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5" name="Equation" r:id="rId13" imgW="4152600" imgH="380880" progId="Equation.DSMT4">
                  <p:embed/>
                </p:oleObj>
              </mc:Choice>
              <mc:Fallback>
                <p:oleObj name="Equation" r:id="rId13" imgW="4152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1879833"/>
                        <a:ext cx="415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582411" y="2395989"/>
          <a:ext cx="2984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6" name="Equation" r:id="rId15" imgW="2984400" imgH="965160" progId="Equation.DSMT4">
                  <p:embed/>
                </p:oleObj>
              </mc:Choice>
              <mc:Fallback>
                <p:oleObj name="Equation" r:id="rId15" imgW="29844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395989"/>
                        <a:ext cx="2984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0" name="Object 10"/>
          <p:cNvGraphicFramePr>
            <a:graphicFrameLocks noChangeAspect="1"/>
          </p:cNvGraphicFramePr>
          <p:nvPr/>
        </p:nvGraphicFramePr>
        <p:xfrm>
          <a:off x="2650222" y="3563923"/>
          <a:ext cx="1866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7" name="Equation" r:id="rId17" imgW="1866600" imgH="914400" progId="Equation.DSMT4">
                  <p:embed/>
                </p:oleObj>
              </mc:Choice>
              <mc:Fallback>
                <p:oleObj name="Equation" r:id="rId17" imgW="186660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563923"/>
                        <a:ext cx="1866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105034"/>
              </p:ext>
            </p:extLst>
          </p:nvPr>
        </p:nvGraphicFramePr>
        <p:xfrm>
          <a:off x="4800600" y="3581400"/>
          <a:ext cx="3746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8" name="Equation" r:id="rId19" imgW="3746160" imgH="914400" progId="Equation.DSMT4">
                  <p:embed/>
                </p:oleObj>
              </mc:Choice>
              <mc:Fallback>
                <p:oleObj name="Equation" r:id="rId19" imgW="374616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3746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</p:spPr>
        <p:txBody>
          <a:bodyPr/>
          <a:lstStyle/>
          <a:p>
            <a:pPr marL="460375" indent="-460375">
              <a:buFont typeface="Courier New" pitchFamily="49" charset="0"/>
              <a:buChar char="o"/>
            </a:pPr>
            <a:r>
              <a:rPr lang="en-US" sz="2800" dirty="0"/>
              <a:t>Solve equations that can be written in quadratic form. </a:t>
            </a:r>
          </a:p>
          <a:p>
            <a:pPr marL="460375" indent="-460375">
              <a:buFont typeface="Courier New" pitchFamily="49" charset="0"/>
              <a:buChar char="o"/>
            </a:pPr>
            <a:r>
              <a:rPr lang="en-US" sz="2800" dirty="0"/>
              <a:t>Solve rational equations that can be simplified to quadratic equations. </a:t>
            </a:r>
          </a:p>
          <a:p>
            <a:pPr marL="460375" indent="-460375">
              <a:buFont typeface="Courier New" pitchFamily="49" charset="0"/>
              <a:buChar char="o"/>
            </a:pPr>
            <a:r>
              <a:rPr lang="en-US" sz="2800" dirty="0"/>
              <a:t>Solve higher-degree equations.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97031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Look at the middle term.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a first-degree variable, such as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middle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square of this variable,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first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 the resulting quadratic equation for </a:t>
            </a:r>
            <a:r>
              <a:rPr lang="en-US" sz="2800" i="1" dirty="0">
                <a:solidFill>
                  <a:srgbClr val="000000"/>
                </a:solidFill>
              </a:rPr>
              <a:t>u.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results “back” for </a:t>
            </a:r>
            <a:r>
              <a:rPr lang="en-US" sz="2800" i="1" dirty="0">
                <a:solidFill>
                  <a:srgbClr val="000000"/>
                </a:solidFill>
              </a:rPr>
              <a:t>u </a:t>
            </a:r>
            <a:r>
              <a:rPr lang="en-US" sz="2800" dirty="0">
                <a:solidFill>
                  <a:srgbClr val="000000"/>
                </a:solidFill>
              </a:rPr>
              <a:t>in the beginning substitution and solve for the original variable.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Solving Equations in Quadratic Form by Substitution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Substitution to Solve Equations in Quadratic Form 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386589" y="1312178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1" name="Equation" r:id="rId3" imgW="2336760" imgH="380880" progId="Equation.DSMT4">
                  <p:embed/>
                </p:oleObj>
              </mc:Choice>
              <mc:Fallback>
                <p:oleObj name="Equation" r:id="rId3" imgW="2336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589" y="1312178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5420380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311400" y="2209800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2" name="Equation" r:id="rId5" imgW="2336760" imgH="380880" progId="Equation.DSMT4">
                  <p:embed/>
                </p:oleObj>
              </mc:Choice>
              <mc:Fallback>
                <p:oleObj name="Equation" r:id="rId5" imgW="2336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209800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429280"/>
              </p:ext>
            </p:extLst>
          </p:nvPr>
        </p:nvGraphicFramePr>
        <p:xfrm>
          <a:off x="2489200" y="2759978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3" name="Equation" r:id="rId7" imgW="2158920" imgH="380880" progId="Equation.DSMT4">
                  <p:embed/>
                </p:oleObj>
              </mc:Choice>
              <mc:Fallback>
                <p:oleObj name="Equation" r:id="rId7" imgW="2158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759978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286000" y="33528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4" name="Equation" r:id="rId9" imgW="2361960" imgH="469800" progId="Equation.DSMT4">
                  <p:embed/>
                </p:oleObj>
              </mc:Choice>
              <mc:Fallback>
                <p:oleObj name="Equation" r:id="rId9" imgW="2361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1752600" y="397078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5" name="Equation" r:id="rId11" imgW="711000" imgH="291960" progId="Equation.DSMT4">
                  <p:embed/>
                </p:oleObj>
              </mc:Choice>
              <mc:Fallback>
                <p:oleObj name="Equation" r:id="rId11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7078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911600" y="3962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6" name="Equation" r:id="rId13" imgW="736560" imgH="291960" progId="Equation.DSMT4">
                  <p:embed/>
                </p:oleObj>
              </mc:Choice>
              <mc:Fallback>
                <p:oleObj name="Equation" r:id="rId13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3962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1600200" y="4343400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7" name="Equation" r:id="rId15" imgW="863280" imgH="380880" progId="Equation.DSMT4">
                  <p:embed/>
                </p:oleObj>
              </mc:Choice>
              <mc:Fallback>
                <p:oleObj name="Equation" r:id="rId15" imgW="8632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801611" y="4343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8" name="Equation" r:id="rId17" imgW="888840" imgH="368280" progId="Equation.DSMT4">
                  <p:embed/>
                </p:oleObj>
              </mc:Choice>
              <mc:Fallback>
                <p:oleObj name="Equation" r:id="rId17" imgW="8888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611" y="4343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1752600" y="4860022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9" name="Equation" r:id="rId19" imgW="1206360" imgH="444240" progId="Equation.DSMT4">
                  <p:embed/>
                </p:oleObj>
              </mc:Choice>
              <mc:Fallback>
                <p:oleObj name="Equation" r:id="rId19" imgW="12063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60022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3979178" y="49613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0" name="Equation" r:id="rId21" imgW="939600" imgH="279360" progId="Equation.DSMT4">
                  <p:embed/>
                </p:oleObj>
              </mc:Choice>
              <mc:Fallback>
                <p:oleObj name="Equation" r:id="rId21" imgW="9396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178" y="49613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895600" y="3810000"/>
            <a:ext cx="58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 </a:t>
            </a:r>
          </a:p>
        </p:txBody>
      </p:sp>
      <p:graphicFrame>
        <p:nvGraphicFramePr>
          <p:cNvPr id="47118" name="Object 14"/>
          <p:cNvGraphicFramePr>
            <a:graphicFrameLocks noChangeAspect="1"/>
          </p:cNvGraphicFramePr>
          <p:nvPr/>
        </p:nvGraphicFramePr>
        <p:xfrm>
          <a:off x="4112747" y="5427663"/>
          <a:ext cx="3213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1" name="Equation" r:id="rId23" imgW="3213000" imgH="507960" progId="Equation.DSMT4">
                  <p:embed/>
                </p:oleObj>
              </mc:Choice>
              <mc:Fallback>
                <p:oleObj name="Equation" r:id="rId23" imgW="3213000" imgH="507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2747" y="5427663"/>
                        <a:ext cx="32131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5079534" y="2819400"/>
          <a:ext cx="381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2" name="Equation" r:id="rId25" imgW="3809880" imgH="380880" progId="Equation.DSMT4">
                  <p:embed/>
                </p:oleObj>
              </mc:Choice>
              <mc:Fallback>
                <p:oleObj name="Equation" r:id="rId25" imgW="38098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534" y="2819400"/>
                        <a:ext cx="381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029200" y="33528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5087923" y="4419600"/>
          <a:ext cx="302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3" name="Equation" r:id="rId27" imgW="3022560" imgH="304560" progId="Equation.DSMT4">
                  <p:embed/>
                </p:oleObj>
              </mc:Choice>
              <mc:Fallback>
                <p:oleObj name="Equation" r:id="rId27" imgW="30225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23" y="4419600"/>
                        <a:ext cx="302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5029200" y="4876800"/>
            <a:ext cx="3521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quadratic equations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19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382511" y="1066800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3" name="Equation" r:id="rId3" imgW="2400120" imgH="634680" progId="Equation.DSMT4">
                  <p:embed/>
                </p:oleObj>
              </mc:Choice>
              <mc:Fallback>
                <p:oleObj name="Equation" r:id="rId3" imgW="240012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511" y="1066800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4051300" y="2489200"/>
          <a:ext cx="325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4" name="Equation" r:id="rId5" imgW="3251160" imgH="838080" progId="Equation.DSMT4">
                  <p:embed/>
                </p:oleObj>
              </mc:Choice>
              <mc:Fallback>
                <p:oleObj name="Equation" r:id="rId5" imgW="3251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489200"/>
                        <a:ext cx="325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143000" y="2446789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5" name="Equation" r:id="rId7" imgW="2400120" imgH="634680" progId="Equation.DSMT4">
                  <p:embed/>
                </p:oleObj>
              </mc:Choice>
              <mc:Fallback>
                <p:oleObj name="Equation" r:id="rId7" imgW="24001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46789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371600" y="3352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6" name="Equation" r:id="rId9" imgW="2171520" imgH="380880" progId="Equation.DSMT4">
                  <p:embed/>
                </p:oleObj>
              </mc:Choice>
              <mc:Fallback>
                <p:oleObj name="Equation" r:id="rId9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52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219200" y="410210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7" name="Equation" r:id="rId11" imgW="2349360" imgH="469800" progId="Equation.DSMT4">
                  <p:embed/>
                </p:oleObj>
              </mc:Choice>
              <mc:Fallback>
                <p:oleObj name="Equation" r:id="rId11" imgW="2349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0210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62400" y="34290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343400"/>
            <a:ext cx="6284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>
                <a:solidFill>
                  <a:srgbClr val="FF0000"/>
                </a:solidFill>
              </a:rPr>
              <a:t>x </a:t>
            </a:r>
            <a:r>
              <a:rPr lang="en-US" sz="2800" dirty="0">
                <a:solidFill>
                  <a:srgbClr val="FF0000"/>
                </a:solidFill>
              </a:rPr>
              <a:t>= −27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343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414244" y="1524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6" name="Equation" r:id="rId3" imgW="723600" imgH="291960" progId="Equation.DSMT4">
                  <p:embed/>
                </p:oleObj>
              </mc:Choice>
              <mc:Fallback>
                <p:oleObj name="Equation" r:id="rId3" imgW="723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1524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599189" y="15659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7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189" y="15659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844255" y="1524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8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1524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1210811" y="1989589"/>
          <a:ext cx="90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9" name="Equation" r:id="rId9" imgW="901440" imgH="622080" progId="Equation.DSMT4">
                  <p:embed/>
                </p:oleObj>
              </mc:Choice>
              <mc:Fallback>
                <p:oleObj name="Equation" r:id="rId9" imgW="901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811" y="1989589"/>
                        <a:ext cx="901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3632433" y="1997978"/>
          <a:ext cx="110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0" name="Equation" r:id="rId11" imgW="1104840" imgH="634680" progId="Equation.DSMT4">
                  <p:embed/>
                </p:oleObj>
              </mc:Choice>
              <mc:Fallback>
                <p:oleObj name="Equation" r:id="rId11" imgW="11048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433" y="1997978"/>
                        <a:ext cx="110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829811" y="2836178"/>
          <a:ext cx="1384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1" name="Equation" r:id="rId13" imgW="1384200" imgH="749160" progId="Equation.DSMT4">
                  <p:embed/>
                </p:oleObj>
              </mc:Choice>
              <mc:Fallback>
                <p:oleObj name="Equation" r:id="rId13" imgW="138420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836178"/>
                        <a:ext cx="1384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3276600" y="2827789"/>
          <a:ext cx="182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2" name="Equation" r:id="rId15" imgW="1828800" imgH="825480" progId="Equation.DSMT4">
                  <p:embed/>
                </p:oleObj>
              </mc:Choice>
              <mc:Fallback>
                <p:oleObj name="Equation" r:id="rId15" imgW="18288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27789"/>
                        <a:ext cx="182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1418322" y="38100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3" name="Equation" r:id="rId17" imgW="1079280" imgH="291960" progId="Equation.DSMT4">
                  <p:embed/>
                </p:oleObj>
              </mc:Choice>
              <mc:Fallback>
                <p:oleObj name="Equation" r:id="rId17" imgW="10792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22" y="38100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3844255" y="3810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4" name="Equation" r:id="rId19" imgW="1117440" imgH="279360" progId="Equation.DSMT4">
                  <p:embed/>
                </p:oleObj>
              </mc:Choice>
              <mc:Fallback>
                <p:oleObj name="Equation" r:id="rId19" imgW="1117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3810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384800" y="3200400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Cube both sides. </a:t>
            </a:r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461000" y="2133600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5" name="Equation" r:id="rId21" imgW="2539800" imgH="482400" progId="Equation.DSMT4">
                  <p:embed/>
                </p:oleObj>
              </mc:Choice>
              <mc:Fallback>
                <p:oleObj name="Equation" r:id="rId21" imgW="253980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2133600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3369578" y="1328956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7" name="Equation" r:id="rId3" imgW="2590560" imgH="380880" progId="Equation.DSMT4">
                  <p:embed/>
                </p:oleObj>
              </mc:Choice>
              <mc:Fallback>
                <p:oleObj name="Equation" r:id="rId3" imgW="25905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578" y="1328956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325344" y="2298467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Equation" r:id="rId5" imgW="2590560" imgH="380880" progId="Equation.DSMT4">
                  <p:embed/>
                </p:oleObj>
              </mc:Choice>
              <mc:Fallback>
                <p:oleObj name="Equation" r:id="rId5" imgW="2590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344" y="2298467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105428"/>
              </p:ext>
            </p:extLst>
          </p:nvPr>
        </p:nvGraphicFramePr>
        <p:xfrm>
          <a:off x="1738313" y="2847975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9" name="Equation" r:id="rId7" imgW="2158920" imgH="380880" progId="Equation.DSMT4">
                  <p:embed/>
                </p:oleObj>
              </mc:Choice>
              <mc:Fallback>
                <p:oleObj name="Equation" r:id="rId7" imgW="2158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2847975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579111" y="3407911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0" name="Equation" r:id="rId9" imgW="2349360" imgH="469800" progId="Equation.DSMT4">
                  <p:embed/>
                </p:oleObj>
              </mc:Choice>
              <mc:Fallback>
                <p:oleObj name="Equation" r:id="rId9" imgW="2349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407911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579111" y="399595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Equation" r:id="rId11" imgW="711000" imgH="291960" progId="Equation.DSMT4">
                  <p:embed/>
                </p:oleObj>
              </mc:Choice>
              <mc:Fallback>
                <p:oleObj name="Equation" r:id="rId11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99595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3560311" y="399595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311" y="399595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2798311" y="406376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311" y="406376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333733" y="4444767"/>
          <a:ext cx="990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4" name="Equation" r:id="rId17" imgW="990360" imgH="368280" progId="Equation.DSMT4">
                  <p:embed/>
                </p:oleObj>
              </mc:Choice>
              <mc:Fallback>
                <p:oleObj name="Equation" r:id="rId17" imgW="9903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733" y="4444767"/>
                        <a:ext cx="990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3306544" y="4453855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19" imgW="990360" imgH="380880" progId="Equation.DSMT4">
                  <p:embed/>
                </p:oleObj>
              </mc:Choice>
              <mc:Fallback>
                <p:oleObj name="Equation" r:id="rId19" imgW="9903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44" y="4453855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9" name="Object 13"/>
          <p:cNvGraphicFramePr>
            <a:graphicFrameLocks noChangeAspect="1"/>
          </p:cNvGraphicFramePr>
          <p:nvPr/>
        </p:nvGraphicFramePr>
        <p:xfrm>
          <a:off x="1350511" y="502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21" imgW="914400" imgH="838080" progId="Equation.DSMT4">
                  <p:embed/>
                </p:oleObj>
              </mc:Choice>
              <mc:Fallback>
                <p:oleObj name="Equation" r:id="rId21" imgW="914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511" y="502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3416300" y="5020811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23" imgW="927000" imgH="838080" progId="Equation.DSMT4">
                  <p:embed/>
                </p:oleObj>
              </mc:Choice>
              <mc:Fallback>
                <p:oleObj name="Equation" r:id="rId23" imgW="9270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020811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4694456" y="2895600"/>
          <a:ext cx="334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25" imgW="3340080" imgH="380880" progId="Equation.DSMT4">
                  <p:embed/>
                </p:oleObj>
              </mc:Choice>
              <mc:Fallback>
                <p:oleObj name="Equation" r:id="rId25" imgW="33400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456" y="2895600"/>
                        <a:ext cx="334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610566" y="34290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4686533" y="4495800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27" imgW="2603160" imgH="304560" progId="Equation.DSMT4">
                  <p:embed/>
                </p:oleObj>
              </mc:Choice>
              <mc:Fallback>
                <p:oleObj name="Equation" r:id="rId27" imgW="26031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533" y="4495800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3" name="Object 17"/>
          <p:cNvGraphicFramePr>
            <a:graphicFrameLocks noChangeAspect="1"/>
          </p:cNvGraphicFramePr>
          <p:nvPr/>
        </p:nvGraphicFramePr>
        <p:xfrm>
          <a:off x="4724400" y="5099050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29" imgW="2095200" imgH="622080" progId="Equation.DSMT4">
                  <p:embed/>
                </p:oleObj>
              </mc:Choice>
              <mc:Fallback>
                <p:oleObj name="Equation" r:id="rId29" imgW="2095200" imgH="622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99050"/>
                        <a:ext cx="209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91000"/>
            <a:ext cx="5932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/>
              <a:t>Rationalizing the denominators, we have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132358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72444"/>
              </p:ext>
            </p:extLst>
          </p:nvPr>
        </p:nvGraphicFramePr>
        <p:xfrm>
          <a:off x="6205756" y="3962400"/>
          <a:ext cx="281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0" name="Equation" r:id="rId3" imgW="2819160" imgH="914400" progId="Equation.DSMT4">
                  <p:embed/>
                </p:oleObj>
              </mc:Choice>
              <mc:Fallback>
                <p:oleObj name="Equation" r:id="rId3" imgW="2819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756" y="3962400"/>
                        <a:ext cx="281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114800" y="4927134"/>
          <a:ext cx="4559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1" name="Equation" r:id="rId5" imgW="4559040" imgH="914400" progId="Equation.DSMT4">
                  <p:embed/>
                </p:oleObj>
              </mc:Choice>
              <mc:Fallback>
                <p:oleObj name="Equation" r:id="rId5" imgW="4559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7134"/>
                        <a:ext cx="4559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990600" y="123667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2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6677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806700" y="1236677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3"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236677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108745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4" name="Equation" r:id="rId11" imgW="1269720" imgH="939600" progId="Equation.DSMT4">
                  <p:embed/>
                </p:oleObj>
              </mc:Choice>
              <mc:Fallback>
                <p:oleObj name="Equation" r:id="rId11" imgW="126972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971800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5" name="Equation" r:id="rId13" imgW="1269720" imgH="939600" progId="Equation.DSMT4">
                  <p:embed/>
                </p:oleObj>
              </mc:Choice>
              <mc:Fallback>
                <p:oleObj name="Equation" r:id="rId13" imgW="126972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1108745" y="3048000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6" name="Equation" r:id="rId15" imgW="1295280" imgH="888840" progId="Equation.DSMT4">
                  <p:embed/>
                </p:oleObj>
              </mc:Choice>
              <mc:Fallback>
                <p:oleObj name="Equation" r:id="rId15" imgW="1295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3048000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971800" y="3048000"/>
          <a:ext cx="129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7" name="Equation" r:id="rId17" imgW="1295280" imgH="901440" progId="Equation.DSMT4">
                  <p:embed/>
                </p:oleObj>
              </mc:Choice>
              <mc:Fallback>
                <p:oleObj name="Equation" r:id="rId17" imgW="12952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129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752709" y="1447800"/>
            <a:ext cx="14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Reciprocals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Substitution to Solve Equations in Quadratic Form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373889" y="1270233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4" name="Equation" r:id="rId3" imgW="3416040" imgH="533160" progId="Equation.DSMT4">
                  <p:embed/>
                </p:oleObj>
              </mc:Choice>
              <mc:Fallback>
                <p:oleObj name="Equation" r:id="rId3" imgW="34160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889" y="1270233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829811" y="2362200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5" name="Equation" r:id="rId5" imgW="3416040" imgH="533160" progId="Equation.DSMT4">
                  <p:embed/>
                </p:oleObj>
              </mc:Choice>
              <mc:Fallback>
                <p:oleObj name="Equation" r:id="rId5" imgW="3416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362200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51745" y="2971800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6" name="Equation" r:id="rId7" imgW="1993680" imgH="380880" progId="Equation.DSMT4">
                  <p:embed/>
                </p:oleObj>
              </mc:Choice>
              <mc:Fallback>
                <p:oleObj name="Equation" r:id="rId7" imgW="1993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745" y="2971800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879833" y="3582099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7" name="Equation" r:id="rId9" imgW="2361960" imgH="469800" progId="Equation.DSMT4">
                  <p:embed/>
                </p:oleObj>
              </mc:Choice>
              <mc:Fallback>
                <p:oleObj name="Equation" r:id="rId9" imgW="2361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582099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1312178" y="416583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8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178" y="416583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679155" y="4165833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9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55" y="4165833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829811" y="4640510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0" name="Equation" r:id="rId15" imgW="1218960" imgH="279360" progId="Equation.DSMT4">
                  <p:embed/>
                </p:oleObj>
              </mc:Choice>
              <mc:Fallback>
                <p:oleObj name="Equation" r:id="rId15" imgW="12189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4640510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3200400" y="4632121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1" name="Equation" r:id="rId17" imgW="1396800" imgH="291960" progId="Equation.DSMT4">
                  <p:embed/>
                </p:oleObj>
              </mc:Choice>
              <mc:Fallback>
                <p:oleObj name="Equation" r:id="rId17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2121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1295400" y="509771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2" name="Equation" r:id="rId19" imgW="723600" imgH="279360" progId="Equation.DSMT4">
                  <p:embed/>
                </p:oleObj>
              </mc:Choice>
              <mc:Fallback>
                <p:oleObj name="Equation" r:id="rId19" imgW="7236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9771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675077" y="509771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3" name="Equation" r:id="rId21" imgW="939600" imgH="291960" progId="Equation.DSMT4">
                  <p:embed/>
                </p:oleObj>
              </mc:Choice>
              <mc:Fallback>
                <p:oleObj name="Equation" r:id="rId21" imgW="939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77" y="509771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9" name="Object 13"/>
          <p:cNvGraphicFramePr>
            <a:graphicFrameLocks noChangeAspect="1"/>
          </p:cNvGraphicFramePr>
          <p:nvPr/>
        </p:nvGraphicFramePr>
        <p:xfrm>
          <a:off x="2590800" y="42084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74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084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334000" y="2971800"/>
            <a:ext cx="1544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Let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34000" y="3589789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34000" y="4588778"/>
            <a:ext cx="29984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back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5437158"/>
            <a:ext cx="5735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/>
              <a:t>x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–5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499</Words>
  <Application>Microsoft Office PowerPoint</Application>
  <PresentationFormat>On-screen Show (4:3)</PresentationFormat>
  <Paragraphs>64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16.5</vt:lpstr>
      <vt:lpstr>Objectives</vt:lpstr>
      <vt:lpstr>Solving Equations in Quadratic Form by Substitution </vt:lpstr>
      <vt:lpstr>Example 1: Using Substitution to Solve Equations in Quadratic Form </vt:lpstr>
      <vt:lpstr>Example 2: Using Substitution to Solve Equations in Quadratic Form </vt:lpstr>
      <vt:lpstr>Example 2: Using Substitution to Solve Equations in Quadratic Form (cont.)</vt:lpstr>
      <vt:lpstr>Example 3: Using Substitution to Solve Equations in Quadratic Form </vt:lpstr>
      <vt:lpstr>Example 3: Using Substitution to Solve Equations in Quadratic Form (cont.)</vt:lpstr>
      <vt:lpstr>Example 4: Using Substitution to Solve Equations in Quadratic Form</vt:lpstr>
      <vt:lpstr>Example 5: Solving Rational Equations that Simplify to Quadratic Equations</vt:lpstr>
      <vt:lpstr>Example 5: Solving Rational Equations that Simplify to Quadratic Equations (cont.)</vt:lpstr>
      <vt:lpstr>Example 5: Solving Rational Equations that Simplify to Quadratic Equations (cont.)</vt:lpstr>
      <vt:lpstr>Example 6: Solving Higher-Degree Equations</vt:lpstr>
      <vt:lpstr>Example 7: Solving Higher-Degree Equations </vt:lpstr>
      <vt:lpstr>Example 7: Solving Higher-Degree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Lebeaux</cp:lastModifiedBy>
  <cp:revision>128</cp:revision>
  <dcterms:created xsi:type="dcterms:W3CDTF">2013-04-26T14:43:13Z</dcterms:created>
  <dcterms:modified xsi:type="dcterms:W3CDTF">2018-06-07T18:03:55Z</dcterms:modified>
</cp:coreProperties>
</file>