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Rebecca Lebeaux" initials="RL" lastIdx="1" clrIdx="4">
    <p:extLst>
      <p:ext uri="{19B8F6BF-5375-455C-9EA6-DF929625EA0E}">
        <p15:presenceInfo xmlns:p15="http://schemas.microsoft.com/office/powerpoint/2012/main" userId="Rebecca Lebeau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7D7D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540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8/16/2018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3.wmf"/><Relationship Id="rId17" Type="http://schemas.openxmlformats.org/officeDocument/2006/relationships/image" Target="../media/image36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1" Type="http://schemas.openxmlformats.org/officeDocument/2006/relationships/image" Target="../media/image11.wmf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20" Type="http://schemas.openxmlformats.org/officeDocument/2006/relationships/oleObject" Target="../embeddings/oleObject10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6.wmf"/><Relationship Id="rId19" Type="http://schemas.openxmlformats.org/officeDocument/2006/relationships/image" Target="../media/image12.png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18.png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4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image" Target="../media/image25.png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16.6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Quadratic Functions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Quadratic Functions (cont.)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1110632"/>
          <a:ext cx="16764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003300" y="3429000"/>
          <a:ext cx="190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15" name="Equation" r:id="rId3" imgW="190592" imgH="558555" progId="Equation.DSMT4">
                  <p:embed/>
                </p:oleObj>
              </mc:Choice>
              <mc:Fallback>
                <p:oleObj name="Equation" r:id="rId3" imgW="190592" imgH="558555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429000"/>
                        <a:ext cx="190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59" name="Object 3"/>
          <p:cNvGraphicFramePr>
            <a:graphicFrameLocks noChangeAspect="1"/>
          </p:cNvGraphicFramePr>
          <p:nvPr/>
        </p:nvGraphicFramePr>
        <p:xfrm>
          <a:off x="1735138" y="1516063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16" name="Equation" r:id="rId5" imgW="444247" imgH="558892" progId="Equation.DSMT4">
                  <p:embed/>
                </p:oleObj>
              </mc:Choice>
              <mc:Fallback>
                <p:oleObj name="Equation" r:id="rId5" imgW="444247" imgH="558892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138" y="1516063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0" name="Object 4"/>
          <p:cNvGraphicFramePr>
            <a:graphicFrameLocks noChangeAspect="1"/>
          </p:cNvGraphicFramePr>
          <p:nvPr/>
        </p:nvGraphicFramePr>
        <p:xfrm>
          <a:off x="1746250" y="216376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17" name="Equation" r:id="rId7" imgW="355294" imgH="558555" progId="Equation.DSMT4">
                  <p:embed/>
                </p:oleObj>
              </mc:Choice>
              <mc:Fallback>
                <p:oleObj name="Equation" r:id="rId7" imgW="355294" imgH="558555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216376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1" name="Object 5"/>
          <p:cNvGraphicFramePr>
            <a:graphicFrameLocks noChangeAspect="1"/>
          </p:cNvGraphicFramePr>
          <p:nvPr/>
        </p:nvGraphicFramePr>
        <p:xfrm>
          <a:off x="1746250" y="2790825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18" name="Equation" r:id="rId9" imgW="355294" imgH="558555" progId="Equation.DSMT4">
                  <p:embed/>
                </p:oleObj>
              </mc:Choice>
              <mc:Fallback>
                <p:oleObj name="Equation" r:id="rId9" imgW="355294" imgH="558555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2790825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2" name="Object 6"/>
          <p:cNvGraphicFramePr>
            <a:graphicFrameLocks noChangeAspect="1"/>
          </p:cNvGraphicFramePr>
          <p:nvPr/>
        </p:nvGraphicFramePr>
        <p:xfrm>
          <a:off x="1733550" y="408146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19" name="Equation" r:id="rId11" imgW="355294" imgH="558555" progId="Equation.DSMT4">
                  <p:embed/>
                </p:oleObj>
              </mc:Choice>
              <mc:Fallback>
                <p:oleObj name="Equation" r:id="rId11" imgW="355294" imgH="558555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408146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600409"/>
              </p:ext>
            </p:extLst>
          </p:nvPr>
        </p:nvGraphicFramePr>
        <p:xfrm>
          <a:off x="1749425" y="473551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20" name="Equation" r:id="rId13" imgW="355320" imgH="558720" progId="Equation.DSMT4">
                  <p:embed/>
                </p:oleObj>
              </mc:Choice>
              <mc:Fallback>
                <p:oleObj name="Equation" r:id="rId13" imgW="355320" imgH="55872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9425" y="473551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4" name="Object 8"/>
          <p:cNvGraphicFramePr>
            <a:graphicFrameLocks noChangeAspect="1"/>
          </p:cNvGraphicFramePr>
          <p:nvPr/>
        </p:nvGraphicFramePr>
        <p:xfrm>
          <a:off x="1701800" y="5365750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21" name="Equation" r:id="rId15" imgW="444247" imgH="558892" progId="Equation.DSMT4">
                  <p:embed/>
                </p:oleObj>
              </mc:Choice>
              <mc:Fallback>
                <p:oleObj name="Equation" r:id="rId15" imgW="444247" imgH="558892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5365750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1865" name="Picture 9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1143000"/>
            <a:ext cx="4881562" cy="483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 and vertex for the quadratic function 		             Then graph the function, 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line of symmetry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−2</a:t>
            </a:r>
            <a:r>
              <a:rPr lang="en-US" dirty="0"/>
              <a:t>. (The parabola opens downward since </a:t>
            </a:r>
            <a:r>
              <a:rPr lang="en-US" i="1" dirty="0"/>
              <a:t>a</a:t>
            </a:r>
            <a:r>
              <a:rPr lang="en-US" dirty="0"/>
              <a:t> is negative.) The vertex is at </a:t>
            </a:r>
            <a:r>
              <a:rPr lang="en-US" dirty="0">
                <a:solidFill>
                  <a:srgbClr val="FF0000"/>
                </a:solidFill>
              </a:rPr>
              <a:t>(−2, 1)</a:t>
            </a:r>
            <a:r>
              <a:rPr lang="en-US" dirty="0"/>
              <a:t>.</a:t>
            </a:r>
            <a:endParaRPr lang="en-US" b="1" dirty="0"/>
          </a:p>
        </p:txBody>
      </p:sp>
      <p:graphicFrame>
        <p:nvGraphicFramePr>
          <p:cNvPr id="125955" name="Object 3"/>
          <p:cNvGraphicFramePr>
            <a:graphicFrameLocks noChangeAspect="1"/>
          </p:cNvGraphicFramePr>
          <p:nvPr/>
        </p:nvGraphicFramePr>
        <p:xfrm>
          <a:off x="1835768" y="1692584"/>
          <a:ext cx="2387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64" name="Equation" r:id="rId3" imgW="2387141" imgH="533538" progId="Equation.DSMT4">
                  <p:embed/>
                </p:oleObj>
              </mc:Choice>
              <mc:Fallback>
                <p:oleObj name="Equation" r:id="rId3" imgW="2387141" imgH="533538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768" y="1692584"/>
                        <a:ext cx="2387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(cont.)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986280"/>
          <a:ext cx="16764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pic>
        <p:nvPicPr>
          <p:cNvPr id="12697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05756" y="1191552"/>
            <a:ext cx="4772025" cy="4669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quadratic functions of the form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/>
              <a:t>ax</a:t>
            </a:r>
            <a:r>
              <a:rPr lang="en-US" baseline="30000" dirty="0"/>
              <a:t>2</a:t>
            </a:r>
            <a:r>
              <a:rPr lang="en-US" dirty="0"/>
              <a:t>.</a:t>
            </a:r>
            <a:endParaRPr lang="en-US" i="1" dirty="0"/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quadratic functions of the form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/>
              <a:t>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/>
              <a:t>k</a:t>
            </a:r>
            <a:r>
              <a:rPr lang="en-US" dirty="0"/>
              <a:t>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quadratic functions of the form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/>
              <a:t>a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 – </a:t>
            </a:r>
            <a:r>
              <a:rPr lang="en-US" i="1" dirty="0"/>
              <a:t>h</a:t>
            </a:r>
            <a:r>
              <a:rPr lang="en-US" dirty="0"/>
              <a:t>)</a:t>
            </a:r>
            <a:r>
              <a:rPr lang="en-US" baseline="30000" dirty="0"/>
              <a:t>2</a:t>
            </a:r>
            <a:r>
              <a:rPr lang="en-US" dirty="0"/>
              <a:t>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quadratic functions of the form </a:t>
            </a:r>
            <a:br>
              <a:rPr lang="en-US" dirty="0"/>
            </a:b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/>
              <a:t>a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 – </a:t>
            </a:r>
            <a:r>
              <a:rPr lang="en-US" i="1" dirty="0"/>
              <a:t>h</a:t>
            </a:r>
            <a:r>
              <a:rPr lang="en-US" dirty="0"/>
              <a:t>)</a:t>
            </a:r>
            <a:r>
              <a:rPr lang="en-US" baseline="30000" dirty="0"/>
              <a:t>2 </a:t>
            </a:r>
            <a:r>
              <a:rPr lang="en-US" dirty="0"/>
              <a:t>+ </a:t>
            </a:r>
            <a:r>
              <a:rPr lang="en-US" i="1" dirty="0"/>
              <a:t>k</a:t>
            </a:r>
            <a:r>
              <a:rPr lang="en-US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Quadratic Functions</a:t>
            </a: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marR="0" lvl="0" indent="-15875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800100" algn="l"/>
                <a:tab pos="71501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10000"/>
                  </a:schemeClr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Definition</a:t>
            </a:r>
          </a:p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Any function that can be written in the form </a:t>
            </a:r>
          </a:p>
          <a:p>
            <a:endParaRPr lang="en-US" sz="2800" dirty="0">
              <a:solidFill>
                <a:schemeClr val="accent6">
                  <a:lumMod val="10000"/>
                </a:schemeClr>
              </a:solidFill>
            </a:endParaRPr>
          </a:p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where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,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b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, and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c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are real numbers and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≠ 0 is a </a:t>
            </a:r>
            <a:r>
              <a:rPr lang="en-US" sz="2800" b="1" dirty="0">
                <a:solidFill>
                  <a:srgbClr val="C00000"/>
                </a:solidFill>
              </a:rPr>
              <a:t>quadratic function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.</a:t>
            </a:r>
          </a:p>
        </p:txBody>
      </p:sp>
      <p:graphicFrame>
        <p:nvGraphicFramePr>
          <p:cNvPr id="110595" name="Object 3"/>
          <p:cNvGraphicFramePr>
            <a:graphicFrameLocks noChangeAspect="1"/>
          </p:cNvGraphicFramePr>
          <p:nvPr/>
        </p:nvGraphicFramePr>
        <p:xfrm>
          <a:off x="3416300" y="2146300"/>
          <a:ext cx="231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04" name="Equation" r:id="rId3" imgW="2311078" imgH="444247" progId="Equation.DSMT4">
                  <p:embed/>
                </p:oleObj>
              </mc:Choice>
              <mc:Fallback>
                <p:oleObj name="Equation" r:id="rId3" imgW="2311078" imgH="44424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2146300"/>
                        <a:ext cx="2311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quadratic function, 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</a:t>
            </a:r>
          </a:p>
          <a:p>
            <a:endParaRPr lang="en-US" b="1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(cont.)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0" y="2032903"/>
          <a:ext cx="1676400" cy="3831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57447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10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197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744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graphicFrame>
        <p:nvGraphicFramePr>
          <p:cNvPr id="117764" name="Object 4"/>
          <p:cNvGraphicFramePr>
            <a:graphicFrameLocks noChangeAspect="1"/>
          </p:cNvGraphicFramePr>
          <p:nvPr/>
        </p:nvGraphicFramePr>
        <p:xfrm>
          <a:off x="2470150" y="243295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38" name="Equation" r:id="rId3" imgW="355294" imgH="558555" progId="Equation.DSMT4">
                  <p:embed/>
                </p:oleObj>
              </mc:Choice>
              <mc:Fallback>
                <p:oleObj name="Equation" r:id="rId3" imgW="355294" imgH="558555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243295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5" name="Object 5"/>
          <p:cNvGraphicFramePr>
            <a:graphicFrameLocks noChangeAspect="1"/>
          </p:cNvGraphicFramePr>
          <p:nvPr/>
        </p:nvGraphicFramePr>
        <p:xfrm>
          <a:off x="3429000" y="2432953"/>
          <a:ext cx="292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39" name="Equation" r:id="rId5" imgW="291947" imgH="558555" progId="Equation.DSMT4">
                  <p:embed/>
                </p:oleObj>
              </mc:Choice>
              <mc:Fallback>
                <p:oleObj name="Equation" r:id="rId5" imgW="291947" imgH="558555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432953"/>
                        <a:ext cx="292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6" name="Object 6"/>
          <p:cNvGraphicFramePr>
            <a:graphicFrameLocks noChangeAspect="1"/>
          </p:cNvGraphicFramePr>
          <p:nvPr/>
        </p:nvGraphicFramePr>
        <p:xfrm>
          <a:off x="2488064" y="3322638"/>
          <a:ext cx="330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40" name="Equation" r:id="rId7" imgW="330154" imgH="558892" progId="Equation.DSMT4">
                  <p:embed/>
                </p:oleObj>
              </mc:Choice>
              <mc:Fallback>
                <p:oleObj name="Equation" r:id="rId7" imgW="330154" imgH="558892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8064" y="3322638"/>
                        <a:ext cx="330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7" name="Object 7"/>
          <p:cNvGraphicFramePr>
            <a:graphicFrameLocks noChangeAspect="1"/>
          </p:cNvGraphicFramePr>
          <p:nvPr/>
        </p:nvGraphicFramePr>
        <p:xfrm>
          <a:off x="3427864" y="3327400"/>
          <a:ext cx="20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41" name="Equation" r:id="rId9" imgW="203261" imgH="558555" progId="Equation.DSMT4">
                  <p:embed/>
                </p:oleObj>
              </mc:Choice>
              <mc:Fallback>
                <p:oleObj name="Equation" r:id="rId9" imgW="203261" imgH="558555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864" y="3327400"/>
                        <a:ext cx="20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8" name="Object 8"/>
          <p:cNvGraphicFramePr>
            <a:graphicFrameLocks noChangeAspect="1"/>
          </p:cNvGraphicFramePr>
          <p:nvPr/>
        </p:nvGraphicFramePr>
        <p:xfrm>
          <a:off x="2619375" y="4318000"/>
          <a:ext cx="177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42" name="Equation" r:id="rId11" imgW="177815" imgH="558219" progId="Equation.DSMT4">
                  <p:embed/>
                </p:oleObj>
              </mc:Choice>
              <mc:Fallback>
                <p:oleObj name="Equation" r:id="rId11" imgW="177815" imgH="558219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375" y="4318000"/>
                        <a:ext cx="177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9" name="Object 9"/>
          <p:cNvGraphicFramePr>
            <a:graphicFrameLocks noChangeAspect="1"/>
          </p:cNvGraphicFramePr>
          <p:nvPr/>
        </p:nvGraphicFramePr>
        <p:xfrm>
          <a:off x="3419475" y="4310063"/>
          <a:ext cx="20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43" name="Equation" r:id="rId13" imgW="203261" imgH="558555" progId="Equation.DSMT4">
                  <p:embed/>
                </p:oleObj>
              </mc:Choice>
              <mc:Fallback>
                <p:oleObj name="Equation" r:id="rId13" imgW="203261" imgH="558555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4310063"/>
                        <a:ext cx="20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70" name="Object 10"/>
          <p:cNvGraphicFramePr>
            <a:graphicFrameLocks noChangeAspect="1"/>
          </p:cNvGraphicFramePr>
          <p:nvPr/>
        </p:nvGraphicFramePr>
        <p:xfrm>
          <a:off x="2603500" y="5275277"/>
          <a:ext cx="20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44" name="Equation" r:id="rId15" imgW="203261" imgH="558555" progId="Equation.DSMT4">
                  <p:embed/>
                </p:oleObj>
              </mc:Choice>
              <mc:Fallback>
                <p:oleObj name="Equation" r:id="rId15" imgW="203261" imgH="558555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5275277"/>
                        <a:ext cx="20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71" name="Object 11"/>
          <p:cNvGraphicFramePr>
            <a:graphicFrameLocks noChangeAspect="1"/>
          </p:cNvGraphicFramePr>
          <p:nvPr/>
        </p:nvGraphicFramePr>
        <p:xfrm>
          <a:off x="3373438" y="5275277"/>
          <a:ext cx="292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45" name="Equation" r:id="rId17" imgW="291947" imgH="558555" progId="Equation.DSMT4">
                  <p:embed/>
                </p:oleObj>
              </mc:Choice>
              <mc:Fallback>
                <p:oleObj name="Equation" r:id="rId17" imgW="291947" imgH="558555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438" y="5275277"/>
                        <a:ext cx="292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7772" name="Picture 12"/>
          <p:cNvPicPr>
            <a:picLocks noChangeAspect="1" noChangeArrowheads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67200" y="1348342"/>
            <a:ext cx="4495800" cy="448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7773" name="Object 13"/>
          <p:cNvGraphicFramePr>
            <a:graphicFrameLocks noChangeAspect="1"/>
          </p:cNvGraphicFramePr>
          <p:nvPr/>
        </p:nvGraphicFramePr>
        <p:xfrm>
          <a:off x="533400" y="1325344"/>
          <a:ext cx="1371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46" name="Equation" r:id="rId20" imgW="1371324" imgH="469601" progId="Equation.DSMT4">
                  <p:embed/>
                </p:oleObj>
              </mc:Choice>
              <mc:Fallback>
                <p:oleObj name="Equation" r:id="rId20" imgW="1371324" imgH="469601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25344"/>
                        <a:ext cx="1371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57200" y="17627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="1" dirty="0"/>
              <a:t>Solution</a:t>
            </a:r>
          </a:p>
        </p:txBody>
      </p:sp>
      <p:graphicFrame>
        <p:nvGraphicFramePr>
          <p:cNvPr id="118786" name="Object 2"/>
          <p:cNvGraphicFramePr>
            <a:graphicFrameLocks noChangeAspect="1"/>
          </p:cNvGraphicFramePr>
          <p:nvPr/>
        </p:nvGraphicFramePr>
        <p:xfrm>
          <a:off x="558800" y="1114004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27" name="Equation" r:id="rId3" imgW="1726833" imgH="837787" progId="Equation.DSMT4">
                  <p:embed/>
                </p:oleObj>
              </mc:Choice>
              <mc:Fallback>
                <p:oleObj name="Equation" r:id="rId3" imgW="1726833" imgH="837787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114004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133600" y="1905000"/>
          <a:ext cx="1676400" cy="404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  <a:latin typeface="Symbol" pitchFamily="98" charset="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  <a:latin typeface="Symbol" pitchFamily="98" charset="2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3160713" y="2312988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28" name="Equation" r:id="rId5" imgW="444247" imgH="558892" progId="Equation.DSMT4">
                  <p:embed/>
                </p:oleObj>
              </mc:Choice>
              <mc:Fallback>
                <p:oleObj name="Equation" r:id="rId5" imgW="444247" imgH="558892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0713" y="2312988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88" name="Object 4"/>
          <p:cNvGraphicFramePr>
            <a:graphicFrameLocks noChangeAspect="1"/>
          </p:cNvGraphicFramePr>
          <p:nvPr/>
        </p:nvGraphicFramePr>
        <p:xfrm>
          <a:off x="3186113" y="331946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29" name="Equation" r:id="rId7" imgW="355294" imgH="558555" progId="Equation.DSMT4">
                  <p:embed/>
                </p:oleObj>
              </mc:Choice>
              <mc:Fallback>
                <p:oleObj name="Equation" r:id="rId7" imgW="355294" imgH="558555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113" y="331946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89" name="Object 5"/>
          <p:cNvGraphicFramePr>
            <a:graphicFrameLocks noChangeAspect="1"/>
          </p:cNvGraphicFramePr>
          <p:nvPr/>
        </p:nvGraphicFramePr>
        <p:xfrm>
          <a:off x="3168650" y="5334000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30" name="Equation" r:id="rId9" imgW="444247" imgH="558892" progId="Equation.DSMT4">
                  <p:embed/>
                </p:oleObj>
              </mc:Choice>
              <mc:Fallback>
                <p:oleObj name="Equation" r:id="rId9" imgW="444247" imgH="558892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650" y="5334000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90" name="Object 6"/>
          <p:cNvGraphicFramePr>
            <a:graphicFrameLocks noChangeAspect="1"/>
          </p:cNvGraphicFramePr>
          <p:nvPr/>
        </p:nvGraphicFramePr>
        <p:xfrm>
          <a:off x="3197225" y="4330700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31" name="Equation" r:id="rId11" imgW="355294" imgH="558555" progId="Equation.DSMT4">
                  <p:embed/>
                </p:oleObj>
              </mc:Choice>
              <mc:Fallback>
                <p:oleObj name="Equation" r:id="rId11" imgW="355294" imgH="558555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225" y="4330700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8822" name="Picture 38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4572000" y="1828800"/>
            <a:ext cx="3657600" cy="3749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BC472E0-9795-45BF-A767-30EE1642349F}"/>
              </a:ext>
            </a:extLst>
          </p:cNvPr>
          <p:cNvSpPr txBox="1"/>
          <p:nvPr/>
        </p:nvSpPr>
        <p:spPr>
          <a:xfrm>
            <a:off x="5791200" y="5413494"/>
            <a:ext cx="1371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 and vertex for the quadratic function 		 . Then graph the function, 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line of symmetry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0</a:t>
            </a:r>
            <a:r>
              <a:rPr lang="en-US" dirty="0"/>
              <a:t>. (The parabola opens upward since </a:t>
            </a:r>
            <a:r>
              <a:rPr lang="en-US" i="1" dirty="0"/>
              <a:t>a</a:t>
            </a:r>
            <a:r>
              <a:rPr lang="en-US" dirty="0"/>
              <a:t> is positive.) The vertex is at </a:t>
            </a:r>
            <a:r>
              <a:rPr lang="en-US" dirty="0">
                <a:solidFill>
                  <a:srgbClr val="FF0000"/>
                </a:solidFill>
              </a:rPr>
              <a:t>(0, –3)</a:t>
            </a:r>
            <a:r>
              <a:rPr lang="en-US" dirty="0"/>
              <a:t>.</a:t>
            </a:r>
          </a:p>
        </p:txBody>
      </p:sp>
      <p:graphicFrame>
        <p:nvGraphicFramePr>
          <p:cNvPr id="12492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986747"/>
              </p:ext>
            </p:extLst>
          </p:nvPr>
        </p:nvGraphicFramePr>
        <p:xfrm>
          <a:off x="1843088" y="1744663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38" name="Equation" r:id="rId3" imgW="1511280" imgH="444240" progId="Equation.DSMT4">
                  <p:embed/>
                </p:oleObj>
              </mc:Choice>
              <mc:Fallback>
                <p:oleObj name="Equation" r:id="rId3" imgW="151128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8" y="1744663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(cont.)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852758"/>
              </p:ext>
            </p:extLst>
          </p:nvPr>
        </p:nvGraphicFramePr>
        <p:xfrm>
          <a:off x="685800" y="1295400"/>
          <a:ext cx="16764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736725" y="2425700"/>
          <a:ext cx="342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47" name="Equation" r:id="rId3" imgW="342625" imgH="558555" progId="Equation.DSMT4">
                  <p:embed/>
                </p:oleObj>
              </mc:Choice>
              <mc:Fallback>
                <p:oleObj name="Equation" r:id="rId3" imgW="342625" imgH="558555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5" y="2425700"/>
                        <a:ext cx="342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1" name="Object 3"/>
          <p:cNvGraphicFramePr>
            <a:graphicFrameLocks noChangeAspect="1"/>
          </p:cNvGraphicFramePr>
          <p:nvPr/>
        </p:nvGraphicFramePr>
        <p:xfrm>
          <a:off x="1741488" y="3455988"/>
          <a:ext cx="342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48" name="Equation" r:id="rId5" imgW="342625" imgH="558555" progId="Equation.DSMT4">
                  <p:embed/>
                </p:oleObj>
              </mc:Choice>
              <mc:Fallback>
                <p:oleObj name="Equation" r:id="rId5" imgW="342625" imgH="558555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488" y="3455988"/>
                        <a:ext cx="342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579292"/>
              </p:ext>
            </p:extLst>
          </p:nvPr>
        </p:nvGraphicFramePr>
        <p:xfrm>
          <a:off x="1009650" y="3444875"/>
          <a:ext cx="177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49" name="Equation" r:id="rId7" imgW="177480" imgH="558720" progId="Equation.DSMT4">
                  <p:embed/>
                </p:oleObj>
              </mc:Choice>
              <mc:Fallback>
                <p:oleObj name="Equation" r:id="rId7" imgW="177480" imgH="55872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3444875"/>
                        <a:ext cx="177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003405"/>
              </p:ext>
            </p:extLst>
          </p:nvPr>
        </p:nvGraphicFramePr>
        <p:xfrm>
          <a:off x="1062038" y="2425700"/>
          <a:ext cx="177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50" name="Equation" r:id="rId9" imgW="177815" imgH="558219" progId="Equation.DSMT4">
                  <p:embed/>
                </p:oleObj>
              </mc:Choice>
              <mc:Fallback>
                <p:oleObj name="Equation" r:id="rId9" imgW="177815" imgH="558219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038" y="2425700"/>
                        <a:ext cx="177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9814" name="Picture 6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286517"/>
            <a:ext cx="4648200" cy="4616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9599182F-87E9-4EFC-9696-F3078A95E3B7}"/>
              </a:ext>
            </a:extLst>
          </p:cNvPr>
          <p:cNvSpPr/>
          <p:nvPr/>
        </p:nvSpPr>
        <p:spPr>
          <a:xfrm>
            <a:off x="838200" y="2520434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endParaRPr lang="en-US" dirty="0"/>
          </a:p>
        </p:txBody>
      </p:sp>
      <p:graphicFrame>
        <p:nvGraphicFramePr>
          <p:cNvPr id="10" name="Object 1">
            <a:extLst>
              <a:ext uri="{FF2B5EF4-FFF2-40B4-BE49-F238E27FC236}">
                <a16:creationId xmlns:a16="http://schemas.microsoft.com/office/drawing/2014/main" xmlns="" id="{9958423D-D15D-4EA6-A234-542834A4E4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654640"/>
              </p:ext>
            </p:extLst>
          </p:nvPr>
        </p:nvGraphicFramePr>
        <p:xfrm>
          <a:off x="4699000" y="1171575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51" name="Equation" r:id="rId12" imgW="190440" imgH="330120" progId="Equation.DSMT4">
                  <p:embed/>
                </p:oleObj>
              </mc:Choice>
              <mc:Fallback>
                <p:oleObj name="Equation" r:id="rId12" imgW="190440" imgH="33012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0" y="1171575"/>
                        <a:ext cx="190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Quadratic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 and vertex for the quadratic </a:t>
            </a:r>
          </a:p>
          <a:p>
            <a:endParaRPr lang="en-US" sz="500" dirty="0"/>
          </a:p>
          <a:p>
            <a:r>
              <a:rPr lang="en-US" dirty="0"/>
              <a:t>function 	                    Then graph the function, </a:t>
            </a:r>
          </a:p>
          <a:p>
            <a:endParaRPr lang="en-US" sz="500" dirty="0"/>
          </a:p>
          <a:p>
            <a:r>
              <a:rPr lang="en-US" dirty="0"/>
              <a:t>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line of symmetry is </a:t>
            </a:r>
            <a:r>
              <a:rPr lang="en-US" i="1" dirty="0"/>
              <a:t>	        </a:t>
            </a:r>
            <a:r>
              <a:rPr lang="en-US" dirty="0"/>
              <a:t>and the vertex is at </a:t>
            </a:r>
            <a:br>
              <a:rPr lang="en-US" dirty="0"/>
            </a:br>
            <a:endParaRPr lang="en-US" sz="500" dirty="0"/>
          </a:p>
          <a:p>
            <a:r>
              <a:rPr lang="en-US" dirty="0"/>
              <a:t>Note that the parabola opens downward since </a:t>
            </a:r>
            <a:r>
              <a:rPr lang="en-US" i="1" dirty="0"/>
              <a:t>a</a:t>
            </a:r>
            <a:r>
              <a:rPr lang="en-US" dirty="0"/>
              <a:t> is negative.</a:t>
            </a:r>
          </a:p>
        </p:txBody>
      </p:sp>
      <p:graphicFrame>
        <p:nvGraphicFramePr>
          <p:cNvPr id="120834" name="Object 2"/>
          <p:cNvGraphicFramePr>
            <a:graphicFrameLocks noChangeAspect="1"/>
          </p:cNvGraphicFramePr>
          <p:nvPr/>
        </p:nvGraphicFramePr>
        <p:xfrm>
          <a:off x="1805760" y="1629196"/>
          <a:ext cx="2120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59" name="Equation" r:id="rId3" imgW="2120372" imgH="990462" progId="Equation.DSMT4">
                  <p:embed/>
                </p:oleObj>
              </mc:Choice>
              <mc:Fallback>
                <p:oleObj name="Equation" r:id="rId3" imgW="2120372" imgH="990462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5760" y="1629196"/>
                        <a:ext cx="2120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35" name="Object 3"/>
          <p:cNvGraphicFramePr>
            <a:graphicFrameLocks noChangeAspect="1"/>
          </p:cNvGraphicFramePr>
          <p:nvPr/>
        </p:nvGraphicFramePr>
        <p:xfrm>
          <a:off x="7696200" y="3777632"/>
          <a:ext cx="1066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60" name="Equation" r:id="rId5" imgW="1066524" imgH="927077" progId="Equation.DSMT4">
                  <p:embed/>
                </p:oleObj>
              </mc:Choice>
              <mc:Fallback>
                <p:oleObj name="Equation" r:id="rId5" imgW="1066524" imgH="927077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3777632"/>
                        <a:ext cx="1066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36" name="Object 4"/>
          <p:cNvGraphicFramePr>
            <a:graphicFrameLocks noChangeAspect="1"/>
          </p:cNvGraphicFramePr>
          <p:nvPr/>
        </p:nvGraphicFramePr>
        <p:xfrm>
          <a:off x="3946525" y="3786188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61" name="Equation" r:id="rId7" imgW="787553" imgH="838292" progId="Equation.DSMT4">
                  <p:embed/>
                </p:oleObj>
              </mc:Choice>
              <mc:Fallback>
                <p:oleObj name="Equation" r:id="rId7" imgW="787553" imgH="838292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6525" y="3786188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2004</TotalTime>
  <Words>289</Words>
  <Application>Microsoft Office PowerPoint</Application>
  <PresentationFormat>On-screen Show (4:3)</PresentationFormat>
  <Paragraphs>101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Courier New</vt:lpstr>
      <vt:lpstr>Symbol</vt:lpstr>
      <vt:lpstr>Office Theme</vt:lpstr>
      <vt:lpstr>Equation</vt:lpstr>
      <vt:lpstr>Section 16.6</vt:lpstr>
      <vt:lpstr>Objectives</vt:lpstr>
      <vt:lpstr>Quadratic Functions</vt:lpstr>
      <vt:lpstr>Example 1: Graphing Quadratic Functions</vt:lpstr>
      <vt:lpstr>Example 1: Graphing Quadratic Functions (cont.)</vt:lpstr>
      <vt:lpstr>Example 1: Graphing Quadratic Functions (cont.)</vt:lpstr>
      <vt:lpstr>Example 2: Graphing Quadratic Functions</vt:lpstr>
      <vt:lpstr>Example 2: Graphing Quadratic Functions (cont.)</vt:lpstr>
      <vt:lpstr>Example 3: Quadratic Functions</vt:lpstr>
      <vt:lpstr>Example 3: Quadratic Functions (cont.)</vt:lpstr>
      <vt:lpstr>Example 4: Graphing Quadratic Functions </vt:lpstr>
      <vt:lpstr>Example 4: Graphing Quadratic Functions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465</cp:revision>
  <dcterms:created xsi:type="dcterms:W3CDTF">2013-04-26T14:43:13Z</dcterms:created>
  <dcterms:modified xsi:type="dcterms:W3CDTF">2018-08-16T22:41:22Z</dcterms:modified>
</cp:coreProperties>
</file>