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90" r:id="rId4"/>
    <p:sldId id="291" r:id="rId5"/>
    <p:sldId id="293" r:id="rId6"/>
    <p:sldId id="294" r:id="rId7"/>
    <p:sldId id="295" r:id="rId8"/>
    <p:sldId id="297" r:id="rId9"/>
    <p:sldId id="298" r:id="rId10"/>
    <p:sldId id="299" r:id="rId11"/>
    <p:sldId id="296" r:id="rId12"/>
    <p:sldId id="292" r:id="rId13"/>
    <p:sldId id="300" r:id="rId14"/>
    <p:sldId id="301" r:id="rId15"/>
    <p:sldId id="30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7E7E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13" autoAdjust="0"/>
    <p:restoredTop sz="94709" autoAdjust="0"/>
  </p:normalViewPr>
  <p:slideViewPr>
    <p:cSldViewPr>
      <p:cViewPr varScale="1">
        <p:scale>
          <a:sx n="105" d="100"/>
          <a:sy n="105" d="100"/>
        </p:scale>
        <p:origin x="11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5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36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9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12" Type="http://schemas.openxmlformats.org/officeDocument/2006/relationships/image" Target="../media/image48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Relationship Id="rId1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44.wmf"/><Relationship Id="rId26" Type="http://schemas.openxmlformats.org/officeDocument/2006/relationships/image" Target="../media/image48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29" Type="http://schemas.openxmlformats.org/officeDocument/2006/relationships/oleObject" Target="../embeddings/oleObject62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47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28" Type="http://schemas.openxmlformats.org/officeDocument/2006/relationships/image" Target="../media/image49.wmf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3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Relationship Id="rId27" Type="http://schemas.openxmlformats.org/officeDocument/2006/relationships/oleObject" Target="../embeddings/oleObject61.bin"/><Relationship Id="rId30" Type="http://schemas.openxmlformats.org/officeDocument/2006/relationships/image" Target="../media/image5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53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5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3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32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24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28" Type="http://schemas.openxmlformats.org/officeDocument/2006/relationships/image" Target="../media/image26.wmf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31.bin"/><Relationship Id="rId30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0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3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1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3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Algebra of Functions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Let                        and                         Find the following functions.</a:t>
            </a:r>
          </a:p>
          <a:p>
            <a:endParaRPr lang="en-US" dirty="0"/>
          </a:p>
          <a:p>
            <a:pPr>
              <a:spcBef>
                <a:spcPts val="4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Algebraic Operations with Functions (cont.)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33400" y="2189430"/>
          <a:ext cx="1587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5" name="Equation" r:id="rId3" imgW="1587240" imgH="977760" progId="Equation.DSMT4">
                  <p:embed/>
                </p:oleObj>
              </mc:Choice>
              <mc:Fallback>
                <p:oleObj name="Equation" r:id="rId3" imgW="1587240" imgH="977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89430"/>
                        <a:ext cx="1587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Object 2"/>
          <p:cNvGraphicFramePr>
            <a:graphicFrameLocks noChangeAspect="1"/>
          </p:cNvGraphicFramePr>
          <p:nvPr/>
        </p:nvGraphicFramePr>
        <p:xfrm>
          <a:off x="1054100" y="13208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6" name="Equation" r:id="rId5" imgW="1841400" imgH="482400" progId="Equation.DSMT4">
                  <p:embed/>
                </p:oleObj>
              </mc:Choice>
              <mc:Fallback>
                <p:oleObj name="Equation" r:id="rId5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3208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5" name="Object 3"/>
          <p:cNvGraphicFramePr>
            <a:graphicFrameLocks noChangeAspect="1"/>
          </p:cNvGraphicFramePr>
          <p:nvPr/>
        </p:nvGraphicFramePr>
        <p:xfrm>
          <a:off x="3563938" y="1330325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7" name="Equation" r:id="rId7" imgW="1904760" imgH="469800" progId="Equation.DSMT4">
                  <p:embed/>
                </p:oleObj>
              </mc:Choice>
              <mc:Fallback>
                <p:oleObj name="Equation" r:id="rId7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330325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7" name="Object 11"/>
          <p:cNvGraphicFramePr>
            <a:graphicFrameLocks noChangeAspect="1"/>
          </p:cNvGraphicFramePr>
          <p:nvPr/>
        </p:nvGraphicFramePr>
        <p:xfrm>
          <a:off x="952500" y="3810000"/>
          <a:ext cx="1104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8" name="Equation" r:id="rId9" imgW="1104840" imgH="977760" progId="Equation.DSMT4">
                  <p:embed/>
                </p:oleObj>
              </mc:Choice>
              <mc:Fallback>
                <p:oleObj name="Equation" r:id="rId9" imgW="1104840" imgH="9777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810000"/>
                        <a:ext cx="1104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8" name="Object 12"/>
          <p:cNvGraphicFramePr>
            <a:graphicFrameLocks noChangeAspect="1"/>
          </p:cNvGraphicFramePr>
          <p:nvPr/>
        </p:nvGraphicFramePr>
        <p:xfrm>
          <a:off x="2142226" y="3827252"/>
          <a:ext cx="5689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9" name="Equation" r:id="rId11" imgW="5689440" imgH="939600" progId="Equation.DSMT4">
                  <p:embed/>
                </p:oleObj>
              </mc:Choice>
              <mc:Fallback>
                <p:oleObj name="Equation" r:id="rId11" imgW="5689440" imgH="939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226" y="3827252"/>
                        <a:ext cx="5689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   and                          Find the following functions.</a:t>
            </a:r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Evaluate each of the functions found in Parts a. through c. for </a:t>
            </a:r>
            <a:r>
              <a:rPr lang="en-US" i="1" dirty="0"/>
              <a:t>x </a:t>
            </a:r>
            <a:r>
              <a:rPr lang="en-US" dirty="0"/>
              <a:t>= 3.</a:t>
            </a:r>
            <a:r>
              <a:rPr lang="en-US" i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Algebraic Operations with Functions (cont.)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4100" y="13208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5" name="Equation" r:id="rId3" imgW="1841400" imgH="482400" progId="Equation.DSMT4">
                  <p:embed/>
                </p:oleObj>
              </mc:Choice>
              <mc:Fallback>
                <p:oleObj name="Equation" r:id="rId3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3208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3564148" y="1330325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6" name="Equation" r:id="rId5" imgW="1904760" imgH="469800" progId="Equation.DSMT4">
                  <p:embed/>
                </p:oleObj>
              </mc:Choice>
              <mc:Fallback>
                <p:oleObj name="Equation" r:id="rId5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4148" y="1330325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1" name="Object 11"/>
          <p:cNvGraphicFramePr>
            <a:graphicFrameLocks noChangeAspect="1"/>
          </p:cNvGraphicFramePr>
          <p:nvPr/>
        </p:nvGraphicFramePr>
        <p:xfrm>
          <a:off x="533400" y="37211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7" name="Equation" r:id="rId7" imgW="1384200" imgH="469800" progId="Equation.DSMT4">
                  <p:embed/>
                </p:oleObj>
              </mc:Choice>
              <mc:Fallback>
                <p:oleObj name="Equation" r:id="rId7" imgW="138420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211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/>
        </p:nvGraphicFramePr>
        <p:xfrm>
          <a:off x="1981200" y="36576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8" name="Equation" r:id="rId9" imgW="2006280" imgH="533160" progId="Equation.DSMT4">
                  <p:embed/>
                </p:oleObj>
              </mc:Choice>
              <mc:Fallback>
                <p:oleObj name="Equation" r:id="rId9" imgW="2006280" imgH="533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6576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/>
        </p:nvGraphicFramePr>
        <p:xfrm>
          <a:off x="4038600" y="3802063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19" name="Equation" r:id="rId11" imgW="1409400" imgH="291960" progId="Equation.DSMT4">
                  <p:embed/>
                </p:oleObj>
              </mc:Choice>
              <mc:Fallback>
                <p:oleObj name="Equation" r:id="rId11" imgW="1409400" imgH="2919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802063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/>
        </p:nvGraphicFramePr>
        <p:xfrm>
          <a:off x="5537200" y="3802063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0" name="Equation" r:id="rId13" imgW="634680" imgH="291960" progId="Equation.DSMT4">
                  <p:embed/>
                </p:oleObj>
              </mc:Choice>
              <mc:Fallback>
                <p:oleObj name="Equation" r:id="rId13" imgW="634680" imgH="2919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7200" y="3802063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/>
        </p:nvGraphicFramePr>
        <p:xfrm>
          <a:off x="533400" y="43434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1" name="Equation" r:id="rId15" imgW="1384200" imgH="469800" progId="Equation.DSMT4">
                  <p:embed/>
                </p:oleObj>
              </mc:Choice>
              <mc:Fallback>
                <p:oleObj name="Equation" r:id="rId15" imgW="1384200" imgH="469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/>
        </p:nvGraphicFramePr>
        <p:xfrm>
          <a:off x="1981200" y="42672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2" name="Equation" r:id="rId17" imgW="2438280" imgH="533160" progId="Equation.DSMT4">
                  <p:embed/>
                </p:oleObj>
              </mc:Choice>
              <mc:Fallback>
                <p:oleObj name="Equation" r:id="rId17" imgW="2438280" imgH="5331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72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/>
        </p:nvGraphicFramePr>
        <p:xfrm>
          <a:off x="4479026" y="441325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3" name="Equation" r:id="rId19" imgW="1625400" imgH="291960" progId="Equation.DSMT4">
                  <p:embed/>
                </p:oleObj>
              </mc:Choice>
              <mc:Fallback>
                <p:oleObj name="Equation" r:id="rId19" imgW="1625400" imgH="2919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026" y="441325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/>
        </p:nvGraphicFramePr>
        <p:xfrm>
          <a:off x="6163574" y="44196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4" name="Equation" r:id="rId21" imgW="457200" imgH="279360" progId="Equation.DSMT4">
                  <p:embed/>
                </p:oleObj>
              </mc:Choice>
              <mc:Fallback>
                <p:oleObj name="Equation" r:id="rId21" imgW="457200" imgH="2793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3574" y="44196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/>
        </p:nvGraphicFramePr>
        <p:xfrm>
          <a:off x="533400" y="4767263"/>
          <a:ext cx="1079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5" name="Equation" r:id="rId23" imgW="1079280" imgH="977760" progId="Equation.DSMT4">
                  <p:embed/>
                </p:oleObj>
              </mc:Choice>
              <mc:Fallback>
                <p:oleObj name="Equation" r:id="rId23" imgW="1079280" imgH="9777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67263"/>
                        <a:ext cx="1079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/>
        </p:nvGraphicFramePr>
        <p:xfrm>
          <a:off x="1659148" y="4724400"/>
          <a:ext cx="1612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6" name="Equation" r:id="rId25" imgW="1612800" imgH="1066680" progId="Equation.DSMT4">
                  <p:embed/>
                </p:oleObj>
              </mc:Choice>
              <mc:Fallback>
                <p:oleObj name="Equation" r:id="rId25" imgW="1612800" imgH="1066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148" y="4724400"/>
                        <a:ext cx="1612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/>
        </p:nvGraphicFramePr>
        <p:xfrm>
          <a:off x="3335548" y="4842296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7" name="Equation" r:id="rId27" imgW="1002960" imgH="838080" progId="Equation.DSMT4">
                  <p:embed/>
                </p:oleObj>
              </mc:Choice>
              <mc:Fallback>
                <p:oleObj name="Equation" r:id="rId27" imgW="100296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548" y="4842296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/>
        </p:nvGraphicFramePr>
        <p:xfrm>
          <a:off x="4419600" y="483367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8" name="Equation" r:id="rId29" imgW="545760" imgH="838080" progId="Equation.DSMT4">
                  <p:embed/>
                </p:oleObj>
              </mc:Choice>
              <mc:Fallback>
                <p:oleObj name="Equation" r:id="rId29" imgW="5457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83367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Let                       and                           Find the following functions and state the domain of each function.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dirty="0"/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set of all real numbers. However, the domain of the sum is restricted to the domain of </a:t>
            </a:r>
            <a:r>
              <a:rPr lang="en-US" i="1" dirty="0"/>
              <a:t>g</a:t>
            </a:r>
            <a:r>
              <a:rPr lang="en-US" dirty="0"/>
              <a:t>, the radical function. In this case we must have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 ≥ 0</a:t>
            </a:r>
            <a:r>
              <a:rPr lang="en-US" dirty="0"/>
              <a:t>. Thus, in interval notation, the domain is </a:t>
            </a:r>
            <a:r>
              <a:rPr lang="en-US" dirty="0">
                <a:solidFill>
                  <a:srgbClr val="FF0000"/>
                </a:solidFill>
              </a:rPr>
              <a:t>[2,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∞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Algebraic Operations with Functions with Limited Domains 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533400" y="2209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9" name="Equation" r:id="rId3" imgW="1892160" imgH="469800" progId="Equation.DSMT4">
                  <p:embed/>
                </p:oleObj>
              </mc:Choice>
              <mc:Fallback>
                <p:oleObj name="Equation" r:id="rId3" imgW="18921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066800" y="132715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0" name="Equation" r:id="rId5" imgW="1688760" imgH="469800" progId="Equation.DSMT4">
                  <p:embed/>
                </p:oleObj>
              </mc:Choice>
              <mc:Fallback>
                <p:oleObj name="Equation" r:id="rId5" imgW="1688760" imgH="469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2715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3454878" y="1279047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1" name="Equation" r:id="rId7" imgW="1993680" imgH="520560" progId="Equation.DSMT4">
                  <p:embed/>
                </p:oleObj>
              </mc:Choice>
              <mc:Fallback>
                <p:oleObj name="Equation" r:id="rId7" imgW="199368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878" y="1279047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1025104" y="3200400"/>
          <a:ext cx="3695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2" name="Equation" r:id="rId9" imgW="3695400" imgH="533160" progId="Equation.DSMT4">
                  <p:embed/>
                </p:oleObj>
              </mc:Choice>
              <mc:Fallback>
                <p:oleObj name="Equation" r:id="rId9" imgW="36954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104" y="3200400"/>
                        <a:ext cx="3695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r>
              <a:rPr lang="en-US" dirty="0"/>
              <a:t>Let                       and                           Find the following functions and state the domain of each function.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b="1" dirty="0"/>
          </a:p>
          <a:p>
            <a:pPr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For this function, the denominator cannot be 0, so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≠ 2. Therefore, we must have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 &gt; 0 </a:t>
            </a:r>
            <a:r>
              <a:rPr lang="en-US" dirty="0"/>
              <a:t>and the domain, in interval notation, is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∞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Note:</a:t>
            </a:r>
            <a:r>
              <a:rPr lang="en-US" dirty="0"/>
              <a:t> The domain can become smaller than, but never larger than, the domain of the two original functions.</a:t>
            </a:r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3: Algebraic Operations with Functions with Limited Domains (cont.)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049371"/>
              </p:ext>
            </p:extLst>
          </p:nvPr>
        </p:nvGraphicFramePr>
        <p:xfrm>
          <a:off x="546577" y="2145586"/>
          <a:ext cx="2908301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5" name="Equation" r:id="rId3" imgW="2908080" imgH="977760" progId="Equation.DSMT4">
                  <p:embed/>
                </p:oleObj>
              </mc:Choice>
              <mc:Fallback>
                <p:oleObj name="Equation" r:id="rId3" imgW="2908080" imgH="977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577" y="2145586"/>
                        <a:ext cx="2908301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1066800" y="132715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6" name="Equation" r:id="rId5" imgW="1688760" imgH="469800" progId="Equation.DSMT4">
                  <p:embed/>
                </p:oleObj>
              </mc:Choice>
              <mc:Fallback>
                <p:oleObj name="Equation" r:id="rId5" imgW="1688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2715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3454878" y="1279047"/>
          <a:ext cx="1993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7" name="Equation" r:id="rId7" imgW="1993680" imgH="520560" progId="Equation.DSMT4">
                  <p:embed/>
                </p:oleObj>
              </mc:Choice>
              <mc:Fallback>
                <p:oleObj name="Equation" r:id="rId7" imgW="1993680" imgH="520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878" y="1279047"/>
                        <a:ext cx="1993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Sally is analyzing the finances for her bakery. She finds that the bakery’s revenue can be represented by the function </a:t>
            </a:r>
            <a:r>
              <a:rPr lang="en-US" dirty="0">
                <a:solidFill>
                  <a:srgbClr val="0000FF"/>
                </a:solidFill>
              </a:rPr>
              <a:t>23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+ 18</a:t>
            </a:r>
            <a:r>
              <a:rPr lang="en-US" dirty="0"/>
              <a:t> when they sell </a:t>
            </a:r>
            <a:r>
              <a:rPr lang="en-US" i="1" dirty="0"/>
              <a:t>x</a:t>
            </a:r>
            <a:r>
              <a:rPr lang="en-US" dirty="0"/>
              <a:t> cakes. The cost function can be represented by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− 4</a:t>
            </a:r>
            <a:r>
              <a:rPr lang="en-US" dirty="0"/>
              <a:t> when they make </a:t>
            </a:r>
            <a:r>
              <a:rPr lang="en-US" i="1" dirty="0"/>
              <a:t>x</a:t>
            </a:r>
            <a:r>
              <a:rPr lang="en-US" dirty="0"/>
              <a:t> cakes. Using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, find an expression that represents the bakery’s profits when they sell </a:t>
            </a:r>
            <a:r>
              <a:rPr lang="en-US" i="1" dirty="0"/>
              <a:t>x</a:t>
            </a:r>
            <a:r>
              <a:rPr lang="en-US" dirty="0"/>
              <a:t> cakes.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Algebraic Operations with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Solution </a:t>
            </a:r>
          </a:p>
          <a:p>
            <a:r>
              <a:rPr lang="en-US" dirty="0"/>
              <a:t>Plugging the algebraic expressions into the formula </a:t>
            </a:r>
            <a:r>
              <a:rPr lang="en-US" dirty="0">
                <a:solidFill>
                  <a:srgbClr val="0000FF"/>
                </a:solidFill>
              </a:rPr>
              <a:t>profit = revenue − cost</a:t>
            </a:r>
            <a:r>
              <a:rPr lang="en-US" dirty="0"/>
              <a:t> and simplifying, we obtain the following.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Algebraic Operations with Functions (cont.)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" y="4953000"/>
            <a:ext cx="8229600" cy="89916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the profit function for the bakery can be represented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+ 22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they sell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cakes. </a:t>
            </a:r>
          </a:p>
        </p:txBody>
      </p:sp>
      <p:graphicFrame>
        <p:nvGraphicFramePr>
          <p:cNvPr id="84995" name="Object 3"/>
          <p:cNvGraphicFramePr>
            <a:graphicFrameLocks noChangeAspect="1"/>
          </p:cNvGraphicFramePr>
          <p:nvPr/>
        </p:nvGraphicFramePr>
        <p:xfrm>
          <a:off x="2584450" y="3194050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4" name="Equation" r:id="rId3" imgW="3974760" imgH="469800" progId="Equation.DSMT4">
                  <p:embed/>
                </p:oleObj>
              </mc:Choice>
              <mc:Fallback>
                <p:oleObj name="Equation" r:id="rId3" imgW="3974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194050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6" name="Object 4"/>
          <p:cNvGraphicFramePr>
            <a:graphicFrameLocks noChangeAspect="1"/>
          </p:cNvGraphicFramePr>
          <p:nvPr/>
        </p:nvGraphicFramePr>
        <p:xfrm>
          <a:off x="3429000" y="3810000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5" name="Equation" r:id="rId5" imgW="2641320" imgH="291960" progId="Equation.DSMT4">
                  <p:embed/>
                </p:oleObj>
              </mc:Choice>
              <mc:Fallback>
                <p:oleObj name="Equation" r:id="rId5" imgW="26413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10000"/>
                        <a:ext cx="264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997" name="Object 5"/>
          <p:cNvGraphicFramePr>
            <a:graphicFrameLocks noChangeAspect="1"/>
          </p:cNvGraphicFramePr>
          <p:nvPr/>
        </p:nvGraphicFramePr>
        <p:xfrm>
          <a:off x="3429000" y="4343400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6" name="Equation" r:id="rId7" imgW="1473120" imgH="291960" progId="Equation.DSMT4">
                  <p:embed/>
                </p:oleObj>
              </mc:Choice>
              <mc:Fallback>
                <p:oleObj name="Equation" r:id="rId7" imgW="14731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43400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Find the sum, difference, product, and quotient of two functions.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the sum of two functions.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Use a graphing calculator to graph the sum of two functions.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700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700" dirty="0">
                <a:solidFill>
                  <a:srgbClr val="000000"/>
                </a:solidFill>
              </a:rPr>
              <a:t>If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and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represent two functions and 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 is a value in the </a:t>
            </a:r>
            <a:r>
              <a:rPr lang="en-US" sz="2700" b="1" dirty="0">
                <a:solidFill>
                  <a:srgbClr val="C00000"/>
                </a:solidFill>
              </a:rPr>
              <a:t>domain of both functions</a:t>
            </a:r>
            <a:r>
              <a:rPr lang="en-US" sz="2700" dirty="0">
                <a:solidFill>
                  <a:srgbClr val="000000"/>
                </a:solidFill>
              </a:rPr>
              <a:t>, then we define the following operations.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Sum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+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Difference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  <a:r>
              <a:rPr lang="en-US" sz="27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Product of two functions:</a:t>
            </a:r>
            <a:r>
              <a:rPr lang="en-US" sz="2700" dirty="0">
                <a:solidFill>
                  <a:srgbClr val="000000"/>
                </a:solidFill>
              </a:rPr>
              <a:t> (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)(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= </a:t>
            </a:r>
            <a:r>
              <a:rPr lang="en-US" sz="2700" i="1" dirty="0">
                <a:solidFill>
                  <a:srgbClr val="000000"/>
                </a:solidFill>
              </a:rPr>
              <a:t>f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⋅ </a:t>
            </a:r>
            <a:r>
              <a:rPr lang="en-US" sz="2700" i="1" dirty="0">
                <a:solidFill>
                  <a:srgbClr val="000000"/>
                </a:solidFill>
              </a:rPr>
              <a:t>g</a:t>
            </a:r>
            <a:r>
              <a:rPr lang="en-US" sz="2700" dirty="0">
                <a:solidFill>
                  <a:srgbClr val="000000"/>
                </a:solidFill>
              </a:rPr>
              <a:t>(</a:t>
            </a:r>
            <a:r>
              <a:rPr lang="en-US" sz="2700" i="1" dirty="0">
                <a:solidFill>
                  <a:srgbClr val="000000"/>
                </a:solidFill>
              </a:rPr>
              <a:t>x</a:t>
            </a:r>
            <a:r>
              <a:rPr lang="en-US" sz="2700" dirty="0">
                <a:solidFill>
                  <a:srgbClr val="000000"/>
                </a:solidFill>
              </a:rPr>
              <a:t>)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700" b="1" dirty="0">
                <a:solidFill>
                  <a:srgbClr val="000000"/>
                </a:solidFill>
              </a:rPr>
              <a:t>Quotient of two functions:                           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Algebraic Operations with Functions </a:t>
            </a:r>
          </a:p>
        </p:txBody>
      </p:sp>
      <p:graphicFrame>
        <p:nvGraphicFramePr>
          <p:cNvPr id="59393" name="Object 1"/>
          <p:cNvGraphicFramePr>
            <a:graphicFrameLocks noChangeAspect="1"/>
          </p:cNvGraphicFramePr>
          <p:nvPr/>
        </p:nvGraphicFramePr>
        <p:xfrm>
          <a:off x="3575050" y="4953000"/>
          <a:ext cx="4191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0" name="Equation" r:id="rId3" imgW="4190760" imgH="927000" progId="Equation.DSMT4">
                  <p:embed/>
                </p:oleObj>
              </mc:Choice>
              <mc:Fallback>
                <p:oleObj name="Equation" r:id="rId3" imgW="419076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4953000"/>
                        <a:ext cx="4191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           and                       Find the following functions.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Algebraic Operations with Functions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2" name="Equation" r:id="rId3" imgW="2501640" imgH="482400" progId="Equation.DSMT4">
                  <p:embed/>
                </p:oleObj>
              </mc:Choice>
              <mc:Fallback>
                <p:oleObj name="Equation" r:id="rId3" imgW="25016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3" name="Equation" r:id="rId5" imgW="1752480" imgH="469800" progId="Equation.DSMT4">
                  <p:embed/>
                </p:oleObj>
              </mc:Choice>
              <mc:Fallback>
                <p:oleObj name="Equation" r:id="rId5" imgW="1752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533400" y="2209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4" name="Equation" r:id="rId7" imgW="1892160" imgH="469800" progId="Equation.DSMT4">
                  <p:embed/>
                </p:oleObj>
              </mc:Choice>
              <mc:Fallback>
                <p:oleObj name="Equation" r:id="rId7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1007852" y="3293852"/>
          <a:ext cx="467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5" name="Equation" r:id="rId9" imgW="4673520" imgH="571320" progId="Equation.DSMT4">
                  <p:embed/>
                </p:oleObj>
              </mc:Choice>
              <mc:Fallback>
                <p:oleObj name="Equation" r:id="rId9" imgW="46735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852" y="3293852"/>
                        <a:ext cx="4673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/>
        </p:nvGraphicFramePr>
        <p:xfrm>
          <a:off x="2447026" y="3894826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6" name="Equation" r:id="rId11" imgW="2108160" imgH="380880" progId="Equation.DSMT4">
                  <p:embed/>
                </p:oleObj>
              </mc:Choice>
              <mc:Fallback>
                <p:oleObj name="Equation" r:id="rId11" imgW="21081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026" y="3894826"/>
                        <a:ext cx="210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           and                       Find the following functions.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Algebraic Operations with Functions (cont.)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1" name="Equation" r:id="rId3" imgW="2501640" imgH="482400" progId="Equation.DSMT4">
                  <p:embed/>
                </p:oleObj>
              </mc:Choice>
              <mc:Fallback>
                <p:oleObj name="Equation" r:id="rId3" imgW="250164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2" name="Equation" r:id="rId5" imgW="1752480" imgH="469800" progId="Equation.DSMT4">
                  <p:embed/>
                </p:oleObj>
              </mc:Choice>
              <mc:Fallback>
                <p:oleObj name="Equation" r:id="rId5" imgW="17524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533400" y="2209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3" name="Equation" r:id="rId7" imgW="1892160" imgH="469800" progId="Equation.DSMT4">
                  <p:embed/>
                </p:oleObj>
              </mc:Choice>
              <mc:Fallback>
                <p:oleObj name="Equation" r:id="rId7" imgW="18921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1007852" y="3293852"/>
          <a:ext cx="467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4" name="Equation" r:id="rId9" imgW="4673520" imgH="571320" progId="Equation.DSMT4">
                  <p:embed/>
                </p:oleObj>
              </mc:Choice>
              <mc:Fallback>
                <p:oleObj name="Equation" r:id="rId9" imgW="467352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852" y="3293852"/>
                        <a:ext cx="4673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/>
        </p:nvGraphicFramePr>
        <p:xfrm>
          <a:off x="2438400" y="4572000"/>
          <a:ext cx="127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5" name="Equation" r:id="rId11" imgW="1269720" imgH="380880" progId="Equation.DSMT4">
                  <p:embed/>
                </p:oleObj>
              </mc:Choice>
              <mc:Fallback>
                <p:oleObj name="Equation" r:id="rId11" imgW="126972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572000"/>
                        <a:ext cx="1270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7"/>
          <p:cNvGraphicFramePr>
            <a:graphicFrameLocks noChangeAspect="1"/>
          </p:cNvGraphicFramePr>
          <p:nvPr/>
        </p:nvGraphicFramePr>
        <p:xfrm>
          <a:off x="2438400" y="3946582"/>
          <a:ext cx="275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6" name="Equation" r:id="rId13" imgW="2755800" imgH="380880" progId="Equation.DSMT4">
                  <p:embed/>
                </p:oleObj>
              </mc:Choice>
              <mc:Fallback>
                <p:oleObj name="Equation" r:id="rId13" imgW="27558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46582"/>
                        <a:ext cx="275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           and                       Find the following functions.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Algebraic Operations with Functions (cont.)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8" name="Equation" r:id="rId3" imgW="2501640" imgH="482400" progId="Equation.DSMT4">
                  <p:embed/>
                </p:oleObj>
              </mc:Choice>
              <mc:Fallback>
                <p:oleObj name="Equation" r:id="rId3" imgW="250164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19" name="Equation" r:id="rId5" imgW="1752480" imgH="469800" progId="Equation.DSMT4">
                  <p:embed/>
                </p:oleObj>
              </mc:Choice>
              <mc:Fallback>
                <p:oleObj name="Equation" r:id="rId5" imgW="17524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542026" y="2209800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20" name="Equation" r:id="rId7" imgW="1739880" imgH="469800" progId="Equation.DSMT4">
                  <p:embed/>
                </p:oleObj>
              </mc:Choice>
              <mc:Fallback>
                <p:oleObj name="Equation" r:id="rId7" imgW="173988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26" y="2209800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1092200" y="3294063"/>
          <a:ext cx="4241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21" name="Equation" r:id="rId9" imgW="4241520" imgH="571320" progId="Equation.DSMT4">
                  <p:embed/>
                </p:oleObj>
              </mc:Choice>
              <mc:Fallback>
                <p:oleObj name="Equation" r:id="rId9" imgW="424152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294063"/>
                        <a:ext cx="4241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2362200" y="3962400"/>
          <a:ext cx="440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22" name="Equation" r:id="rId11" imgW="4406760" imgH="380880" progId="Equation.DSMT4">
                  <p:embed/>
                </p:oleObj>
              </mc:Choice>
              <mc:Fallback>
                <p:oleObj name="Equation" r:id="rId11" imgW="44067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62400"/>
                        <a:ext cx="440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2362200" y="4546122"/>
          <a:ext cx="326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23" name="Equation" r:id="rId13" imgW="3263760" imgH="380880" progId="Equation.DSMT4">
                  <p:embed/>
                </p:oleObj>
              </mc:Choice>
              <mc:Fallback>
                <p:oleObj name="Equation" r:id="rId13" imgW="326376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546122"/>
                        <a:ext cx="326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                               and                       Find the following functions.</a:t>
            </a:r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Evaluate each of the functions found in Parts a. through c. for </a:t>
            </a:r>
            <a:r>
              <a:rPr lang="en-US" i="1" dirty="0"/>
              <a:t>x </a:t>
            </a:r>
            <a:r>
              <a:rPr lang="en-US" dirty="0"/>
              <a:t>= 2.</a:t>
            </a:r>
            <a:r>
              <a:rPr lang="en-US" i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Algebraic Operations with Functions (cont.)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1058174" y="1321278"/>
          <a:ext cx="250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4" name="Equation" r:id="rId3" imgW="2501640" imgH="482400" progId="Equation.DSMT4">
                  <p:embed/>
                </p:oleObj>
              </mc:Choice>
              <mc:Fallback>
                <p:oleObj name="Equation" r:id="rId3" imgW="250164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74" y="1321278"/>
                        <a:ext cx="250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4191000" y="1329904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5" name="Equation" r:id="rId5" imgW="1752480" imgH="469800" progId="Equation.DSMT4">
                  <p:embed/>
                </p:oleObj>
              </mc:Choice>
              <mc:Fallback>
                <p:oleObj name="Equation" r:id="rId5" imgW="17524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329904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1" name="Object 11"/>
          <p:cNvGraphicFramePr>
            <a:graphicFrameLocks noChangeAspect="1"/>
          </p:cNvGraphicFramePr>
          <p:nvPr/>
        </p:nvGraphicFramePr>
        <p:xfrm>
          <a:off x="533400" y="37211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6" name="Equation" r:id="rId7" imgW="1384200" imgH="469800" progId="Equation.DSMT4">
                  <p:embed/>
                </p:oleObj>
              </mc:Choice>
              <mc:Fallback>
                <p:oleObj name="Equation" r:id="rId7" imgW="138420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211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/>
        </p:nvGraphicFramePr>
        <p:xfrm>
          <a:off x="1955322" y="36576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7" name="Equation" r:id="rId9" imgW="2577960" imgH="533160" progId="Equation.DSMT4">
                  <p:embed/>
                </p:oleObj>
              </mc:Choice>
              <mc:Fallback>
                <p:oleObj name="Equation" r:id="rId9" imgW="2577960" imgH="533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322" y="36576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3" name="Object 13"/>
          <p:cNvGraphicFramePr>
            <a:graphicFrameLocks noChangeAspect="1"/>
          </p:cNvGraphicFramePr>
          <p:nvPr/>
        </p:nvGraphicFramePr>
        <p:xfrm>
          <a:off x="4572000" y="3801374"/>
          <a:ext cx="177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8" name="Equation" r:id="rId11" imgW="1777680" imgH="291960" progId="Equation.DSMT4">
                  <p:embed/>
                </p:oleObj>
              </mc:Choice>
              <mc:Fallback>
                <p:oleObj name="Equation" r:id="rId11" imgW="17776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01374"/>
                        <a:ext cx="177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4" name="Object 14"/>
          <p:cNvGraphicFramePr>
            <a:graphicFrameLocks noChangeAspect="1"/>
          </p:cNvGraphicFramePr>
          <p:nvPr/>
        </p:nvGraphicFramePr>
        <p:xfrm>
          <a:off x="6409426" y="3801374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99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9426" y="3801374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5" name="Object 15"/>
          <p:cNvGraphicFramePr>
            <a:graphicFrameLocks noChangeAspect="1"/>
          </p:cNvGraphicFramePr>
          <p:nvPr/>
        </p:nvGraphicFramePr>
        <p:xfrm>
          <a:off x="533400" y="4343400"/>
          <a:ext cx="138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0" name="Equation" r:id="rId15" imgW="1384200" imgH="469800" progId="Equation.DSMT4">
                  <p:embed/>
                </p:oleObj>
              </mc:Choice>
              <mc:Fallback>
                <p:oleObj name="Equation" r:id="rId15" imgW="138420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43400"/>
                        <a:ext cx="138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6" name="Object 16"/>
          <p:cNvGraphicFramePr>
            <a:graphicFrameLocks noChangeAspect="1"/>
          </p:cNvGraphicFramePr>
          <p:nvPr/>
        </p:nvGraphicFramePr>
        <p:xfrm>
          <a:off x="1981200" y="4267200"/>
          <a:ext cx="1511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1" name="Equation" r:id="rId17" imgW="1511280" imgH="533160" progId="Equation.DSMT4">
                  <p:embed/>
                </p:oleObj>
              </mc:Choice>
              <mc:Fallback>
                <p:oleObj name="Equation" r:id="rId17" imgW="151128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7200"/>
                        <a:ext cx="1511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7" name="Object 17"/>
          <p:cNvGraphicFramePr>
            <a:graphicFrameLocks noChangeAspect="1"/>
          </p:cNvGraphicFramePr>
          <p:nvPr/>
        </p:nvGraphicFramePr>
        <p:xfrm>
          <a:off x="3505200" y="44196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2" name="Equation" r:id="rId19" imgW="1117440" imgH="279360" progId="Equation.DSMT4">
                  <p:embed/>
                </p:oleObj>
              </mc:Choice>
              <mc:Fallback>
                <p:oleObj name="Equation" r:id="rId19" imgW="111744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1960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8" name="Object 18"/>
          <p:cNvGraphicFramePr>
            <a:graphicFrameLocks noChangeAspect="1"/>
          </p:cNvGraphicFramePr>
          <p:nvPr/>
        </p:nvGraphicFramePr>
        <p:xfrm>
          <a:off x="4724400" y="44196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3" name="Equation" r:id="rId21" imgW="660240" imgH="279360" progId="Equation.DSMT4">
                  <p:embed/>
                </p:oleObj>
              </mc:Choice>
              <mc:Fallback>
                <p:oleObj name="Equation" r:id="rId21" imgW="6602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419600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9" name="Object 19"/>
          <p:cNvGraphicFramePr>
            <a:graphicFrameLocks noChangeAspect="1"/>
          </p:cNvGraphicFramePr>
          <p:nvPr/>
        </p:nvGraphicFramePr>
        <p:xfrm>
          <a:off x="567904" y="5020574"/>
          <a:ext cx="123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4" name="Equation" r:id="rId23" imgW="1231560" imgH="469800" progId="Equation.DSMT4">
                  <p:embed/>
                </p:oleObj>
              </mc:Choice>
              <mc:Fallback>
                <p:oleObj name="Equation" r:id="rId23" imgW="123156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904" y="5020574"/>
                        <a:ext cx="123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0" name="Object 20"/>
          <p:cNvGraphicFramePr>
            <a:graphicFrameLocks noChangeAspect="1"/>
          </p:cNvGraphicFramePr>
          <p:nvPr/>
        </p:nvGraphicFramePr>
        <p:xfrm>
          <a:off x="1846052" y="4953000"/>
          <a:ext cx="3975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5" name="Equation" r:id="rId25" imgW="3974760" imgH="533160" progId="Equation.DSMT4">
                  <p:embed/>
                </p:oleObj>
              </mc:Choice>
              <mc:Fallback>
                <p:oleObj name="Equation" r:id="rId25" imgW="3974760" imgH="5331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052" y="4953000"/>
                        <a:ext cx="3975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1" name="Object 21"/>
          <p:cNvGraphicFramePr>
            <a:graphicFrameLocks noChangeAspect="1"/>
          </p:cNvGraphicFramePr>
          <p:nvPr/>
        </p:nvGraphicFramePr>
        <p:xfrm>
          <a:off x="1828800" y="5638800"/>
          <a:ext cx="262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6" name="Equation" r:id="rId27" imgW="2628720" imgH="291960" progId="Equation.DSMT4">
                  <p:embed/>
                </p:oleObj>
              </mc:Choice>
              <mc:Fallback>
                <p:oleObj name="Equation" r:id="rId27" imgW="262872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638800"/>
                        <a:ext cx="262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22" name="Object 22"/>
          <p:cNvGraphicFramePr>
            <a:graphicFrameLocks noChangeAspect="1"/>
          </p:cNvGraphicFramePr>
          <p:nvPr/>
        </p:nvGraphicFramePr>
        <p:xfrm>
          <a:off x="4495800" y="56388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7" name="Equation" r:id="rId29" imgW="876240" imgH="291960" progId="Equation.DSMT4">
                  <p:embed/>
                </p:oleObj>
              </mc:Choice>
              <mc:Fallback>
                <p:oleObj name="Equation" r:id="rId29" imgW="8762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6388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Let                        </a:t>
            </a:r>
            <a:r>
              <a:rPr lang="en-US" dirty="0" smtClean="0"/>
              <a:t>and                         Find </a:t>
            </a:r>
            <a:r>
              <a:rPr lang="en-US" dirty="0"/>
              <a:t>the following functions.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Algebraic Operations with Functions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33400" y="2209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3" name="Equation" r:id="rId3" imgW="1892160" imgH="469800" progId="Equation.DSMT4">
                  <p:embed/>
                </p:oleObj>
              </mc:Choice>
              <mc:Fallback>
                <p:oleObj name="Equation" r:id="rId3" imgW="18921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268413" y="3294063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4" name="Equation" r:id="rId5" imgW="4152600" imgH="571320" progId="Equation.DSMT4">
                  <p:embed/>
                </p:oleObj>
              </mc:Choice>
              <mc:Fallback>
                <p:oleObj name="Equation" r:id="rId5" imgW="41526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3294063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755900" y="3900488"/>
          <a:ext cx="1587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5" name="Equation" r:id="rId7" imgW="1587240" imgH="368280" progId="Equation.DSMT4">
                  <p:embed/>
                </p:oleObj>
              </mc:Choice>
              <mc:Fallback>
                <p:oleObj name="Equation" r:id="rId7" imgW="158724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900488"/>
                        <a:ext cx="1587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2"/>
          <p:cNvGraphicFramePr>
            <a:graphicFrameLocks noChangeAspect="1"/>
          </p:cNvGraphicFramePr>
          <p:nvPr/>
        </p:nvGraphicFramePr>
        <p:xfrm>
          <a:off x="1054100" y="13208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6" name="Equation" r:id="rId9" imgW="1841400" imgH="482400" progId="Equation.DSMT4">
                  <p:embed/>
                </p:oleObj>
              </mc:Choice>
              <mc:Fallback>
                <p:oleObj name="Equation" r:id="rId9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3208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19904"/>
              </p:ext>
            </p:extLst>
          </p:nvPr>
        </p:nvGraphicFramePr>
        <p:xfrm>
          <a:off x="3581400" y="1330325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87" name="Equation" r:id="rId11" imgW="1904760" imgH="469800" progId="Equation.DSMT4">
                  <p:embed/>
                </p:oleObj>
              </mc:Choice>
              <mc:Fallback>
                <p:oleObj name="Equation" r:id="rId11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330325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Let                        and                         Find the following functions.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2: Algebraic Operations with Functions (cont.)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33400" y="2209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5" name="Equation" r:id="rId3" imgW="1892160" imgH="469800" progId="Equation.DSMT4">
                  <p:embed/>
                </p:oleObj>
              </mc:Choice>
              <mc:Fallback>
                <p:oleObj name="Equation" r:id="rId3" imgW="18921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1066800" y="3294063"/>
          <a:ext cx="415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6" name="Equation" r:id="rId5" imgW="4152600" imgH="571320" progId="Equation.DSMT4">
                  <p:embed/>
                </p:oleObj>
              </mc:Choice>
              <mc:Fallback>
                <p:oleObj name="Equation" r:id="rId5" imgW="415260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94063"/>
                        <a:ext cx="4152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0" name="Object 2"/>
          <p:cNvGraphicFramePr>
            <a:graphicFrameLocks noChangeAspect="1"/>
          </p:cNvGraphicFramePr>
          <p:nvPr/>
        </p:nvGraphicFramePr>
        <p:xfrm>
          <a:off x="1054100" y="13208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7" name="Equation" r:id="rId7" imgW="1841400" imgH="482400" progId="Equation.DSMT4">
                  <p:embed/>
                </p:oleObj>
              </mc:Choice>
              <mc:Fallback>
                <p:oleObj name="Equation" r:id="rId7" imgW="184140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13208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1" name="Object 3"/>
          <p:cNvGraphicFramePr>
            <a:graphicFrameLocks noChangeAspect="1"/>
          </p:cNvGraphicFramePr>
          <p:nvPr/>
        </p:nvGraphicFramePr>
        <p:xfrm>
          <a:off x="3563938" y="1330325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8" name="Equation" r:id="rId9" imgW="1904760" imgH="469800" progId="Equation.DSMT4">
                  <p:embed/>
                </p:oleObj>
              </mc:Choice>
              <mc:Fallback>
                <p:oleObj name="Equation" r:id="rId9" imgW="19047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330325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/>
        </p:nvGraphicFramePr>
        <p:xfrm>
          <a:off x="2490156" y="3919270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9" name="Equation" r:id="rId11" imgW="2234880" imgH="368280" progId="Equation.DSMT4">
                  <p:embed/>
                </p:oleObj>
              </mc:Choice>
              <mc:Fallback>
                <p:oleObj name="Equation" r:id="rId11" imgW="2234880" imgH="3682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156" y="3919270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/>
        </p:nvGraphicFramePr>
        <p:xfrm>
          <a:off x="2490156" y="4495800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20" name="Equation" r:id="rId13" imgW="1968480" imgH="380880" progId="Equation.DSMT4">
                  <p:embed/>
                </p:oleObj>
              </mc:Choice>
              <mc:Fallback>
                <p:oleObj name="Equation" r:id="rId13" imgW="19684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156" y="4495800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862</TotalTime>
  <Words>554</Words>
  <Application>Microsoft Office PowerPoint</Application>
  <PresentationFormat>On-screen Show (4:3)</PresentationFormat>
  <Paragraphs>64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Office Theme</vt:lpstr>
      <vt:lpstr>Equation</vt:lpstr>
      <vt:lpstr>Section 17.1</vt:lpstr>
      <vt:lpstr>Objectives</vt:lpstr>
      <vt:lpstr>Algebraic Operations with Functions </vt:lpstr>
      <vt:lpstr>Example 1: Algebraic Operations with Functions</vt:lpstr>
      <vt:lpstr>Example 1: Algebraic Operations with Functions (cont.)</vt:lpstr>
      <vt:lpstr>Example 1: Algebraic Operations with Functions (cont.)</vt:lpstr>
      <vt:lpstr>Example 1: Algebraic Operations with Functions (cont.)</vt:lpstr>
      <vt:lpstr>Example 2: Algebraic Operations with Functions</vt:lpstr>
      <vt:lpstr>Example 2: Algebraic Operations with Functions (cont.)</vt:lpstr>
      <vt:lpstr>Example 2: Algebraic Operations with Functions (cont.)</vt:lpstr>
      <vt:lpstr>Example 2: Algebraic Operations with Functions (cont.)</vt:lpstr>
      <vt:lpstr>Example 3: Algebraic Operations with Functions with Limited Domains </vt:lpstr>
      <vt:lpstr>Example 3: Algebraic Operations with Functions with Limited Domains (cont.)</vt:lpstr>
      <vt:lpstr>Example 4: Algebraic Operations with Functions</vt:lpstr>
      <vt:lpstr>Example 4: Algebraic Operations with Functions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127</cp:revision>
  <dcterms:created xsi:type="dcterms:W3CDTF">2013-04-26T14:43:13Z</dcterms:created>
  <dcterms:modified xsi:type="dcterms:W3CDTF">2018-07-23T13:37:35Z</dcterms:modified>
</cp:coreProperties>
</file>