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9" r:id="rId3"/>
    <p:sldId id="285" r:id="rId4"/>
    <p:sldId id="287" r:id="rId5"/>
    <p:sldId id="274" r:id="rId6"/>
    <p:sldId id="288" r:id="rId7"/>
    <p:sldId id="290" r:id="rId8"/>
    <p:sldId id="291" r:id="rId9"/>
    <p:sldId id="289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16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01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10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6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10" Type="http://schemas.openxmlformats.org/officeDocument/2006/relationships/image" Target="../media/image89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2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103.wmf"/><Relationship Id="rId5" Type="http://schemas.openxmlformats.org/officeDocument/2006/relationships/image" Target="../media/image102.wmf"/><Relationship Id="rId4" Type="http://schemas.openxmlformats.org/officeDocument/2006/relationships/image" Target="../media/image101.wmf"/><Relationship Id="rId9" Type="http://schemas.openxmlformats.org/officeDocument/2006/relationships/image" Target="../media/image106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11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110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Relationship Id="rId9" Type="http://schemas.openxmlformats.org/officeDocument/2006/relationships/image" Target="../media/image11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5" Type="http://schemas.openxmlformats.org/officeDocument/2006/relationships/image" Target="../media/image129.wmf"/><Relationship Id="rId4" Type="http://schemas.openxmlformats.org/officeDocument/2006/relationships/image" Target="../media/image12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4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5" Type="http://schemas.openxmlformats.org/officeDocument/2006/relationships/image" Target="../media/image2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Relationship Id="rId1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12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28.wmf"/><Relationship Id="rId7" Type="http://schemas.openxmlformats.org/officeDocument/2006/relationships/image" Target="../media/image37.wmf"/><Relationship Id="rId2" Type="http://schemas.openxmlformats.org/officeDocument/2006/relationships/image" Target="../media/image27.wmf"/><Relationship Id="rId1" Type="http://schemas.openxmlformats.org/officeDocument/2006/relationships/image" Target="../media/image12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1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5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59.png"/><Relationship Id="rId4" Type="http://schemas.openxmlformats.org/officeDocument/2006/relationships/image" Target="../media/image5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61.png"/><Relationship Id="rId4" Type="http://schemas.openxmlformats.org/officeDocument/2006/relationships/image" Target="../media/image6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63.png"/><Relationship Id="rId4" Type="http://schemas.openxmlformats.org/officeDocument/2006/relationships/image" Target="../media/image6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7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6.png"/><Relationship Id="rId4" Type="http://schemas.openxmlformats.org/officeDocument/2006/relationships/image" Target="../media/image6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6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72.bin"/><Relationship Id="rId4" Type="http://schemas.openxmlformats.org/officeDocument/2006/relationships/image" Target="../media/image6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77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5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82.bin"/><Relationship Id="rId4" Type="http://schemas.openxmlformats.org/officeDocument/2006/relationships/image" Target="../media/image7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87.wmf"/><Relationship Id="rId3" Type="http://schemas.openxmlformats.org/officeDocument/2006/relationships/oleObject" Target="../embeddings/oleObject83.bin"/><Relationship Id="rId21" Type="http://schemas.openxmlformats.org/officeDocument/2006/relationships/oleObject" Target="../embeddings/oleObject92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4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6.wmf"/><Relationship Id="rId20" Type="http://schemas.openxmlformats.org/officeDocument/2006/relationships/image" Target="../media/image88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3.wmf"/><Relationship Id="rId19" Type="http://schemas.openxmlformats.org/officeDocument/2006/relationships/oleObject" Target="../embeddings/oleObject91.bin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5.wmf"/><Relationship Id="rId22" Type="http://schemas.openxmlformats.org/officeDocument/2006/relationships/image" Target="../media/image89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98.wmf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5.wmf"/><Relationship Id="rId17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7.wmf"/><Relationship Id="rId20" Type="http://schemas.openxmlformats.org/officeDocument/2006/relationships/image" Target="../media/image99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10" Type="http://schemas.openxmlformats.org/officeDocument/2006/relationships/image" Target="../media/image94.w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07.bin"/><Relationship Id="rId18" Type="http://schemas.openxmlformats.org/officeDocument/2006/relationships/image" Target="../media/image105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4.wmf"/><Relationship Id="rId20" Type="http://schemas.openxmlformats.org/officeDocument/2006/relationships/image" Target="../media/image106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10" Type="http://schemas.openxmlformats.org/officeDocument/2006/relationships/image" Target="../media/image101.wmf"/><Relationship Id="rId19" Type="http://schemas.openxmlformats.org/officeDocument/2006/relationships/oleObject" Target="../embeddings/oleObject110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03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12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1.wmf"/><Relationship Id="rId20" Type="http://schemas.openxmlformats.org/officeDocument/2006/relationships/image" Target="../media/image113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19.bin"/><Relationship Id="rId4" Type="http://schemas.openxmlformats.org/officeDocument/2006/relationships/image" Target="../media/image91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0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oleObject" Target="../embeddings/oleObject120.bin"/><Relationship Id="rId7" Type="http://schemas.openxmlformats.org/officeDocument/2006/relationships/oleObject" Target="../embeddings/oleObject122.bin"/><Relationship Id="rId12" Type="http://schemas.openxmlformats.org/officeDocument/2006/relationships/image" Target="../media/image1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124.bin"/><Relationship Id="rId5" Type="http://schemas.openxmlformats.org/officeDocument/2006/relationships/oleObject" Target="../embeddings/oleObject121.bin"/><Relationship Id="rId10" Type="http://schemas.openxmlformats.org/officeDocument/2006/relationships/image" Target="../media/image115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12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oleObject" Target="../embeddings/oleObject130.bin"/><Relationship Id="rId3" Type="http://schemas.openxmlformats.org/officeDocument/2006/relationships/oleObject" Target="../embeddings/oleObject125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3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10" Type="http://schemas.openxmlformats.org/officeDocument/2006/relationships/image" Target="../media/image120.wmf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22.w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oleObject" Target="../embeddings/oleObject132.bin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1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36.bin"/><Relationship Id="rId5" Type="http://schemas.openxmlformats.org/officeDocument/2006/relationships/oleObject" Target="../embeddings/oleObject133.bin"/><Relationship Id="rId10" Type="http://schemas.openxmlformats.org/officeDocument/2006/relationships/image" Target="../media/image12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35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29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2.wmf"/><Relationship Id="rId32" Type="http://schemas.openxmlformats.org/officeDocument/2006/relationships/image" Target="../media/image26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24.wmf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21.bin"/><Relationship Id="rId31" Type="http://schemas.openxmlformats.org/officeDocument/2006/relationships/oleObject" Target="../embeddings/oleObject27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Relationship Id="rId27" Type="http://schemas.openxmlformats.org/officeDocument/2006/relationships/oleObject" Target="../embeddings/oleObject25.bin"/><Relationship Id="rId30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29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rgbClr val="1F497D"/>
                </a:solidFill>
              </a:rPr>
              <a:t>Composition of Functions and Inverse Functions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                                        if                           and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Compositions (cont.) 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1259888" y="1295400"/>
          <a:ext cx="3543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7" name="Equation" r:id="rId3" imgW="3543120" imgH="545760" progId="Equation.DSMT4">
                  <p:embed/>
                </p:oleObj>
              </mc:Choice>
              <mc:Fallback>
                <p:oleObj name="Equation" r:id="rId3" imgW="3543120" imgH="545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888" y="1295400"/>
                        <a:ext cx="3543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533400" y="1878366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8" name="Equation" r:id="rId5" imgW="1930320" imgH="469800" progId="Equation.DSMT4">
                  <p:embed/>
                </p:oleObj>
              </mc:Choice>
              <mc:Fallback>
                <p:oleObj name="Equation" r:id="rId5" imgW="193032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8366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121446"/>
              </p:ext>
            </p:extLst>
          </p:nvPr>
        </p:nvGraphicFramePr>
        <p:xfrm>
          <a:off x="5193066" y="1276290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9" name="Equation" r:id="rId7" imgW="1942920" imgH="520560" progId="Equation.DSMT4">
                  <p:embed/>
                </p:oleObj>
              </mc:Choice>
              <mc:Fallback>
                <p:oleObj name="Equation" r:id="rId7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066" y="1276290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447800" y="43434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0" name="Equation" r:id="rId9" imgW="1130040" imgH="545760" progId="Equation.DSMT4">
                  <p:embed/>
                </p:oleObj>
              </mc:Choice>
              <mc:Fallback>
                <p:oleObj name="Equation" r:id="rId9" imgW="1130040" imgH="545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326356" y="446411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1" name="Equation" r:id="rId11" imgW="1015920" imgH="291960" progId="Equation.DSMT4">
                  <p:embed/>
                </p:oleObj>
              </mc:Choice>
              <mc:Fallback>
                <p:oleObj name="Equation" r:id="rId11" imgW="101592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356" y="446411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595666" y="2854912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2" name="Equation" r:id="rId13" imgW="1587240" imgH="533160" progId="Equation.DSMT4">
                  <p:embed/>
                </p:oleObj>
              </mc:Choice>
              <mc:Fallback>
                <p:oleObj name="Equation" r:id="rId13" imgW="15872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66" y="2854912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209800" y="2828278"/>
          <a:ext cx="186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3" name="Equation" r:id="rId15" imgW="1866600" imgH="545760" progId="Equation.DSMT4">
                  <p:embed/>
                </p:oleObj>
              </mc:Choice>
              <mc:Fallback>
                <p:oleObj name="Equation" r:id="rId15" imgW="1866600" imgH="545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28278"/>
                        <a:ext cx="186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1" name="Object 11"/>
          <p:cNvGraphicFramePr>
            <a:graphicFrameLocks noChangeAspect="1"/>
          </p:cNvGraphicFramePr>
          <p:nvPr/>
        </p:nvGraphicFramePr>
        <p:xfrm>
          <a:off x="2209800" y="3492500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4" name="Equation" r:id="rId17" imgW="2133360" imgH="622080" progId="Equation.DSMT4">
                  <p:embed/>
                </p:oleObj>
              </mc:Choice>
              <mc:Fallback>
                <p:oleObj name="Equation" r:id="rId17" imgW="21333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92500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/>
          <p:cNvGraphicFramePr>
            <a:graphicFrameLocks noChangeAspect="1"/>
          </p:cNvGraphicFramePr>
          <p:nvPr/>
        </p:nvGraphicFramePr>
        <p:xfrm>
          <a:off x="4384088" y="3514078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05" name="Equation" r:id="rId19" imgW="1866600" imgH="444240" progId="Equation.DSMT4">
                  <p:embed/>
                </p:oleObj>
              </mc:Choice>
              <mc:Fallback>
                <p:oleObj name="Equation" r:id="rId19" imgW="18666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088" y="3514078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function is a </a:t>
            </a:r>
            <a:r>
              <a:rPr lang="en-US" b="1" dirty="0">
                <a:solidFill>
                  <a:srgbClr val="C00000"/>
                </a:solidFill>
              </a:rPr>
              <a:t>one-to-one function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1-1 function</a:t>
            </a:r>
            <a:r>
              <a:rPr lang="en-US" dirty="0">
                <a:solidFill>
                  <a:srgbClr val="000000"/>
                </a:solidFill>
              </a:rPr>
              <a:t>) if for each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in the range there is only one corresponding value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One-to-One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function is one-to-one if no </a:t>
            </a:r>
            <a:r>
              <a:rPr lang="en-US" b="1" dirty="0">
                <a:solidFill>
                  <a:srgbClr val="C00000"/>
                </a:solidFill>
              </a:rPr>
              <a:t>horizontal line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intersects the graph of the function at more than one point.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Line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whether each function is one-to-one.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The horizontal line test shows </a:t>
            </a:r>
            <a:br>
              <a:rPr lang="en-US" dirty="0"/>
            </a:br>
            <a:r>
              <a:rPr lang="en-US" dirty="0"/>
              <a:t>that this function is one-to-one.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One-to-One Functions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533400" y="17526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4" name="Equation" r:id="rId3" imgW="1942920" imgH="482400" progId="Equation.DSMT4">
                  <p:embed/>
                </p:oleObj>
              </mc:Choice>
              <mc:Fallback>
                <p:oleObj name="Equation" r:id="rId3" imgW="1942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90478" y="2292045"/>
            <a:ext cx="3657600" cy="365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94716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This function is not one-to-one. </a:t>
            </a:r>
            <a:br>
              <a:rPr lang="en-US" dirty="0"/>
            </a:br>
            <a:r>
              <a:rPr lang="en-US" dirty="0"/>
              <a:t>Both </a:t>
            </a:r>
            <a:r>
              <a:rPr lang="en-US" i="1" dirty="0"/>
              <a:t>y</a:t>
            </a:r>
            <a:r>
              <a:rPr lang="en-US" dirty="0"/>
              <a:t>-values, 4 and 1, have more </a:t>
            </a:r>
            <a:br>
              <a:rPr lang="en-US" dirty="0"/>
            </a:br>
            <a:r>
              <a:rPr lang="en-US" dirty="0"/>
              <a:t>than one corresponding </a:t>
            </a:r>
            <a:r>
              <a:rPr lang="en-US" i="1" dirty="0"/>
              <a:t>x</a:t>
            </a:r>
            <a:r>
              <a:rPr lang="en-US" dirty="0"/>
              <a:t>-value.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One-to-One Functions (cont.)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533400" y="1371600"/>
          <a:ext cx="5219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8" name="Equation" r:id="rId3" imgW="5219640" imgH="545760" progId="Equation.DSMT4">
                  <p:embed/>
                </p:oleObj>
              </mc:Choice>
              <mc:Fallback>
                <p:oleObj name="Equation" r:id="rId3" imgW="521964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5219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286000"/>
            <a:ext cx="3657600" cy="360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One-to-One Functions (cont.)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533400" y="1295400"/>
          <a:ext cx="185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2" name="Equation" r:id="rId3" imgW="1854000" imgH="355320" progId="Equation.DSMT4">
                  <p:embed/>
                </p:oleObj>
              </mc:Choice>
              <mc:Fallback>
                <p:oleObj name="Equation" r:id="rId3" imgW="185400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854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1649766"/>
            <a:ext cx="441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graph of the function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− 1 is a straight line. Straight lines that are not vertical and not horizontal represent one-to-one functions. (Vertical lines are not functions in the first place and horizontal lines fail the horizontal line test.)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2286000"/>
            <a:ext cx="3657600" cy="35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099560"/>
          </a:xfrm>
        </p:spPr>
        <p:txBody>
          <a:bodyPr/>
          <a:lstStyle/>
          <a:p>
            <a:r>
              <a:rPr lang="en-US" b="1" dirty="0"/>
              <a:t>Solution </a:t>
            </a:r>
            <a:endParaRPr lang="en-US" dirty="0"/>
          </a:p>
          <a:p>
            <a:r>
              <a:rPr lang="en-US" dirty="0"/>
              <a:t>The graph of the function </a:t>
            </a:r>
            <a:br>
              <a:rPr lang="en-US" dirty="0"/>
            </a:br>
            <a:r>
              <a:rPr lang="en-US" dirty="0"/>
              <a:t>                    is a parabola and </a:t>
            </a:r>
            <a:br>
              <a:rPr lang="en-US" dirty="0"/>
            </a:br>
            <a:r>
              <a:rPr lang="en-US" dirty="0"/>
              <a:t>the horizontal line test shows </a:t>
            </a:r>
            <a:br>
              <a:rPr lang="en-US" dirty="0"/>
            </a:br>
            <a:r>
              <a:rPr lang="en-US" dirty="0"/>
              <a:t>that the function is not </a:t>
            </a:r>
            <a:br>
              <a:rPr lang="en-US" dirty="0"/>
            </a:br>
            <a:r>
              <a:rPr lang="en-US" dirty="0"/>
              <a:t>one-to-one.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One-to-One Functions (cont.)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533400" y="12954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4" name="Equation" r:id="rId3" imgW="2044440" imgH="444240" progId="Equation.DSMT4">
                  <p:embed/>
                </p:oleObj>
              </mc:Choice>
              <mc:Fallback>
                <p:oleObj name="Equation" r:id="rId3" imgW="204444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2209800"/>
            <a:ext cx="3657600" cy="365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551156" y="272544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5" name="Equation" r:id="rId6" imgW="1549080" imgH="444240" progId="Equation.DSMT4">
                  <p:embed/>
                </p:oleObj>
              </mc:Choice>
              <mc:Fallback>
                <p:oleObj name="Equation" r:id="rId6" imgW="15490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272544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dirty="0">
                <a:solidFill>
                  <a:srgbClr val="000000"/>
                </a:solidFill>
              </a:rPr>
              <a:t>is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 then its </a:t>
            </a:r>
            <a:r>
              <a:rPr lang="en-US" b="1" dirty="0">
                <a:solidFill>
                  <a:srgbClr val="C00000"/>
                </a:solidFill>
              </a:rPr>
              <a:t>inverse function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denoted as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, is also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Functions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The notation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represents the inverse of a one-to-one function. This inverse is a new function in which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-values have been interchanged.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does </a:t>
            </a:r>
          </a:p>
          <a:p>
            <a:r>
              <a:rPr lang="en-US" dirty="0">
                <a:solidFill>
                  <a:srgbClr val="000000"/>
                </a:solidFill>
              </a:rPr>
              <a:t>NOT mean            because the −1 is NOT an exponent.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Functions </a:t>
            </a:r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2200922" y="3009900"/>
          <a:ext cx="736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0" name="Equation" r:id="rId3" imgW="736560" imgH="952200" progId="Equation.DSMT4">
                  <p:embed/>
                </p:oleObj>
              </mc:Choice>
              <mc:Fallback>
                <p:oleObj name="Equation" r:id="rId3" imgW="73656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922" y="3009900"/>
                        <a:ext cx="736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one-to-one functions and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</a:t>
            </a:r>
            <a:r>
              <a:rPr lang="en-US" b="1" dirty="0">
                <a:solidFill>
                  <a:srgbClr val="C00000"/>
                </a:solidFill>
              </a:rPr>
              <a:t>inverse functions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That is,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Determine whether Two Functions are Inverses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420721"/>
              </p:ext>
            </p:extLst>
          </p:nvPr>
        </p:nvGraphicFramePr>
        <p:xfrm>
          <a:off x="1587500" y="2476500"/>
          <a:ext cx="44704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1" name="Equation" r:id="rId3" imgW="4470120" imgH="1180800" progId="Equation.DSMT4">
                  <p:embed/>
                </p:oleObj>
              </mc:Choice>
              <mc:Fallback>
                <p:oleObj name="Equation" r:id="rId3" imgW="4470120" imgH="1180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2476500"/>
                        <a:ext cx="44704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a function at a given algebraic expression.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Form the composition of two functions.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horizontal line test to determine if a function is one-to-one.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Determine whether or not two functions are inverses of each other.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and graph the inverse of a one-to-one function.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</a:t>
            </a:r>
          </a:p>
          <a:p>
            <a:endParaRPr lang="en-US" dirty="0"/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                                                         The domain of both </a:t>
            </a:r>
          </a:p>
          <a:p>
            <a:r>
              <a:rPr lang="en-US" dirty="0"/>
              <a:t>functions is the set of all real numbers.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Inverse Functions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533400" y="2192044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1" name="Equation" r:id="rId3" imgW="4483080" imgH="838080" progId="Equation.DSMT4">
                  <p:embed/>
                </p:oleObj>
              </mc:Choice>
              <mc:Fallback>
                <p:oleObj name="Equation" r:id="rId3" imgW="4483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92044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33400" y="3276600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2" name="Equation" r:id="rId5" imgW="4483080" imgH="838080" progId="Equation.DSMT4">
                  <p:embed/>
                </p:oleObj>
              </mc:Choice>
              <mc:Fallback>
                <p:oleObj name="Equation" r:id="rId5" imgW="4483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478566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42480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591844" y="1828800"/>
          <a:ext cx="313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3" name="Equation" r:id="rId3" imgW="3136680" imgH="545760" progId="Equation.DSMT4">
                  <p:embed/>
                </p:oleObj>
              </mc:Choice>
              <mc:Fallback>
                <p:oleObj name="Equation" r:id="rId3" imgW="313668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1828800"/>
                        <a:ext cx="313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1752600" y="2456156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4" name="Equation" r:id="rId5" imgW="2057400" imgH="927000" progId="Equation.DSMT4">
                  <p:embed/>
                </p:oleObj>
              </mc:Choice>
              <mc:Fallback>
                <p:oleObj name="Equation" r:id="rId5" imgW="20574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56156"/>
                        <a:ext cx="2057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3846866" y="268611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5" name="Equation" r:id="rId7" imgW="1688760" imgH="469800" progId="Equation.DSMT4">
                  <p:embed/>
                </p:oleObj>
              </mc:Choice>
              <mc:Fallback>
                <p:oleObj name="Equation" r:id="rId7" imgW="1688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866" y="268611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5562600" y="2819400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6" name="Equation" r:id="rId9" imgW="558720" imgH="228600" progId="Equation.DSMT4">
                  <p:embed/>
                </p:oleObj>
              </mc:Choice>
              <mc:Fallback>
                <p:oleObj name="Equation" r:id="rId9" imgW="55872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19400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609600" y="3962400"/>
          <a:ext cx="289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7" name="Equation" r:id="rId11" imgW="2895480" imgH="939600" progId="Equation.DSMT4">
                  <p:embed/>
                </p:oleObj>
              </mc:Choice>
              <mc:Fallback>
                <p:oleObj name="Equation" r:id="rId11" imgW="289548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62400"/>
                        <a:ext cx="289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1807222" y="4979634"/>
          <a:ext cx="1917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8" name="Equation" r:id="rId13" imgW="1917360" imgH="888840" progId="Equation.DSMT4">
                  <p:embed/>
                </p:oleObj>
              </mc:Choice>
              <mc:Fallback>
                <p:oleObj name="Equation" r:id="rId13" imgW="19173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22" y="4979634"/>
                        <a:ext cx="1917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37338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9" name="Equation" r:id="rId15" imgW="723600" imgH="838080" progId="Equation.DSMT4">
                  <p:embed/>
                </p:oleObj>
              </mc:Choice>
              <mc:Fallback>
                <p:oleObj name="Equation" r:id="rId15" imgW="723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4495800" y="5383566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0" name="Equation" r:id="rId17" imgW="558720" imgH="228600" progId="Equation.DSMT4">
                  <p:embed/>
                </p:oleObj>
              </mc:Choice>
              <mc:Fallback>
                <p:oleObj name="Equation" r:id="rId17" imgW="55872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383566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/>
              <a:t>.</a:t>
            </a:r>
          </a:p>
          <a:p>
            <a:r>
              <a:rPr lang="en-US" dirty="0"/>
              <a:t>The graph shows that the line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x</a:t>
            </a:r>
            <a:r>
              <a:rPr lang="en-US" dirty="0"/>
              <a:t> is a line of symmetry for the graphs of the inverse functions.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Inverse Functions (cont.)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2771480"/>
            <a:ext cx="3657600" cy="317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                                  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interval [3,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∞</a:t>
            </a:r>
            <a:r>
              <a:rPr lang="en-US" dirty="0" smtClean="0"/>
              <a:t>) </a:t>
            </a:r>
            <a:r>
              <a:rPr lang="en-US" dirty="0"/>
              <a:t>and the domain of </a:t>
            </a:r>
            <a:r>
              <a:rPr lang="en-US" i="1" dirty="0"/>
              <a:t>g</a:t>
            </a:r>
            <a:r>
              <a:rPr lang="en-US" dirty="0"/>
              <a:t> is the interval [0,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Inverse Functions 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533400" y="22098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9" name="Equation" r:id="rId3" imgW="5918040" imgH="520560" progId="Equation.DSMT4">
                  <p:embed/>
                </p:oleObj>
              </mc:Choice>
              <mc:Fallback>
                <p:oleObj name="Equation" r:id="rId3" imgW="591804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533400" y="32004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0" name="Equation" r:id="rId5" imgW="5918040" imgH="520560" progId="Equation.DSMT4">
                  <p:embed/>
                </p:oleObj>
              </mc:Choice>
              <mc:Fallback>
                <p:oleObj name="Equation" r:id="rId5" imgW="591804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88688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38582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5267980"/>
            <a:ext cx="45037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Therefore, </a:t>
            </a:r>
            <a:r>
              <a:rPr lang="en-US" sz="2800" i="1" dirty="0">
                <a:solidFill>
                  <a:srgbClr val="FF0000"/>
                </a:solidFill>
              </a:rPr>
              <a:t>g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f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 and </a:t>
            </a:r>
            <a:r>
              <a:rPr lang="en-US" sz="2800" i="1" dirty="0">
                <a:solidFill>
                  <a:srgbClr val="FF0000"/>
                </a:solidFill>
              </a:rPr>
              <a:t>f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g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.</a:t>
            </a: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838200" y="1752600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1" name="Equation" r:id="rId3" imgW="2844720" imgH="583920" progId="Equation.DSMT4">
                  <p:embed/>
                </p:oleObj>
              </mc:Choice>
              <mc:Fallback>
                <p:oleObj name="Equation" r:id="rId3" imgW="284472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52600"/>
                        <a:ext cx="2844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1981200" y="2438400"/>
          <a:ext cx="2082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2" name="Equation" r:id="rId5" imgW="2082600" imgH="672840" progId="Equation.DSMT4">
                  <p:embed/>
                </p:oleObj>
              </mc:Choice>
              <mc:Fallback>
                <p:oleObj name="Equation" r:id="rId5" imgW="208260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2082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4114800" y="2456156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3" name="Equation" r:id="rId7" imgW="901440" imgH="495000" progId="Equation.DSMT4">
                  <p:embed/>
                </p:oleObj>
              </mc:Choice>
              <mc:Fallback>
                <p:oleObj name="Equation" r:id="rId7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56156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5055834" y="26847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4" name="Equation" r:id="rId9" imgW="495000" imgH="228600" progId="Equation.DSMT4">
                  <p:embed/>
                </p:oleObj>
              </mc:Choice>
              <mc:Fallback>
                <p:oleObj name="Equation" r:id="rId9" imgW="4950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834" y="26847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6365168" y="2599678"/>
          <a:ext cx="1384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5" name="Equation" r:id="rId11" imgW="1384200" imgH="317160" progId="Equation.DSMT4">
                  <p:embed/>
                </p:oleObj>
              </mc:Choice>
              <mc:Fallback>
                <p:oleObj name="Equation" r:id="rId11" imgW="13842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2599678"/>
                        <a:ext cx="1384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762000" y="3707166"/>
          <a:ext cx="297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6" name="Equation" r:id="rId13" imgW="2971800" imgH="609480" progId="Equation.DSMT4">
                  <p:embed/>
                </p:oleObj>
              </mc:Choice>
              <mc:Fallback>
                <p:oleObj name="Equation" r:id="rId13" imgW="297180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07166"/>
                        <a:ext cx="2971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1919054" y="4410722"/>
          <a:ext cx="208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7" name="Equation" r:id="rId15" imgW="2082600" imgH="698400" progId="Equation.DSMT4">
                  <p:embed/>
                </p:oleObj>
              </mc:Choice>
              <mc:Fallback>
                <p:oleObj name="Equation" r:id="rId15" imgW="20826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054" y="4410722"/>
                        <a:ext cx="2082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7" name="Object 11"/>
          <p:cNvGraphicFramePr>
            <a:graphicFrameLocks noChangeAspect="1"/>
          </p:cNvGraphicFramePr>
          <p:nvPr/>
        </p:nvGraphicFramePr>
        <p:xfrm>
          <a:off x="4038600" y="46304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8" name="Equation" r:id="rId17" imgW="1434960" imgH="291960" progId="Equation.DSMT4">
                  <p:embed/>
                </p:oleObj>
              </mc:Choice>
              <mc:Fallback>
                <p:oleObj name="Equation" r:id="rId17" imgW="14349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304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8" name="Object 12"/>
          <p:cNvGraphicFramePr>
            <a:graphicFrameLocks noChangeAspect="1"/>
          </p:cNvGraphicFramePr>
          <p:nvPr/>
        </p:nvGraphicFramePr>
        <p:xfrm>
          <a:off x="5513034" y="46659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9" name="Equation" r:id="rId19" imgW="495000" imgH="228600" progId="Equation.DSMT4">
                  <p:embed/>
                </p:oleObj>
              </mc:Choice>
              <mc:Fallback>
                <p:oleObj name="Equation" r:id="rId19" imgW="4950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034" y="46659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9" name="Object 13"/>
          <p:cNvGraphicFramePr>
            <a:graphicFrameLocks noChangeAspect="1"/>
          </p:cNvGraphicFramePr>
          <p:nvPr/>
        </p:nvGraphicFramePr>
        <p:xfrm>
          <a:off x="6365168" y="4589756"/>
          <a:ext cx="129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0" name="Equation" r:id="rId21" imgW="1295280" imgH="317160" progId="Equation.DSMT4">
                  <p:embed/>
                </p:oleObj>
              </mc:Choice>
              <mc:Fallback>
                <p:oleObj name="Equation" r:id="rId21" imgW="12952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4589756"/>
                        <a:ext cx="129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The graph shows that the line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x</a:t>
            </a:r>
            <a:r>
              <a:rPr lang="en-US" dirty="0"/>
              <a:t> is a line of symmetry for the graphs of the inverse functions. Note that these graphs are only </a:t>
            </a:r>
            <a:br>
              <a:rPr lang="en-US" dirty="0"/>
            </a:br>
            <a:r>
              <a:rPr lang="en-US" dirty="0"/>
              <a:t>parts of parabolas and the </a:t>
            </a:r>
            <a:br>
              <a:rPr lang="en-US" dirty="0"/>
            </a:br>
            <a:r>
              <a:rPr lang="en-US" dirty="0"/>
              <a:t>domains have been restricted </a:t>
            </a:r>
            <a:br>
              <a:rPr lang="en-US" dirty="0"/>
            </a:br>
            <a:r>
              <a:rPr lang="en-US" dirty="0"/>
              <a:t>accordingly. 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7: Inverse Functions (cont.)</a:t>
            </a:r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6366" y="2300573"/>
            <a:ext cx="3657600" cy="3566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 evaluate the indicated compositions.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1" name="Equation" r:id="rId3" imgW="1968480" imgH="520560" progId="Equation.DSMT4">
                  <p:embed/>
                </p:oleObj>
              </mc:Choice>
              <mc:Fallback>
                <p:oleObj name="Equation" r:id="rId3" imgW="196848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2" name="Equation" r:id="rId5" imgW="2108160" imgH="482400" progId="Equation.DSMT4">
                  <p:embed/>
                </p:oleObj>
              </mc:Choice>
              <mc:Fallback>
                <p:oleObj name="Equation" r:id="rId5" imgW="21081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33400" y="220980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3" name="Equation" r:id="rId7" imgW="1879560" imgH="571320" progId="Equation.DSMT4">
                  <p:embed/>
                </p:oleObj>
              </mc:Choice>
              <mc:Fallback>
                <p:oleObj name="Equation" r:id="rId7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1084556" y="3276600"/>
          <a:ext cx="2908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4" name="Equation" r:id="rId9" imgW="2908080" imgH="533160" progId="Equation.DSMT4">
                  <p:embed/>
                </p:oleObj>
              </mc:Choice>
              <mc:Fallback>
                <p:oleObj name="Equation" r:id="rId9" imgW="29080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556" y="3276600"/>
                        <a:ext cx="2908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962400" y="32766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7831" name="Object 7"/>
          <p:cNvGraphicFramePr>
            <a:graphicFrameLocks noChangeAspect="1"/>
          </p:cNvGraphicFramePr>
          <p:nvPr/>
        </p:nvGraphicFramePr>
        <p:xfrm>
          <a:off x="1125244" y="3989034"/>
          <a:ext cx="138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5" name="Equation" r:id="rId11" imgW="1384200" imgH="571320" progId="Equation.DSMT4">
                  <p:embed/>
                </p:oleObj>
              </mc:Choice>
              <mc:Fallback>
                <p:oleObj name="Equation" r:id="rId11" imgW="13842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244" y="3989034"/>
                        <a:ext cx="138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2541234" y="4056356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6" name="Equation" r:id="rId13" imgW="952200" imgH="469800" progId="Equation.DSMT4">
                  <p:embed/>
                </p:oleObj>
              </mc:Choice>
              <mc:Fallback>
                <p:oleObj name="Equation" r:id="rId13" imgW="9522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234" y="4056356"/>
                        <a:ext cx="95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3505200" y="3980156"/>
          <a:ext cx="148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7" name="Equation" r:id="rId15" imgW="1485720" imgH="571320" progId="Equation.DSMT4">
                  <p:embed/>
                </p:oleObj>
              </mc:Choice>
              <mc:Fallback>
                <p:oleObj name="Equation" r:id="rId15" imgW="148572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980156"/>
                        <a:ext cx="148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/>
        </p:nvGraphicFramePr>
        <p:xfrm>
          <a:off x="5046956" y="3997912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8" name="Equation" r:id="rId17" imgW="761760" imgH="444240" progId="Equation.DSMT4">
                  <p:embed/>
                </p:oleObj>
              </mc:Choice>
              <mc:Fallback>
                <p:oleObj name="Equation" r:id="rId17" imgW="7617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956" y="3997912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5895975" y="4124325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9" name="Equation" r:id="rId19" imgW="469800" imgH="279360" progId="Equation.DSMT4">
                  <p:embed/>
                </p:oleObj>
              </mc:Choice>
              <mc:Fallback>
                <p:oleObj name="Equation" r:id="rId19" imgW="469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5975" y="4124325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 evaluate the indicated compositions.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15" name="Equation" r:id="rId3" imgW="1968480" imgH="520560" progId="Equation.DSMT4">
                  <p:embed/>
                </p:oleObj>
              </mc:Choice>
              <mc:Fallback>
                <p:oleObj name="Equation" r:id="rId3" imgW="196848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16" name="Equation" r:id="rId5" imgW="2108160" imgH="482400" progId="Equation.DSMT4">
                  <p:embed/>
                </p:oleObj>
              </mc:Choice>
              <mc:Fallback>
                <p:oleObj name="Equation" r:id="rId5" imgW="2108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33400" y="220980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17" name="Equation" r:id="rId7" imgW="1879560" imgH="571320" progId="Equation.DSMT4">
                  <p:embed/>
                </p:oleObj>
              </mc:Choice>
              <mc:Fallback>
                <p:oleObj name="Equation" r:id="rId7" imgW="187956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914400" y="3276600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18" name="Equation" r:id="rId9" imgW="3073320" imgH="533160" progId="Equation.DSMT4">
                  <p:embed/>
                </p:oleObj>
              </mc:Choice>
              <mc:Fallback>
                <p:oleObj name="Equation" r:id="rId9" imgW="307332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962400" y="32766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8855" name="Object 7"/>
          <p:cNvGraphicFramePr>
            <a:graphicFrameLocks noChangeAspect="1"/>
          </p:cNvGraphicFramePr>
          <p:nvPr/>
        </p:nvGraphicFramePr>
        <p:xfrm>
          <a:off x="878888" y="4029722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19" name="Equation" r:id="rId11" imgW="1396800" imgH="571320" progId="Equation.DSMT4">
                  <p:embed/>
                </p:oleObj>
              </mc:Choice>
              <mc:Fallback>
                <p:oleObj name="Equation" r:id="rId11" imgW="139680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88" y="4029722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/>
        </p:nvGraphicFramePr>
        <p:xfrm>
          <a:off x="2326688" y="4056356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0" name="Equation" r:id="rId13" imgW="1117440" imgH="469800" progId="Equation.DSMT4">
                  <p:embed/>
                </p:oleObj>
              </mc:Choice>
              <mc:Fallback>
                <p:oleObj name="Equation" r:id="rId13" imgW="11174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4056356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7" name="Object 9"/>
          <p:cNvGraphicFramePr>
            <a:graphicFrameLocks noChangeAspect="1"/>
          </p:cNvGraphicFramePr>
          <p:nvPr/>
        </p:nvGraphicFramePr>
        <p:xfrm>
          <a:off x="3460810" y="3980156"/>
          <a:ext cx="163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1" name="Equation" r:id="rId15" imgW="1638000" imgH="571320" progId="Equation.DSMT4">
                  <p:embed/>
                </p:oleObj>
              </mc:Choice>
              <mc:Fallback>
                <p:oleObj name="Equation" r:id="rId15" imgW="16380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810" y="3980156"/>
                        <a:ext cx="1638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8" name="Object 10"/>
          <p:cNvGraphicFramePr>
            <a:graphicFrameLocks noChangeAspect="1"/>
          </p:cNvGraphicFramePr>
          <p:nvPr/>
        </p:nvGraphicFramePr>
        <p:xfrm>
          <a:off x="5132034" y="4003088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2" name="Equation" r:id="rId17" imgW="914400" imgH="444240" progId="Equation.DSMT4">
                  <p:embed/>
                </p:oleObj>
              </mc:Choice>
              <mc:Fallback>
                <p:oleObj name="Equation" r:id="rId17" imgW="91440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034" y="4003088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9" name="Object 11"/>
          <p:cNvGraphicFramePr>
            <a:graphicFrameLocks noChangeAspect="1"/>
          </p:cNvGraphicFramePr>
          <p:nvPr/>
        </p:nvGraphicFramePr>
        <p:xfrm>
          <a:off x="6105525" y="41148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23" name="Equation" r:id="rId19" imgW="482400" imgH="291960" progId="Equation.DSMT4">
                  <p:embed/>
                </p:oleObj>
              </mc:Choice>
              <mc:Fallback>
                <p:oleObj name="Equation" r:id="rId19" imgW="4824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525" y="41148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 evaluate the indicated compositions.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9" name="Equation" r:id="rId3" imgW="1968480" imgH="520560" progId="Equation.DSMT4">
                  <p:embed/>
                </p:oleObj>
              </mc:Choice>
              <mc:Fallback>
                <p:oleObj name="Equation" r:id="rId3" imgW="196848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0" name="Equation" r:id="rId5" imgW="2108160" imgH="482400" progId="Equation.DSMT4">
                  <p:embed/>
                </p:oleObj>
              </mc:Choice>
              <mc:Fallback>
                <p:oleObj name="Equation" r:id="rId5" imgW="2108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04178" y="2222500"/>
          <a:ext cx="2095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1" name="Equation" r:id="rId7" imgW="2095200" imgH="545760" progId="Equation.DSMT4">
                  <p:embed/>
                </p:oleObj>
              </mc:Choice>
              <mc:Fallback>
                <p:oleObj name="Equation" r:id="rId7" imgW="2095200" imgH="545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78" y="2222500"/>
                        <a:ext cx="2095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/>
        </p:nvGraphicFramePr>
        <p:xfrm>
          <a:off x="717550" y="3257550"/>
          <a:ext cx="3467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2" name="Equation" r:id="rId9" imgW="3466800" imgH="571320" progId="Equation.DSMT4">
                  <p:embed/>
                </p:oleObj>
              </mc:Choice>
              <mc:Fallback>
                <p:oleObj name="Equation" r:id="rId9" imgW="346680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3257550"/>
                        <a:ext cx="3467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208756" y="32766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9879" name="Object 7"/>
          <p:cNvGraphicFramePr>
            <a:graphicFrameLocks noChangeAspect="1"/>
          </p:cNvGraphicFramePr>
          <p:nvPr/>
        </p:nvGraphicFramePr>
        <p:xfrm>
          <a:off x="685800" y="4038600"/>
          <a:ext cx="1612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3" name="Equation" r:id="rId11" imgW="1612800" imgH="545760" progId="Equation.DSMT4">
                  <p:embed/>
                </p:oleObj>
              </mc:Choice>
              <mc:Fallback>
                <p:oleObj name="Equation" r:id="rId11" imgW="161280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038600"/>
                        <a:ext cx="1612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0" name="Object 8"/>
          <p:cNvGraphicFramePr>
            <a:graphicFrameLocks noChangeAspect="1"/>
          </p:cNvGraphicFramePr>
          <p:nvPr/>
        </p:nvGraphicFramePr>
        <p:xfrm>
          <a:off x="2335566" y="3997912"/>
          <a:ext cx="147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4" name="Equation" r:id="rId13" imgW="1473120" imgH="622080" progId="Equation.DSMT4">
                  <p:embed/>
                </p:oleObj>
              </mc:Choice>
              <mc:Fallback>
                <p:oleObj name="Equation" r:id="rId13" imgW="147312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5566" y="3997912"/>
                        <a:ext cx="147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9"/>
          <p:cNvGraphicFramePr>
            <a:graphicFrameLocks noChangeAspect="1"/>
          </p:cNvGraphicFramePr>
          <p:nvPr/>
        </p:nvGraphicFramePr>
        <p:xfrm>
          <a:off x="3836634" y="3926888"/>
          <a:ext cx="161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5" name="Equation" r:id="rId15" imgW="1612800" imgH="698400" progId="Equation.DSMT4">
                  <p:embed/>
                </p:oleObj>
              </mc:Choice>
              <mc:Fallback>
                <p:oleObj name="Equation" r:id="rId15" imgW="161280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634" y="3926888"/>
                        <a:ext cx="1612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/>
        </p:nvGraphicFramePr>
        <p:xfrm>
          <a:off x="5468644" y="417324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6" name="Equation" r:id="rId17" imgW="965160" imgH="279360" progId="Equation.DSMT4">
                  <p:embed/>
                </p:oleObj>
              </mc:Choice>
              <mc:Fallback>
                <p:oleObj name="Equation" r:id="rId17" imgW="965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644" y="417324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/>
        </p:nvGraphicFramePr>
        <p:xfrm>
          <a:off x="6494756" y="4150312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7" name="Equation" r:id="rId19" imgW="685800" imgH="279360" progId="Equation.DSMT4">
                  <p:embed/>
                </p:oleObj>
              </mc:Choice>
              <mc:Fallback>
                <p:oleObj name="Equation" r:id="rId19" imgW="685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756" y="4150312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 evaluate the indicated compositions.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            does not exist because −5 is not in the domain of </a:t>
            </a:r>
            <a:r>
              <a:rPr lang="en-US" i="1" dirty="0"/>
              <a:t>f. </a:t>
            </a:r>
            <a:r>
              <a:rPr lang="en-US" dirty="0"/>
              <a:t>Therefore,                      does not exist. 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6" name="Equation" r:id="rId3" imgW="1968480" imgH="520560" progId="Equation.DSMT4">
                  <p:embed/>
                </p:oleObj>
              </mc:Choice>
              <mc:Fallback>
                <p:oleObj name="Equation" r:id="rId3" imgW="1968480" imgH="520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7" name="Equation" r:id="rId5" imgW="2108160" imgH="482400" progId="Equation.DSMT4">
                  <p:embed/>
                </p:oleObj>
              </mc:Choice>
              <mc:Fallback>
                <p:oleObj name="Equation" r:id="rId5" imgW="2108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11175" y="2222500"/>
          <a:ext cx="2082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8" name="Equation" r:id="rId7" imgW="2082600" imgH="545760" progId="Equation.DSMT4">
                  <p:embed/>
                </p:oleObj>
              </mc:Choice>
              <mc:Fallback>
                <p:oleObj name="Equation" r:id="rId7" imgW="2082600" imgH="545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2222500"/>
                        <a:ext cx="2082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/>
          <p:cNvGraphicFramePr>
            <a:graphicFrameLocks noChangeAspect="1"/>
          </p:cNvGraphicFramePr>
          <p:nvPr/>
        </p:nvGraphicFramePr>
        <p:xfrm>
          <a:off x="524522" y="3295710"/>
          <a:ext cx="87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9" name="Equation" r:id="rId9" imgW="876240" imgH="469800" progId="Equation.DSMT4">
                  <p:embed/>
                </p:oleObj>
              </mc:Choice>
              <mc:Fallback>
                <p:oleObj name="Equation" r:id="rId9" imgW="876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22" y="3295710"/>
                        <a:ext cx="87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8"/>
          <p:cNvGraphicFramePr>
            <a:graphicFrameLocks noChangeAspect="1"/>
          </p:cNvGraphicFramePr>
          <p:nvPr/>
        </p:nvGraphicFramePr>
        <p:xfrm>
          <a:off x="2371078" y="3657600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0" name="Equation" r:id="rId11" imgW="1600200" imgH="545760" progId="Equation.DSMT4">
                  <p:embed/>
                </p:oleObj>
              </mc:Choice>
              <mc:Fallback>
                <p:oleObj name="Equation" r:id="rId11" imgW="1600200" imgH="545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3657600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function values when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2</a:t>
            </a:r>
            <a:r>
              <a:rPr lang="en-US" i="1" dirty="0"/>
              <a:t>a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342356" y="1313156"/>
          <a:ext cx="256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8" name="Equation" r:id="rId3" imgW="2565360" imgH="482400" progId="Equation.DSMT4">
                  <p:embed/>
                </p:oleObj>
              </mc:Choice>
              <mc:Fallback>
                <p:oleObj name="Equation" r:id="rId3" imgW="25653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56" y="1313156"/>
                        <a:ext cx="256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609600" y="17526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9" name="Equation" r:id="rId5" imgW="1333440" imgH="469800" progId="Equation.DSMT4">
                  <p:embed/>
                </p:oleObj>
              </mc:Choice>
              <mc:Fallback>
                <p:oleObj name="Equation" r:id="rId5" imgW="1333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526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13787"/>
              </p:ext>
            </p:extLst>
          </p:nvPr>
        </p:nvGraphicFramePr>
        <p:xfrm>
          <a:off x="1066800" y="3886200"/>
          <a:ext cx="347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0" name="Equation" r:id="rId7" imgW="3479760" imgH="533160" progId="Equation.DSMT4">
                  <p:embed/>
                </p:oleObj>
              </mc:Choice>
              <mc:Fallback>
                <p:oleObj name="Equation" r:id="rId7" imgW="34797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347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945688" y="4554244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1" name="Equation" r:id="rId9" imgW="2133360" imgH="380880" progId="Equation.DSMT4">
                  <p:embed/>
                </p:oleObj>
              </mc:Choice>
              <mc:Fallback>
                <p:oleObj name="Equation" r:id="rId9" imgW="2133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688" y="4554244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 (In effect, substitute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Interchange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 the new equation, solve for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in terms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Substitute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(This new function is the inverse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.)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Find the Inverse of a One-to-One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</a:t>
            </a:r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228078" y="1304278"/>
          <a:ext cx="320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3" name="Equation" r:id="rId3" imgW="3200400" imgH="482400" progId="Equation.DSMT4">
                  <p:embed/>
                </p:oleObj>
              </mc:Choice>
              <mc:Fallback>
                <p:oleObj name="Equation" r:id="rId3" imgW="32004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1304278"/>
                        <a:ext cx="320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267200" y="2819400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3275246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200" y="381000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267200" y="5238690"/>
            <a:ext cx="25823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</a:t>
            </a:r>
            <a:r>
              <a:rPr lang="es-ES" sz="2000" dirty="0">
                <a:solidFill>
                  <a:srgbClr val="007E7E"/>
                </a:solidFill>
              </a:rPr>
              <a:t>  </a:t>
            </a:r>
            <a:r>
              <a:rPr lang="es-ES" sz="2000" i="1" dirty="0">
                <a:solidFill>
                  <a:srgbClr val="007E7E"/>
                </a:solidFill>
              </a:rPr>
              <a:t>f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</a:t>
            </a:r>
            <a:r>
              <a:rPr lang="es-ES" sz="2000" dirty="0">
                <a:solidFill>
                  <a:srgbClr val="007E7E"/>
                </a:solidFill>
              </a:rPr>
              <a:t> (</a:t>
            </a:r>
            <a:r>
              <a:rPr lang="es-ES" sz="2000" i="1" dirty="0">
                <a:solidFill>
                  <a:srgbClr val="007E7E"/>
                </a:solidFill>
              </a:rPr>
              <a:t>x</a:t>
            </a:r>
            <a:r>
              <a:rPr lang="es-ES" sz="2000" dirty="0">
                <a:solidFill>
                  <a:srgbClr val="007E7E"/>
                </a:solidFill>
              </a:rPr>
              <a:t>) </a:t>
            </a:r>
            <a:r>
              <a:rPr lang="en-US" sz="2000" dirty="0">
                <a:solidFill>
                  <a:srgbClr val="007E7E"/>
                </a:solidFill>
              </a:rPr>
              <a:t>for</a:t>
            </a:r>
            <a:r>
              <a:rPr lang="es-ES" sz="2000" dirty="0">
                <a:solidFill>
                  <a:srgbClr val="007E7E"/>
                </a:solidFill>
              </a:rPr>
              <a:t> </a:t>
            </a:r>
            <a:r>
              <a:rPr lang="es-ES" sz="2000" i="1" dirty="0">
                <a:solidFill>
                  <a:srgbClr val="007E7E"/>
                </a:solidFill>
              </a:rPr>
              <a:t>y</a:t>
            </a:r>
            <a:r>
              <a:rPr lang="es-ES" sz="2000" dirty="0">
                <a:solidFill>
                  <a:srgbClr val="007E7E"/>
                </a:solidFill>
              </a:rPr>
              <a:t>.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1811044" y="2303756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4" name="Equation" r:id="rId5" imgW="1854000" imgH="469800" progId="Equation.DSMT4">
                  <p:embed/>
                </p:oleObj>
              </mc:Choice>
              <mc:Fallback>
                <p:oleObj name="Equation" r:id="rId5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2303756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2286000" y="2854912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5" name="Equation" r:id="rId7" imgW="1384200" imgH="355320" progId="Equation.DSMT4">
                  <p:embed/>
                </p:oleObj>
              </mc:Choice>
              <mc:Fallback>
                <p:oleObj name="Equation" r:id="rId7" imgW="1384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54912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2286000" y="3326166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6" name="Equation" r:id="rId9" imgW="1384200" imgH="355320" progId="Equation.DSMT4">
                  <p:embed/>
                </p:oleObj>
              </mc:Choice>
              <mc:Fallback>
                <p:oleObj name="Equation" r:id="rId9" imgW="13842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26166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1811044" y="3792244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7" name="Equation" r:id="rId11" imgW="1384200" imgH="355320" progId="Equation.DSMT4">
                  <p:embed/>
                </p:oleObj>
              </mc:Choice>
              <mc:Fallback>
                <p:oleObj name="Equation" r:id="rId11" imgW="13842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3792244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8" name="Object 8"/>
          <p:cNvGraphicFramePr>
            <a:graphicFrameLocks noChangeAspect="1"/>
          </p:cNvGraphicFramePr>
          <p:nvPr/>
        </p:nvGraphicFramePr>
        <p:xfrm>
          <a:off x="1752600" y="4196176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8" name="Equation" r:id="rId13" imgW="1269720" imgH="838080" progId="Equation.DSMT4">
                  <p:embed/>
                </p:oleObj>
              </mc:Choice>
              <mc:Fallback>
                <p:oleObj name="Equation" r:id="rId13" imgW="12697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96176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ChangeAspect="1"/>
          </p:cNvGraphicFramePr>
          <p:nvPr/>
        </p:nvGraphicFramePr>
        <p:xfrm>
          <a:off x="1541756" y="507359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9" name="Equation" r:id="rId15" imgW="2006280" imgH="838080" progId="Equation.DSMT4">
                  <p:embed/>
                </p:oleObj>
              </mc:Choice>
              <mc:Fallback>
                <p:oleObj name="Equation" r:id="rId15" imgW="2006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507359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 (cont.)</a:t>
            </a:r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1371600"/>
            <a:ext cx="5943600" cy="416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i="1" dirty="0"/>
              <a:t>g</a:t>
            </a:r>
            <a:r>
              <a:rPr lang="en-US" baseline="30000" dirty="0">
                <a:latin typeface="Symbol" pitchFamily="98" charset="2"/>
              </a:rPr>
              <a:t>-</a:t>
            </a:r>
            <a:r>
              <a:rPr lang="en-US" baseline="30000" dirty="0"/>
              <a:t>1</a:t>
            </a:r>
            <a:r>
              <a:rPr lang="en-US" dirty="0"/>
              <a:t> (</a:t>
            </a:r>
            <a:r>
              <a:rPr lang="en-US" i="1" dirty="0"/>
              <a:t>x</a:t>
            </a:r>
            <a:r>
              <a:rPr lang="en-US" dirty="0"/>
              <a:t>) if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(x)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</a:t>
            </a:r>
            <a:r>
              <a:rPr lang="en-US" dirty="0"/>
              <a:t> for </a:t>
            </a:r>
            <a:r>
              <a:rPr lang="en-US" i="1" dirty="0"/>
              <a:t>x</a:t>
            </a:r>
            <a:r>
              <a:rPr lang="en-US" dirty="0"/>
              <a:t> ≥ 0.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</a:t>
            </a:r>
          </a:p>
        </p:txBody>
      </p:sp>
      <p:sp>
        <p:nvSpPr>
          <p:cNvPr id="5" name="Rectangle 4"/>
          <p:cNvSpPr/>
          <p:nvPr/>
        </p:nvSpPr>
        <p:spPr>
          <a:xfrm>
            <a:off x="3537917" y="2962922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537917" y="3526778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37917" y="4061532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7917" y="2385132"/>
            <a:ext cx="49226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 (Note that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one-to-one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37917" y="4724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positive square root because we must have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 (The domain of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0, so the range of </a:t>
            </a:r>
            <a:r>
              <a:rPr lang="es-ES" sz="2000" i="1" dirty="0">
                <a:solidFill>
                  <a:srgbClr val="007E7E"/>
                </a:solidFill>
              </a:rPr>
              <a:t>g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</a:rPr>
              <a:t>is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1219200" y="2362200"/>
          <a:ext cx="180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7" name="Equation" r:id="rId3" imgW="1803240" imgH="482400" progId="Equation.DSMT4">
                  <p:embed/>
                </p:oleObj>
              </mc:Choice>
              <mc:Fallback>
                <p:oleObj name="Equation" r:id="rId3" imgW="1803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2200"/>
                        <a:ext cx="1803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1634478" y="29718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8" name="Equation" r:id="rId5" imgW="1346040" imgH="444240" progId="Equation.DSMT4">
                  <p:embed/>
                </p:oleObj>
              </mc:Choice>
              <mc:Fallback>
                <p:oleObj name="Equation" r:id="rId5" imgW="13460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478" y="29718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1649766" y="3545888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9" name="Equation" r:id="rId7" imgW="1346040" imgH="444240" progId="Equation.DSMT4">
                  <p:embed/>
                </p:oleObj>
              </mc:Choice>
              <mc:Fallback>
                <p:oleObj name="Equation" r:id="rId7" imgW="13460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3545888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685800" y="411480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0" name="Equation" r:id="rId9" imgW="1688760" imgH="482400" progId="Equation.DSMT4">
                  <p:embed/>
                </p:oleObj>
              </mc:Choice>
              <mc:Fallback>
                <p:oleObj name="Equation" r:id="rId9" imgW="16887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1480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914400" y="4724400"/>
          <a:ext cx="2197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11" name="Equation" r:id="rId11" imgW="2197080" imgH="520560" progId="Equation.DSMT4">
                  <p:embed/>
                </p:oleObj>
              </mc:Choice>
              <mc:Fallback>
                <p:oleObj name="Equation" r:id="rId11" imgW="219708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2197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(cont.)</a:t>
            </a:r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447800"/>
            <a:ext cx="4114800" cy="389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function values when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/>
              <a:t>g </a:t>
            </a:r>
            <a:r>
              <a:rPr lang="en-US" dirty="0"/>
              <a:t>+ 3 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(cont.)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342356" y="1313156"/>
          <a:ext cx="256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1" name="Equation" r:id="rId3" imgW="2565360" imgH="482400" progId="Equation.DSMT4">
                  <p:embed/>
                </p:oleObj>
              </mc:Choice>
              <mc:Fallback>
                <p:oleObj name="Equation" r:id="rId3" imgW="256536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56" y="1313156"/>
                        <a:ext cx="256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53744" y="1779234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2" name="Equation" r:id="rId5" imgW="1638000" imgH="469800" progId="Equation.DSMT4">
                  <p:embed/>
                </p:oleObj>
              </mc:Choice>
              <mc:Fallback>
                <p:oleObj name="Equation" r:id="rId5" imgW="163800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44" y="1779234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383766"/>
              </p:ext>
            </p:extLst>
          </p:nvPr>
        </p:nvGraphicFramePr>
        <p:xfrm>
          <a:off x="1379538" y="3886200"/>
          <a:ext cx="440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3" name="Equation" r:id="rId7" imgW="4406760" imgH="533160" progId="Equation.DSMT4">
                  <p:embed/>
                </p:oleObj>
              </mc:Choice>
              <mc:Fallback>
                <p:oleObj name="Equation" r:id="rId7" imgW="44067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3886200"/>
                        <a:ext cx="440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2558990" y="4522434"/>
          <a:ext cx="355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4" name="Equation" r:id="rId9" imgW="3555720" imgH="444240" progId="Equation.DSMT4">
                  <p:embed/>
                </p:oleObj>
              </mc:Choice>
              <mc:Fallback>
                <p:oleObj name="Equation" r:id="rId9" imgW="35557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8990" y="4522434"/>
                        <a:ext cx="355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2562812" y="510540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5" name="Equation" r:id="rId11" imgW="1587240" imgH="444240" progId="Equation.DSMT4">
                  <p:embed/>
                </p:oleObj>
              </mc:Choice>
              <mc:Fallback>
                <p:oleObj name="Equation" r:id="rId11" imgW="15872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2812" y="5105400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For two functions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, the </a:t>
            </a:r>
            <a:r>
              <a:rPr lang="en-US" b="1" dirty="0">
                <a:solidFill>
                  <a:srgbClr val="C00000"/>
                </a:solidFill>
              </a:rPr>
              <a:t>composite function</a:t>
            </a:r>
            <a:r>
              <a:rPr lang="en-US" b="1" dirty="0">
                <a:solidFill>
                  <a:srgbClr val="000000"/>
                </a:solidFill>
              </a:rPr>
              <a:t>        </a:t>
            </a:r>
            <a:r>
              <a:rPr lang="en-US" dirty="0">
                <a:solidFill>
                  <a:srgbClr val="000000"/>
                </a:solidFill>
              </a:rPr>
              <a:t>is defined as follows.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domain of          consists of those values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 of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for which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in the domain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Composite Function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7804210" y="1896122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4" name="Equation" r:id="rId3" imgW="647640" imgH="380880" progId="Equation.DSMT4">
                  <p:embed/>
                </p:oleObj>
              </mc:Choice>
              <mc:Fallback>
                <p:oleObj name="Equation" r:id="rId3" imgW="6476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210" y="1896122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2702512" y="3335044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5" name="Equation" r:id="rId5" imgW="647640" imgH="380880" progId="Equation.DSMT4">
                  <p:embed/>
                </p:oleObj>
              </mc:Choice>
              <mc:Fallback>
                <p:oleObj name="Equation" r:id="rId5" imgW="647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512" y="3335044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50849"/>
              </p:ext>
            </p:extLst>
          </p:nvPr>
        </p:nvGraphicFramePr>
        <p:xfrm>
          <a:off x="3181350" y="2725444"/>
          <a:ext cx="2781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6" name="Equation" r:id="rId6" imgW="2781000" imgH="545760" progId="Equation.DSMT4">
                  <p:embed/>
                </p:oleObj>
              </mc:Choice>
              <mc:Fallback>
                <p:oleObj name="Equation" r:id="rId6" imgW="27810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2725444"/>
                        <a:ext cx="2781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5" name="Equation" r:id="rId3" imgW="3974760" imgH="469800" progId="Equation.DSMT4">
                  <p:embed/>
                </p:oleObj>
              </mc:Choice>
              <mc:Fallback>
                <p:oleObj name="Equation" r:id="rId3" imgW="3974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71910" y="173990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6" name="Equation" r:id="rId5" imgW="1917360" imgH="469800" progId="Equation.DSMT4">
                  <p:embed/>
                </p:oleObj>
              </mc:Choice>
              <mc:Fallback>
                <p:oleObj name="Equation" r:id="rId5" imgW="1917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910" y="1739900"/>
                        <a:ext cx="191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811566" y="1761478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7" name="Equation" r:id="rId7" imgW="1854000" imgH="469800" progId="Equation.DSMT4">
                  <p:embed/>
                </p:oleObj>
              </mc:Choice>
              <mc:Fallback>
                <p:oleObj name="Equation" r:id="rId7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66" y="1761478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591844" y="2693634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8" name="Equation" r:id="rId9" imgW="1790640" imgH="469800" progId="Equation.DSMT4">
                  <p:embed/>
                </p:oleObj>
              </mc:Choice>
              <mc:Fallback>
                <p:oleObj name="Equation" r:id="rId9" imgW="17906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2693634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388834" y="2675878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9" name="Equation" r:id="rId11" imgW="1409400" imgH="533160" progId="Equation.DSMT4">
                  <p:embed/>
                </p:oleObj>
              </mc:Choice>
              <mc:Fallback>
                <p:oleObj name="Equation" r:id="rId11" imgW="14094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8834" y="2675878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835400" y="2703866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0" name="Equation" r:id="rId13" imgW="1726920" imgH="469800" progId="Equation.DSMT4">
                  <p:embed/>
                </p:oleObj>
              </mc:Choice>
              <mc:Fallback>
                <p:oleObj name="Equation" r:id="rId13" imgW="17269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2703866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395244" y="33121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1" name="Equation" r:id="rId15" imgW="2031840" imgH="469800" progId="Equation.DSMT4">
                  <p:embed/>
                </p:oleObj>
              </mc:Choice>
              <mc:Fallback>
                <p:oleObj name="Equation" r:id="rId15" imgW="20318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244" y="33121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73083"/>
              </p:ext>
            </p:extLst>
          </p:nvPr>
        </p:nvGraphicFramePr>
        <p:xfrm>
          <a:off x="4470400" y="3388312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2" name="Equation" r:id="rId17" imgW="1473120" imgH="291960" progId="Equation.DSMT4">
                  <p:embed/>
                </p:oleObj>
              </mc:Choice>
              <mc:Fallback>
                <p:oleObj name="Equation" r:id="rId17" imgW="1473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388312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609600" y="3953522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3" name="Equation" r:id="rId19" imgW="1815840" imgH="469800" progId="Equation.DSMT4">
                  <p:embed/>
                </p:oleObj>
              </mc:Choice>
              <mc:Fallback>
                <p:oleObj name="Equation" r:id="rId19" imgW="181584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53522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2470210" y="3903956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4" name="Equation" r:id="rId21" imgW="1409400" imgH="533160" progId="Equation.DSMT4">
                  <p:embed/>
                </p:oleObj>
              </mc:Choice>
              <mc:Fallback>
                <p:oleObj name="Equation" r:id="rId21" imgW="140940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3903956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3886200" y="3940822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5" name="Equation" r:id="rId23" imgW="1752480" imgH="469800" progId="Equation.DSMT4">
                  <p:embed/>
                </p:oleObj>
              </mc:Choice>
              <mc:Fallback>
                <p:oleObj name="Equation" r:id="rId23" imgW="175248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40822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2470210" y="45313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6" name="Equation" r:id="rId25" imgW="2031840" imgH="469800" progId="Equation.DSMT4">
                  <p:embed/>
                </p:oleObj>
              </mc:Choice>
              <mc:Fallback>
                <p:oleObj name="Equation" r:id="rId25" imgW="203184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45313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4575822" y="4602456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7" name="Equation" r:id="rId27" imgW="1282680" imgH="291960" progId="Equation.DSMT4">
                  <p:embed/>
                </p:oleObj>
              </mc:Choice>
              <mc:Fallback>
                <p:oleObj name="Equation" r:id="rId27" imgW="12826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822" y="4602456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57200" y="5038078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Both                   and                  are defined for all real numbers. </a:t>
            </a:r>
          </a:p>
        </p:txBody>
      </p:sp>
      <p:graphicFrame>
        <p:nvGraphicFramePr>
          <p:cNvPr id="52242" name="Object 18"/>
          <p:cNvGraphicFramePr>
            <a:graphicFrameLocks noChangeAspect="1"/>
          </p:cNvGraphicFramePr>
          <p:nvPr/>
        </p:nvGraphicFramePr>
        <p:xfrm>
          <a:off x="2247900" y="510022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8" name="Equation" r:id="rId29" imgW="1333440" imgH="469800" progId="Equation.DSMT4">
                  <p:embed/>
                </p:oleObj>
              </mc:Choice>
              <mc:Fallback>
                <p:oleObj name="Equation" r:id="rId29" imgW="13334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0022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4284956" y="51054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9" name="Equation" r:id="rId31" imgW="1333440" imgH="469800" progId="Equation.DSMT4">
                  <p:embed/>
                </p:oleObj>
              </mc:Choice>
              <mc:Fallback>
                <p:oleObj name="Equation" r:id="rId31" imgW="13334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956" y="51054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8" name="Equation" r:id="rId3" imgW="3974760" imgH="469800" progId="Equation.DSMT4">
                  <p:embed/>
                </p:oleObj>
              </mc:Choice>
              <mc:Fallback>
                <p:oleObj name="Equation" r:id="rId3" imgW="3974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84550" y="1733550"/>
          <a:ext cx="189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9" name="Equation" r:id="rId5" imgW="1892160" imgH="482400" progId="Equation.DSMT4">
                  <p:embed/>
                </p:oleObj>
              </mc:Choice>
              <mc:Fallback>
                <p:oleObj name="Equation" r:id="rId5" imgW="1892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1733550"/>
                        <a:ext cx="189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784519" y="1736725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0" name="Equation" r:id="rId7" imgW="1942920" imgH="520560" progId="Equation.DSMT4">
                  <p:embed/>
                </p:oleObj>
              </mc:Choice>
              <mc:Fallback>
                <p:oleObj name="Equation" r:id="rId7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519" y="1736725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6" name="Object 18"/>
          <p:cNvGraphicFramePr>
            <a:graphicFrameLocks noChangeAspect="1"/>
          </p:cNvGraphicFramePr>
          <p:nvPr/>
        </p:nvGraphicFramePr>
        <p:xfrm>
          <a:off x="533400" y="2819400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1" name="Equation" r:id="rId9" imgW="1815840" imgH="469800" progId="Equation.DSMT4">
                  <p:embed/>
                </p:oleObj>
              </mc:Choice>
              <mc:Fallback>
                <p:oleObj name="Equation" r:id="rId9" imgW="18158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9400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7" name="Object 19"/>
          <p:cNvGraphicFramePr>
            <a:graphicFrameLocks noChangeAspect="1"/>
          </p:cNvGraphicFramePr>
          <p:nvPr/>
        </p:nvGraphicFramePr>
        <p:xfrm>
          <a:off x="2379956" y="27432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2" name="Equation" r:id="rId11" imgW="1676160" imgH="571320" progId="Equation.DSMT4">
                  <p:embed/>
                </p:oleObj>
              </mc:Choice>
              <mc:Fallback>
                <p:oleObj name="Equation" r:id="rId11" imgW="1676160" imgH="571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27432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8" name="Object 20"/>
          <p:cNvGraphicFramePr>
            <a:graphicFrameLocks noChangeAspect="1"/>
          </p:cNvGraphicFramePr>
          <p:nvPr/>
        </p:nvGraphicFramePr>
        <p:xfrm>
          <a:off x="2379956" y="3429000"/>
          <a:ext cx="2095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3" name="Equation" r:id="rId13" imgW="2095200" imgH="672840" progId="Equation.DSMT4">
                  <p:embed/>
                </p:oleObj>
              </mc:Choice>
              <mc:Fallback>
                <p:oleObj name="Equation" r:id="rId13" imgW="2095200" imgH="672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3429000"/>
                        <a:ext cx="2095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9" name="Object 21"/>
          <p:cNvGraphicFramePr>
            <a:graphicFrameLocks noChangeAspect="1"/>
          </p:cNvGraphicFramePr>
          <p:nvPr/>
        </p:nvGraphicFramePr>
        <p:xfrm>
          <a:off x="4584700" y="3460810"/>
          <a:ext cx="135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4" name="Equation" r:id="rId15" imgW="1358640" imgH="495000" progId="Equation.DSMT4">
                  <p:embed/>
                </p:oleObj>
              </mc:Choice>
              <mc:Fallback>
                <p:oleObj name="Equation" r:id="rId15" imgW="1358640" imgH="495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460810"/>
                        <a:ext cx="135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57200" y="4114800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For the expression under the radical to be defined, we must have </a:t>
            </a: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≥ 3. Because </a:t>
            </a:r>
            <a:r>
              <a:rPr lang="en-US" sz="2800" i="1" dirty="0"/>
              <a:t>x</a:t>
            </a:r>
            <a:r>
              <a:rPr lang="en-US" sz="2800" baseline="30000" dirty="0"/>
              <a:t>2 </a:t>
            </a:r>
            <a:r>
              <a:rPr lang="en-US" sz="2800" dirty="0"/>
              <a:t>+ 4 ≥ 3 for all real numbers, the domain of                  is all real numbers. 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/>
        </p:nvGraphicFramePr>
        <p:xfrm>
          <a:off x="5143500" y="501144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5" name="Equation" r:id="rId17" imgW="1333440" imgH="469800" progId="Equation.DSMT4">
                  <p:embed/>
                </p:oleObj>
              </mc:Choice>
              <mc:Fallback>
                <p:oleObj name="Equation" r:id="rId17" imgW="1333440" imgH="4698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501144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Now, for                  the domain is restricted by </a:t>
            </a:r>
            <a:br>
              <a:rPr lang="en-US" dirty="0"/>
            </a:br>
            <a:r>
              <a:rPr lang="en-US" dirty="0"/>
              <a:t>                          That is, the domain is restricted to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baseline="30000" dirty="0"/>
              <a:t> </a:t>
            </a:r>
            <a:r>
              <a:rPr lang="en-US" dirty="0"/>
              <a:t>≥ 3 regardless of the simplified result.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Compositions (cont.)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0" name="Equation" r:id="rId3" imgW="3974760" imgH="469800" progId="Equation.DSMT4">
                  <p:embed/>
                </p:oleObj>
              </mc:Choice>
              <mc:Fallback>
                <p:oleObj name="Equation" r:id="rId3" imgW="3974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84550" y="1733550"/>
          <a:ext cx="189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1" name="Equation" r:id="rId5" imgW="1892160" imgH="482400" progId="Equation.DSMT4">
                  <p:embed/>
                </p:oleObj>
              </mc:Choice>
              <mc:Fallback>
                <p:oleObj name="Equation" r:id="rId5" imgW="1892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1733550"/>
                        <a:ext cx="189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784519" y="1727847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2" name="Equation" r:id="rId7" imgW="1942920" imgH="520560" progId="Equation.DSMT4">
                  <p:embed/>
                </p:oleObj>
              </mc:Choice>
              <mc:Fallback>
                <p:oleObj name="Equation" r:id="rId7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519" y="1727847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70" name="Object 22"/>
          <p:cNvGraphicFramePr>
            <a:graphicFrameLocks noChangeAspect="1"/>
          </p:cNvGraphicFramePr>
          <p:nvPr/>
        </p:nvGraphicFramePr>
        <p:xfrm>
          <a:off x="2371078" y="27432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3" name="Equation" r:id="rId9" imgW="1333440" imgH="469800" progId="Equation.DSMT4">
                  <p:embed/>
                </p:oleObj>
              </mc:Choice>
              <mc:Fallback>
                <p:oleObj name="Equation" r:id="rId9" imgW="133344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27432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78344"/>
              </p:ext>
            </p:extLst>
          </p:nvPr>
        </p:nvGraphicFramePr>
        <p:xfrm>
          <a:off x="1018528" y="3187053"/>
          <a:ext cx="2019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4" name="Equation" r:id="rId11" imgW="2019240" imgH="520560" progId="Equation.DSMT4">
                  <p:embed/>
                </p:oleObj>
              </mc:Choice>
              <mc:Fallback>
                <p:oleObj name="Equation" r:id="rId11" imgW="2019240" imgH="520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8528" y="3187053"/>
                        <a:ext cx="2019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990600" y="428631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5" name="Equation" r:id="rId13" imgW="1333440" imgH="469800" progId="Equation.DSMT4">
                  <p:embed/>
                </p:oleObj>
              </mc:Choice>
              <mc:Fallback>
                <p:oleObj name="Equation" r:id="rId13" imgW="13334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8631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2362200" y="4187298"/>
          <a:ext cx="1828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6" name="Equation" r:id="rId15" imgW="1828800" imgH="609480" progId="Equation.DSMT4">
                  <p:embed/>
                </p:oleObj>
              </mc:Choice>
              <mc:Fallback>
                <p:oleObj name="Equation" r:id="rId15" imgW="1828800" imgH="609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87298"/>
                        <a:ext cx="1828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/>
        </p:nvGraphicFramePr>
        <p:xfrm>
          <a:off x="2362200" y="4926366"/>
          <a:ext cx="214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7" name="Equation" r:id="rId17" imgW="2145960" imgH="634680" progId="Equation.DSMT4">
                  <p:embed/>
                </p:oleObj>
              </mc:Choice>
              <mc:Fallback>
                <p:oleObj name="Equation" r:id="rId17" imgW="2145960" imgH="6346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926366"/>
                        <a:ext cx="214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7" name="Object 15"/>
          <p:cNvGraphicFramePr>
            <a:graphicFrameLocks noChangeAspect="1"/>
          </p:cNvGraphicFramePr>
          <p:nvPr/>
        </p:nvGraphicFramePr>
        <p:xfrm>
          <a:off x="4527610" y="5154966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8" name="Equation" r:id="rId19" imgW="1447560" imgH="291960" progId="Equation.DSMT4">
                  <p:embed/>
                </p:oleObj>
              </mc:Choice>
              <mc:Fallback>
                <p:oleObj name="Equation" r:id="rId19" imgW="14475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610" y="5154966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8" name="Object 16"/>
          <p:cNvGraphicFramePr>
            <a:graphicFrameLocks noChangeAspect="1"/>
          </p:cNvGraphicFramePr>
          <p:nvPr/>
        </p:nvGraphicFramePr>
        <p:xfrm>
          <a:off x="6024976" y="5172722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9" name="Equation" r:id="rId21" imgW="952200" imgH="279360" progId="Equation.DSMT4">
                  <p:embed/>
                </p:oleObj>
              </mc:Choice>
              <mc:Fallback>
                <p:oleObj name="Equation" r:id="rId21" imgW="9522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976" y="5172722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                                        if                           and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Compositions 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1259888" y="1295400"/>
          <a:ext cx="3543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2" name="Equation" r:id="rId3" imgW="3543120" imgH="545760" progId="Equation.DSMT4">
                  <p:embed/>
                </p:oleObj>
              </mc:Choice>
              <mc:Fallback>
                <p:oleObj name="Equation" r:id="rId3" imgW="354312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888" y="1295400"/>
                        <a:ext cx="3543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533400" y="1878366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3" name="Equation" r:id="rId5" imgW="1930320" imgH="469800" progId="Equation.DSMT4">
                  <p:embed/>
                </p:oleObj>
              </mc:Choice>
              <mc:Fallback>
                <p:oleObj name="Equation" r:id="rId5" imgW="193032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8366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685087"/>
              </p:ext>
            </p:extLst>
          </p:nvPr>
        </p:nvGraphicFramePr>
        <p:xfrm>
          <a:off x="5193066" y="1276290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4" name="Equation" r:id="rId7" imgW="1942920" imgH="520560" progId="Equation.DSMT4">
                  <p:embed/>
                </p:oleObj>
              </mc:Choice>
              <mc:Fallback>
                <p:oleObj name="Equation" r:id="rId7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066" y="1276290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447800" y="43434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5" name="Equation" r:id="rId9" imgW="1130040" imgH="545760" progId="Equation.DSMT4">
                  <p:embed/>
                </p:oleObj>
              </mc:Choice>
              <mc:Fallback>
                <p:oleObj name="Equation" r:id="rId9" imgW="113004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334000" y="44958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6" name="Equation" r:id="rId11" imgW="2590560" imgH="380880" progId="Equation.DSMT4">
                  <p:embed/>
                </p:oleObj>
              </mc:Choice>
              <mc:Fallback>
                <p:oleObj name="Equation" r:id="rId11" imgW="2590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495800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33400" y="28956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7" name="Equation" r:id="rId13" imgW="1587240" imgH="533160" progId="Equation.DSMT4">
                  <p:embed/>
                </p:oleObj>
              </mc:Choice>
              <mc:Fallback>
                <p:oleObj name="Equation" r:id="rId13" imgW="15872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192044" y="28194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8" name="Equation" r:id="rId15" imgW="1676160" imgH="571320" progId="Equation.DSMT4">
                  <p:embed/>
                </p:oleObj>
              </mc:Choice>
              <mc:Fallback>
                <p:oleObj name="Equation" r:id="rId15" imgW="16761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28194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2192044" y="3505200"/>
          <a:ext cx="210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9" name="Equation" r:id="rId17" imgW="2108160" imgH="571320" progId="Equation.DSMT4">
                  <p:embed/>
                </p:oleObj>
              </mc:Choice>
              <mc:Fallback>
                <p:oleObj name="Equation" r:id="rId17" imgW="21081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3505200"/>
                        <a:ext cx="2108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299010" y="350520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0" name="Equation" r:id="rId19" imgW="1396800" imgH="444240" progId="Equation.DSMT4">
                  <p:embed/>
                </p:oleObj>
              </mc:Choice>
              <mc:Fallback>
                <p:oleObj name="Equation" r:id="rId19" imgW="13968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010" y="350520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1053</Words>
  <Application>Microsoft Office PowerPoint</Application>
  <PresentationFormat>On-screen Show (4:3)</PresentationFormat>
  <Paragraphs>157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17.2</vt:lpstr>
      <vt:lpstr>Objectives</vt:lpstr>
      <vt:lpstr>Example 1: Evaluating a Function at an Algebraic Expression </vt:lpstr>
      <vt:lpstr>Example 1: Evaluating a Function at an Algebraic Expression (cont.) </vt:lpstr>
      <vt:lpstr>Composite Function </vt:lpstr>
      <vt:lpstr>Example 2: Compositions </vt:lpstr>
      <vt:lpstr>Example 3: Compositions </vt:lpstr>
      <vt:lpstr>Example 3: Compositions (cont.) </vt:lpstr>
      <vt:lpstr>Example 4: Compositions </vt:lpstr>
      <vt:lpstr>Example 4: Compositions (cont.) </vt:lpstr>
      <vt:lpstr>One-to-One Functions</vt:lpstr>
      <vt:lpstr>Horizontal Line Test</vt:lpstr>
      <vt:lpstr>Example 5: One-to-One Functions</vt:lpstr>
      <vt:lpstr>Example 5: One-to-One Functions (cont.)</vt:lpstr>
      <vt:lpstr>Example 5: One-to-One Functions (cont.)</vt:lpstr>
      <vt:lpstr>Example 5: One-to-One Functions (cont.)</vt:lpstr>
      <vt:lpstr>Inverse Functions </vt:lpstr>
      <vt:lpstr>Inverse Functions </vt:lpstr>
      <vt:lpstr>To Determine whether Two Functions are Inverses</vt:lpstr>
      <vt:lpstr>Example 6: Inverse Functions</vt:lpstr>
      <vt:lpstr>Example 6: Inverse Functions (cont.)</vt:lpstr>
      <vt:lpstr>Example 6: Inverse Functions (cont.)</vt:lpstr>
      <vt:lpstr>Example 7: Inverse Functions </vt:lpstr>
      <vt:lpstr>Example 7: Inverse Functions (cont.)</vt:lpstr>
      <vt:lpstr>Example 7: Inverse Functions (cont.)</vt:lpstr>
      <vt:lpstr>Example 8: Evaluating Compositions of Inverses</vt:lpstr>
      <vt:lpstr>Example 8: Evaluating Compositions of Inverses (cont.)</vt:lpstr>
      <vt:lpstr>Example 8: Evaluating Compositions of Inverses (cont.)</vt:lpstr>
      <vt:lpstr>Example 8: Evaluating Compositions of Inverses (cont.)</vt:lpstr>
      <vt:lpstr>To Find the Inverse of a One-to-One Function</vt:lpstr>
      <vt:lpstr>Example 9: Finding the Inverse</vt:lpstr>
      <vt:lpstr>Example 9: Finding the Inverse (cont.)</vt:lpstr>
      <vt:lpstr>Example 10: Finding the Inverse </vt:lpstr>
      <vt:lpstr>Example 10: Finding the Inverse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186</cp:revision>
  <dcterms:created xsi:type="dcterms:W3CDTF">2013-04-26T14:43:13Z</dcterms:created>
  <dcterms:modified xsi:type="dcterms:W3CDTF">2018-07-23T13:49:36Z</dcterms:modified>
</cp:coreProperties>
</file>