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9" r:id="rId3"/>
    <p:sldId id="261" r:id="rId4"/>
    <p:sldId id="281" r:id="rId5"/>
    <p:sldId id="282" r:id="rId6"/>
    <p:sldId id="283" r:id="rId7"/>
    <p:sldId id="263" r:id="rId8"/>
    <p:sldId id="265" r:id="rId9"/>
    <p:sldId id="264" r:id="rId10"/>
    <p:sldId id="262" r:id="rId11"/>
    <p:sldId id="266" r:id="rId12"/>
    <p:sldId id="284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1CAC04"/>
    <a:srgbClr val="FF33CC"/>
    <a:srgbClr val="9900FF"/>
    <a:srgbClr val="008000"/>
    <a:srgbClr val="000000"/>
    <a:srgbClr val="000099"/>
    <a:srgbClr val="0000FF"/>
    <a:srgbClr val="007E7E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8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25.wmf"/><Relationship Id="rId4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25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25.wmf"/><Relationship Id="rId4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6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2.png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Exponential Functions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General Concepts of Exponential Functions 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Definition (cont.)</a:t>
            </a:r>
          </a:p>
          <a:p>
            <a:pPr algn="ctr"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7400" y="5477522"/>
            <a:ext cx="11430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Figure 2a</a:t>
            </a:r>
            <a:endParaRPr lang="en-US" sz="2000" dirty="0"/>
          </a:p>
        </p:txBody>
      </p:sp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762000" y="1752600"/>
            <a:ext cx="778337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6172200" y="5486400"/>
            <a:ext cx="11542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Figure 2b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scientist has </a:t>
            </a:r>
            <a:r>
              <a:rPr lang="en-US" dirty="0">
                <a:solidFill>
                  <a:srgbClr val="0000FF"/>
                </a:solidFill>
              </a:rPr>
              <a:t>10,000</a:t>
            </a:r>
            <a:r>
              <a:rPr lang="en-US" dirty="0"/>
              <a:t> bacteria present when </a:t>
            </a:r>
            <a:r>
              <a:rPr lang="en-US" i="1" dirty="0">
                <a:solidFill>
                  <a:srgbClr val="0000FF"/>
                </a:solidFill>
              </a:rPr>
              <a:t>t </a:t>
            </a:r>
            <a:r>
              <a:rPr lang="en-US" dirty="0">
                <a:solidFill>
                  <a:srgbClr val="0000FF"/>
                </a:solidFill>
              </a:rPr>
              <a:t>= 0</a:t>
            </a:r>
            <a:r>
              <a:rPr lang="en-US" dirty="0"/>
              <a:t>. She knows the bacteria grow according to the function </a:t>
            </a:r>
            <a:br>
              <a:rPr lang="en-US" dirty="0"/>
            </a:br>
            <a:r>
              <a:rPr lang="en-US" dirty="0"/>
              <a:t>                     where </a:t>
            </a:r>
            <a:r>
              <a:rPr lang="en-US" i="1" dirty="0"/>
              <a:t>t</a:t>
            </a:r>
            <a:r>
              <a:rPr lang="en-US" dirty="0"/>
              <a:t> is measured in hours. How many bacteria will be present at the end of one day?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99"/>
                </a:solidFill>
              </a:rPr>
              <a:t>t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FF33CC"/>
                </a:solidFill>
              </a:rPr>
              <a:t>24</a:t>
            </a:r>
            <a:r>
              <a:rPr lang="en-US" dirty="0">
                <a:solidFill>
                  <a:srgbClr val="000099"/>
                </a:solidFill>
              </a:rPr>
              <a:t> hours</a:t>
            </a:r>
            <a:r>
              <a:rPr lang="en-US" dirty="0"/>
              <a:t> and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baseline="-25000" dirty="0">
                <a:solidFill>
                  <a:srgbClr val="000099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00CC00"/>
                </a:solidFill>
              </a:rPr>
              <a:t>10,000</a:t>
            </a:r>
            <a:r>
              <a:rPr lang="en-US" dirty="0"/>
              <a:t> into the </a:t>
            </a:r>
            <a:r>
              <a:rPr lang="en-US" dirty="0" smtClean="0"/>
              <a:t>function.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Application: Calculating Bacterial Growth</a:t>
            </a:r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542278" y="2183166"/>
          <a:ext cx="165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2" name="Equation" r:id="rId3" imgW="1650960" imgH="469800" progId="Equation.DSMT4">
                  <p:embed/>
                </p:oleObj>
              </mc:Choice>
              <mc:Fallback>
                <p:oleObj name="Equation" r:id="rId3" imgW="16509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183166"/>
                        <a:ext cx="165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209974"/>
              </p:ext>
            </p:extLst>
          </p:nvPr>
        </p:nvGraphicFramePr>
        <p:xfrm>
          <a:off x="1090613" y="44196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3" name="Equation" r:id="rId5" imgW="2463480" imgH="482400" progId="Equation.DSMT4">
                  <p:embed/>
                </p:oleObj>
              </mc:Choice>
              <mc:Fallback>
                <p:oleObj name="Equation" r:id="rId5" imgW="24634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44196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048724"/>
              </p:ext>
            </p:extLst>
          </p:nvPr>
        </p:nvGraphicFramePr>
        <p:xfrm>
          <a:off x="3598863" y="4460875"/>
          <a:ext cx="1828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4" name="Equation" r:id="rId7" imgW="1828800" imgH="419040" progId="Equation.DSMT4">
                  <p:embed/>
                </p:oleObj>
              </mc:Choice>
              <mc:Fallback>
                <p:oleObj name="Equation" r:id="rId7" imgW="182880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863" y="4460875"/>
                        <a:ext cx="1828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248076"/>
              </p:ext>
            </p:extLst>
          </p:nvPr>
        </p:nvGraphicFramePr>
        <p:xfrm>
          <a:off x="1336088" y="5046956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5" name="Equation" r:id="rId9" imgW="2286000" imgH="469800" progId="Equation.DSMT4">
                  <p:embed/>
                </p:oleObj>
              </mc:Choice>
              <mc:Fallback>
                <p:oleObj name="Equation" r:id="rId9" imgW="2286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5046956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327715"/>
              </p:ext>
            </p:extLst>
          </p:nvPr>
        </p:nvGraphicFramePr>
        <p:xfrm>
          <a:off x="3619500" y="5132034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6" name="Equation" r:id="rId11" imgW="1968480" imgH="330120" progId="Equation.DSMT4">
                  <p:embed/>
                </p:oleObj>
              </mc:Choice>
              <mc:Fallback>
                <p:oleObj name="Equation" r:id="rId11" imgW="196848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5132034"/>
                        <a:ext cx="196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828843"/>
              </p:ext>
            </p:extLst>
          </p:nvPr>
        </p:nvGraphicFramePr>
        <p:xfrm>
          <a:off x="5600700" y="5038078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7" name="Equation" r:id="rId13" imgW="1866600" imgH="380880" progId="Equation.DSMT4">
                  <p:embed/>
                </p:oleObj>
              </mc:Choice>
              <mc:Fallback>
                <p:oleObj name="Equation" r:id="rId13" imgW="1866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5038078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529627"/>
            <a:ext cx="8372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At the end of one day, there will be </a:t>
            </a:r>
            <a:r>
              <a:rPr lang="en-US" sz="2800" dirty="0">
                <a:solidFill>
                  <a:srgbClr val="FF0000"/>
                </a:solidFill>
              </a:rPr>
              <a:t>40,960,000</a:t>
            </a:r>
            <a:r>
              <a:rPr lang="en-US" sz="2800" dirty="0"/>
              <a:t> bacteria.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Application: Calculating Bacterial Growth (cont.)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95400"/>
            <a:ext cx="8229600" cy="3520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Calculators</a:t>
            </a:r>
          </a:p>
          <a:p>
            <a:r>
              <a:rPr lang="en-US" sz="2800" b="1" dirty="0">
                <a:solidFill>
                  <a:srgbClr val="000000"/>
                </a:solidFill>
              </a:rPr>
              <a:t>Calculating Bacterial Growth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You could also use your calculator to calculate the result by entering the numbers as shown in the following display. Press             to get the result. </a:t>
            </a:r>
            <a:endParaRPr lang="en-US" sz="2800" b="1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95078" y="3098752"/>
            <a:ext cx="93581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3596640"/>
            <a:ext cx="3200400" cy="1132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273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formula for exponential growth,                 to determine the exponential function that fits the following information: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5000</a:t>
            </a:r>
            <a:r>
              <a:rPr lang="en-US" dirty="0"/>
              <a:t> bacteria with </a:t>
            </a:r>
            <a:r>
              <a:rPr lang="en-US" dirty="0">
                <a:solidFill>
                  <a:srgbClr val="0000FF"/>
                </a:solidFill>
              </a:rPr>
              <a:t>135,000</a:t>
            </a:r>
            <a:r>
              <a:rPr lang="en-US" dirty="0"/>
              <a:t> bacteria present after 3 days.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                where </a:t>
            </a:r>
            <a:r>
              <a:rPr lang="en-US" i="1" dirty="0"/>
              <a:t>t</a:t>
            </a:r>
            <a:r>
              <a:rPr lang="en-US" dirty="0"/>
              <a:t> is measured in days. Substitute 135,000 for </a:t>
            </a:r>
            <a:r>
              <a:rPr lang="en-US" i="1" dirty="0"/>
              <a:t>y</a:t>
            </a:r>
            <a:r>
              <a:rPr lang="en-US" dirty="0"/>
              <a:t>, 3 for </a:t>
            </a:r>
            <a:r>
              <a:rPr lang="en-US" i="1" dirty="0"/>
              <a:t>t</a:t>
            </a:r>
            <a:r>
              <a:rPr lang="en-US" dirty="0"/>
              <a:t>, and 5000 for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r>
              <a:rPr lang="en-US" dirty="0"/>
              <a:t> , then solve for </a:t>
            </a:r>
            <a:r>
              <a:rPr lang="en-US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</a:t>
            </a:r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6422378" y="1295400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9" name="Equation" r:id="rId3" imgW="1206360" imgH="469800" progId="Equation.DSMT4">
                  <p:embed/>
                </p:oleObj>
              </mc:Choice>
              <mc:Fallback>
                <p:oleObj name="Equation" r:id="rId3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2378" y="1295400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1204913" y="3640138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0" name="Equation" r:id="rId5" imgW="1117440" imgH="469800" progId="Equation.DSMT4">
                  <p:embed/>
                </p:oleObj>
              </mc:Choice>
              <mc:Fallback>
                <p:oleObj name="Equation" r:id="rId5" imgW="1117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3640138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7790" y="4715522"/>
            <a:ext cx="8229600" cy="670560"/>
          </a:xfrm>
        </p:spPr>
        <p:txBody>
          <a:bodyPr/>
          <a:lstStyle/>
          <a:p>
            <a:r>
              <a:rPr lang="en-US" dirty="0"/>
              <a:t>The function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(cont.)</a:t>
            </a:r>
          </a:p>
        </p:txBody>
      </p:sp>
      <p:graphicFrame>
        <p:nvGraphicFramePr>
          <p:cNvPr id="819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331104"/>
              </p:ext>
            </p:extLst>
          </p:nvPr>
        </p:nvGraphicFramePr>
        <p:xfrm>
          <a:off x="2872668" y="4742156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6" name="Equation" r:id="rId3" imgW="1739880" imgH="444240" progId="Equation.DSMT4">
                  <p:embed/>
                </p:oleObj>
              </mc:Choice>
              <mc:Fallback>
                <p:oleObj name="Equation" r:id="rId3" imgW="17398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2668" y="4742156"/>
                        <a:ext cx="173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071430"/>
              </p:ext>
            </p:extLst>
          </p:nvPr>
        </p:nvGraphicFramePr>
        <p:xfrm>
          <a:off x="3429000" y="2286000"/>
          <a:ext cx="254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7" name="Equation" r:id="rId5" imgW="2539800" imgH="419040" progId="Equation.DSMT4">
                  <p:embed/>
                </p:oleObj>
              </mc:Choice>
              <mc:Fallback>
                <p:oleObj name="Equation" r:id="rId5" imgW="25398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286000"/>
                        <a:ext cx="254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542543"/>
              </p:ext>
            </p:extLst>
          </p:nvPr>
        </p:nvGraphicFramePr>
        <p:xfrm>
          <a:off x="4235390" y="2868966"/>
          <a:ext cx="100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8" name="Equation" r:id="rId7" imgW="1002960" imgH="380880" progId="Equation.DSMT4">
                  <p:embed/>
                </p:oleObj>
              </mc:Choice>
              <mc:Fallback>
                <p:oleObj name="Equation" r:id="rId7" imgW="1002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390" y="2868966"/>
                        <a:ext cx="100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226330"/>
              </p:ext>
            </p:extLst>
          </p:nvPr>
        </p:nvGraphicFramePr>
        <p:xfrm>
          <a:off x="3742678" y="3429000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9" name="Equation" r:id="rId9" imgW="2044440" imgH="672840" progId="Equation.DSMT4">
                  <p:embed/>
                </p:oleObj>
              </mc:Choice>
              <mc:Fallback>
                <p:oleObj name="Equation" r:id="rId9" imgW="2044440" imgH="672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2678" y="3429000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167925"/>
              </p:ext>
            </p:extLst>
          </p:nvPr>
        </p:nvGraphicFramePr>
        <p:xfrm>
          <a:off x="4414424" y="4258322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0" name="Equation" r:id="rId11" imgW="723600" imgH="304560" progId="Equation.DSMT4">
                  <p:embed/>
                </p:oleObj>
              </mc:Choice>
              <mc:Fallback>
                <p:oleObj name="Equation" r:id="rId11" imgW="7236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424" y="4258322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xmlns="" id="{80C55EF1-122D-40B5-9BC2-9F1182FC9D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32098"/>
              </p:ext>
            </p:extLst>
          </p:nvPr>
        </p:nvGraphicFramePr>
        <p:xfrm>
          <a:off x="4414424" y="1637066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1" name="Equation" r:id="rId13" imgW="1180800" imgH="469800" progId="Equation.DSMT4">
                  <p:embed/>
                </p:oleObj>
              </mc:Choice>
              <mc:Fallback>
                <p:oleObj name="Equation" r:id="rId13" imgW="1180800" imgH="469800" progId="Equation.DSMT4">
                  <p:embed/>
                  <p:pic>
                    <p:nvPicPr>
                      <p:cNvPr id="808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424" y="1637066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b="1" dirty="0">
                <a:solidFill>
                  <a:srgbClr val="C00000"/>
                </a:solidFill>
              </a:rPr>
              <a:t>Compound interest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on a principal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(in decimal form)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that is compounded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times per year can be calculated using the following formula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Interest </a:t>
            </a:r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3536950" y="3886200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2" name="Equation" r:id="rId3" imgW="2070000" imgH="990360" progId="Equation.DSMT4">
                  <p:embed/>
                </p:oleObj>
              </mc:Choice>
              <mc:Fallback>
                <p:oleObj name="Equation" r:id="rId3" imgW="2070000" imgH="990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3886200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i="1" dirty="0"/>
              <a:t>P </a:t>
            </a:r>
            <a:r>
              <a:rPr lang="en-US" dirty="0"/>
              <a:t>dollars are invested at a rate of interest </a:t>
            </a:r>
            <a:r>
              <a:rPr lang="en-US" i="1" dirty="0"/>
              <a:t>r</a:t>
            </a:r>
            <a:r>
              <a:rPr lang="en-US" dirty="0"/>
              <a:t> (in decimal form) compounded annually (once a year, </a:t>
            </a:r>
            <a:br>
              <a:rPr lang="en-US" dirty="0"/>
            </a:br>
            <a:r>
              <a:rPr lang="en-US" i="1" dirty="0"/>
              <a:t>n</a:t>
            </a:r>
            <a:r>
              <a:rPr lang="en-US" dirty="0"/>
              <a:t> = 1) for </a:t>
            </a:r>
            <a:r>
              <a:rPr lang="en-US" i="1" dirty="0"/>
              <a:t>t</a:t>
            </a:r>
            <a:r>
              <a:rPr lang="en-US" dirty="0"/>
              <a:t> years, the formula for the amount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dirty="0"/>
              <a:t>becomes                                                Find the value of </a:t>
            </a:r>
          </a:p>
          <a:p>
            <a:pPr>
              <a:spcBef>
                <a:spcPts val="1200"/>
              </a:spcBef>
            </a:pPr>
            <a:r>
              <a:rPr lang="en-US" dirty="0"/>
              <a:t>$1000 invested at </a:t>
            </a:r>
            <a:r>
              <a:rPr lang="en-US" i="1" dirty="0"/>
              <a:t>r</a:t>
            </a:r>
            <a:r>
              <a:rPr lang="en-US" dirty="0"/>
              <a:t> = 6% = 0.06 for 3 years.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We have </a:t>
            </a:r>
            <a:r>
              <a:rPr lang="en-US" i="1" dirty="0"/>
              <a:t>P </a:t>
            </a:r>
            <a:r>
              <a:rPr lang="en-US" dirty="0"/>
              <a:t>= 1000, </a:t>
            </a:r>
            <a:r>
              <a:rPr lang="en-US" i="1" dirty="0"/>
              <a:t>r</a:t>
            </a:r>
            <a:r>
              <a:rPr lang="en-US" dirty="0"/>
              <a:t> = 0.06, and </a:t>
            </a:r>
            <a:r>
              <a:rPr lang="en-US" i="1" dirty="0"/>
              <a:t>t</a:t>
            </a:r>
            <a:r>
              <a:rPr lang="en-US" dirty="0"/>
              <a:t> = 3.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1931634" y="2496844"/>
          <a:ext cx="3695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6" name="Equation" r:id="rId3" imgW="3695400" imgH="990360" progId="Equation.DSMT4">
                  <p:embed/>
                </p:oleObj>
              </mc:Choice>
              <mc:Fallback>
                <p:oleObj name="Equation" r:id="rId3" imgW="3695400" imgH="990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634" y="2496844"/>
                        <a:ext cx="3695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1844" y="4598706"/>
            <a:ext cx="8229600" cy="1051560"/>
          </a:xfrm>
        </p:spPr>
        <p:txBody>
          <a:bodyPr>
            <a:normAutofit/>
          </a:bodyPr>
          <a:lstStyle/>
          <a:p>
            <a:r>
              <a:rPr lang="en-US" dirty="0"/>
              <a:t>The account will have </a:t>
            </a:r>
            <a:r>
              <a:rPr lang="en-US" dirty="0">
                <a:solidFill>
                  <a:srgbClr val="FF0000"/>
                </a:solidFill>
              </a:rPr>
              <a:t>$1191.02</a:t>
            </a:r>
            <a:r>
              <a:rPr lang="en-US" dirty="0"/>
              <a:t> invested in it after 3 years.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(cont.)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51565"/>
              </p:ext>
            </p:extLst>
          </p:nvPr>
        </p:nvGraphicFramePr>
        <p:xfrm>
          <a:off x="2504358" y="2631358"/>
          <a:ext cx="2743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2" name="Equation" r:id="rId3" imgW="2743200" imgH="533160" progId="Equation.DSMT4">
                  <p:embed/>
                </p:oleObj>
              </mc:Choice>
              <mc:Fallback>
                <p:oleObj name="Equation" r:id="rId3" imgW="2743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358" y="2631358"/>
                        <a:ext cx="2743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353435"/>
              </p:ext>
            </p:extLst>
          </p:nvPr>
        </p:nvGraphicFramePr>
        <p:xfrm>
          <a:off x="2819400" y="3162300"/>
          <a:ext cx="1981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3" name="Equation" r:id="rId5" imgW="1981080" imgH="533160" progId="Equation.DSMT4">
                  <p:embed/>
                </p:oleObj>
              </mc:Choice>
              <mc:Fallback>
                <p:oleObj name="Equation" r:id="rId5" imgW="19810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162300"/>
                        <a:ext cx="1981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406011"/>
              </p:ext>
            </p:extLst>
          </p:nvPr>
        </p:nvGraphicFramePr>
        <p:xfrm>
          <a:off x="2801644" y="3821466"/>
          <a:ext cx="259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4" name="Equation" r:id="rId7" imgW="2590560" imgH="469800" progId="Equation.DSMT4">
                  <p:embed/>
                </p:oleObj>
              </mc:Choice>
              <mc:Fallback>
                <p:oleObj name="Equation" r:id="rId7" imgW="2590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644" y="3821466"/>
                        <a:ext cx="259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367538"/>
              </p:ext>
            </p:extLst>
          </p:nvPr>
        </p:nvGraphicFramePr>
        <p:xfrm>
          <a:off x="5450888" y="3879910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5" name="Equation" r:id="rId9" imgW="1434960" imgH="291960" progId="Equation.DSMT4">
                  <p:embed/>
                </p:oleObj>
              </mc:Choice>
              <mc:Fallback>
                <p:oleObj name="Equation" r:id="rId9" imgW="1434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0888" y="3879910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xmlns="" id="{370ED816-6BE9-485D-8DF6-D115BC8075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715038"/>
              </p:ext>
            </p:extLst>
          </p:nvPr>
        </p:nvGraphicFramePr>
        <p:xfrm>
          <a:off x="2501900" y="1637259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6" name="Equation" r:id="rId11" imgW="2070000" imgH="990360" progId="Equation.DSMT4">
                  <p:embed/>
                </p:oleObj>
              </mc:Choice>
              <mc:Fallback>
                <p:oleObj name="Equation" r:id="rId11" imgW="2070000" imgH="990360" progId="Equation.DSMT4">
                  <p:embed/>
                  <p:pic>
                    <p:nvPicPr>
                      <p:cNvPr id="829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637259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be the value of a principal investment of </a:t>
            </a:r>
            <a:r>
              <a:rPr lang="en-US" dirty="0">
                <a:solidFill>
                  <a:srgbClr val="0000FF"/>
                </a:solidFill>
              </a:rPr>
              <a:t>$1000</a:t>
            </a:r>
            <a:r>
              <a:rPr lang="en-US" dirty="0"/>
              <a:t> invested at 6% for 3 years if interest is compounded monthly (12 times per year)?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the formula for compound interest.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12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5909" y="5349240"/>
            <a:ext cx="8229600" cy="1051560"/>
          </a:xfrm>
        </p:spPr>
        <p:txBody>
          <a:bodyPr/>
          <a:lstStyle/>
          <a:p>
            <a:r>
              <a:rPr lang="en-US" dirty="0"/>
              <a:t>The value of the account after 3 years will be </a:t>
            </a:r>
            <a:r>
              <a:rPr lang="en-US" dirty="0">
                <a:solidFill>
                  <a:srgbClr val="FF0000"/>
                </a:solidFill>
              </a:rPr>
              <a:t>$1196.68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571309" y="4358640"/>
            <a:ext cx="20836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a calculator </a:t>
            </a:r>
          </a:p>
        </p:txBody>
      </p:sp>
      <p:graphicFrame>
        <p:nvGraphicFramePr>
          <p:cNvPr id="860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621501"/>
              </p:ext>
            </p:extLst>
          </p:nvPr>
        </p:nvGraphicFramePr>
        <p:xfrm>
          <a:off x="1538288" y="1919557"/>
          <a:ext cx="3251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51" name="Equation" r:id="rId3" imgW="3251160" imgH="977760" progId="Equation.DSMT4">
                  <p:embed/>
                </p:oleObj>
              </mc:Choice>
              <mc:Fallback>
                <p:oleObj name="Equation" r:id="rId3" imgW="325116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288" y="1919557"/>
                        <a:ext cx="3251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630608"/>
              </p:ext>
            </p:extLst>
          </p:nvPr>
        </p:nvGraphicFramePr>
        <p:xfrm>
          <a:off x="1818399" y="2995918"/>
          <a:ext cx="2730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52" name="Equation" r:id="rId5" imgW="2730240" imgH="533160" progId="Equation.DSMT4">
                  <p:embed/>
                </p:oleObj>
              </mc:Choice>
              <mc:Fallback>
                <p:oleObj name="Equation" r:id="rId5" imgW="27302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399" y="2995918"/>
                        <a:ext cx="2730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095111"/>
              </p:ext>
            </p:extLst>
          </p:nvPr>
        </p:nvGraphicFramePr>
        <p:xfrm>
          <a:off x="1822221" y="3655084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53" name="Equation" r:id="rId7" imgW="2260440" imgH="533160" progId="Equation.DSMT4">
                  <p:embed/>
                </p:oleObj>
              </mc:Choice>
              <mc:Fallback>
                <p:oleObj name="Equation" r:id="rId7" imgW="22604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221" y="3655084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42169"/>
              </p:ext>
            </p:extLst>
          </p:nvPr>
        </p:nvGraphicFramePr>
        <p:xfrm>
          <a:off x="1837509" y="4282440"/>
          <a:ext cx="337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54" name="Equation" r:id="rId9" imgW="3377880" imgH="469800" progId="Equation.DSMT4">
                  <p:embed/>
                </p:oleObj>
              </mc:Choice>
              <mc:Fallback>
                <p:oleObj name="Equation" r:id="rId9" imgW="33778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7509" y="4282440"/>
                        <a:ext cx="337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226543"/>
              </p:ext>
            </p:extLst>
          </p:nvPr>
        </p:nvGraphicFramePr>
        <p:xfrm>
          <a:off x="1837509" y="489204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55" name="Equation" r:id="rId11" imgW="1447560" imgH="291960" progId="Equation.DSMT4">
                  <p:embed/>
                </p:oleObj>
              </mc:Choice>
              <mc:Fallback>
                <p:oleObj name="Equation" r:id="rId11" imgW="1447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7509" y="489204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xmlns="" id="{0CEE44C9-0C29-4DF4-8551-17571B5E63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742845"/>
              </p:ext>
            </p:extLst>
          </p:nvPr>
        </p:nvGraphicFramePr>
        <p:xfrm>
          <a:off x="1548120" y="990540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56" name="Equation" r:id="rId13" imgW="2070000" imgH="990360" progId="Equation.DSMT4">
                  <p:embed/>
                </p:oleObj>
              </mc:Choice>
              <mc:Fallback>
                <p:oleObj name="Equation" r:id="rId13" imgW="2070000" imgH="990360" progId="Equation.DSMT4">
                  <p:embed/>
                  <p:pic>
                    <p:nvPicPr>
                      <p:cNvPr id="829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8120" y="990540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Know the characteristics of an exponential function.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Recognize exponential growth functions.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Recognize exponential decay functions.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exponential growth and decay functions to solve applications.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exponential functions and the number </a:t>
            </a:r>
            <a:r>
              <a:rPr lang="en-US" i="1" dirty="0"/>
              <a:t>e</a:t>
            </a:r>
            <a:r>
              <a:rPr lang="en-US" dirty="0"/>
              <a:t> to solve compound interest applications.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</a:t>
            </a:r>
            <a:r>
              <a:rPr lang="en-US" i="1" dirty="0"/>
              <a:t>A </a:t>
            </a:r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$1000 </a:t>
            </a:r>
            <a:r>
              <a:rPr lang="en-US" dirty="0"/>
              <a:t>is invested at 6% for 3 years and interest is compounded daily (365 times per year).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the formula for compound interest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365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0263" y="4876800"/>
            <a:ext cx="8229600" cy="1661160"/>
          </a:xfrm>
        </p:spPr>
        <p:txBody>
          <a:bodyPr/>
          <a:lstStyle/>
          <a:p>
            <a:r>
              <a:rPr lang="en-US" dirty="0"/>
              <a:t>After three years, there will be </a:t>
            </a:r>
            <a:r>
              <a:rPr lang="en-US" dirty="0">
                <a:solidFill>
                  <a:srgbClr val="FF0000"/>
                </a:solidFill>
              </a:rPr>
              <a:t>$1197.20</a:t>
            </a:r>
            <a:r>
              <a:rPr lang="en-US" dirty="0"/>
              <a:t> in the account.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(cont.)</a:t>
            </a:r>
          </a:p>
        </p:txBody>
      </p:sp>
      <p:graphicFrame>
        <p:nvGraphicFramePr>
          <p:cNvPr id="870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137478"/>
              </p:ext>
            </p:extLst>
          </p:nvPr>
        </p:nvGraphicFramePr>
        <p:xfrm>
          <a:off x="1537063" y="1981200"/>
          <a:ext cx="3365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9" name="Equation" r:id="rId3" imgW="3365280" imgH="977760" progId="Equation.DSMT4">
                  <p:embed/>
                </p:oleObj>
              </mc:Choice>
              <mc:Fallback>
                <p:oleObj name="Equation" r:id="rId3" imgW="336528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7063" y="1981200"/>
                        <a:ext cx="3365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045440"/>
              </p:ext>
            </p:extLst>
          </p:nvPr>
        </p:nvGraphicFramePr>
        <p:xfrm>
          <a:off x="1832985" y="3065756"/>
          <a:ext cx="3784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0" name="Equation" r:id="rId5" imgW="3784320" imgH="533160" progId="Equation.DSMT4">
                  <p:embed/>
                </p:oleObj>
              </mc:Choice>
              <mc:Fallback>
                <p:oleObj name="Equation" r:id="rId5" imgW="37843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2985" y="3065756"/>
                        <a:ext cx="3784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697090"/>
              </p:ext>
            </p:extLst>
          </p:nvPr>
        </p:nvGraphicFramePr>
        <p:xfrm>
          <a:off x="1816463" y="3721100"/>
          <a:ext cx="337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1" name="Equation" r:id="rId7" imgW="3377880" imgH="469800" progId="Equation.DSMT4">
                  <p:embed/>
                </p:oleObj>
              </mc:Choice>
              <mc:Fallback>
                <p:oleObj name="Equation" r:id="rId7" imgW="33778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463" y="3721100"/>
                        <a:ext cx="337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172798"/>
              </p:ext>
            </p:extLst>
          </p:nvPr>
        </p:nvGraphicFramePr>
        <p:xfrm>
          <a:off x="1841863" y="43434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2" name="Equation" r:id="rId9" imgW="1447560" imgH="291960" progId="Equation.DSMT4">
                  <p:embed/>
                </p:oleObj>
              </mc:Choice>
              <mc:Fallback>
                <p:oleObj name="Equation" r:id="rId9" imgW="1447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863" y="43434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575663" y="3733800"/>
            <a:ext cx="20836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a calculator </a:t>
            </a:r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xmlns="" id="{01279C60-97F8-4DBC-9426-68F64AEA97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907473"/>
              </p:ext>
            </p:extLst>
          </p:nvPr>
        </p:nvGraphicFramePr>
        <p:xfrm>
          <a:off x="1530713" y="1016347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3" name="Equation" r:id="rId11" imgW="2070000" imgH="990360" progId="Equation.DSMT4">
                  <p:embed/>
                </p:oleObj>
              </mc:Choice>
              <mc:Fallback>
                <p:oleObj name="Equation" r:id="rId11" imgW="2070000" imgH="990360" progId="Equation.DSMT4">
                  <p:embed/>
                  <p:pic>
                    <p:nvPicPr>
                      <p:cNvPr id="829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713" y="1016347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number </a:t>
            </a:r>
            <a:r>
              <a:rPr lang="en-US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</a:rPr>
              <a:t>is defined to be </a:t>
            </a:r>
          </a:p>
          <a:p>
            <a:pPr algn="ctr"/>
            <a:r>
              <a:rPr lang="en-US" b="1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2.718281828459 </a:t>
            </a:r>
            <a:r>
              <a:rPr lang="en-US" dirty="0">
                <a:solidFill>
                  <a:srgbClr val="000000"/>
                </a:solidFill>
              </a:rPr>
              <a:t>…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number </a:t>
            </a:r>
            <a:r>
              <a:rPr lang="en-US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</a:rPr>
              <a:t>is on the TI-84 Plus calculator above the divide key.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Number </a:t>
            </a:r>
            <a:r>
              <a:rPr lang="en-US" i="1" dirty="0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dirty="0">
                <a:solidFill>
                  <a:srgbClr val="000000"/>
                </a:solidFill>
              </a:rPr>
              <a:t>Continuously compounded interest on a principal </a:t>
            </a:r>
            <a:r>
              <a:rPr lang="en-US" i="1" dirty="0">
                <a:solidFill>
                  <a:srgbClr val="000000"/>
                </a:solidFill>
              </a:rPr>
              <a:t>P </a:t>
            </a:r>
            <a:r>
              <a:rPr lang="en-US" dirty="0">
                <a:solidFill>
                  <a:srgbClr val="000000"/>
                </a:solidFill>
              </a:rPr>
              <a:t>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can be calculated using the following formula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Continuously Compounded Interest </a:t>
            </a:r>
            <a:endParaRPr lang="en-US" i="1" dirty="0"/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4013200" y="358140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2" name="Equation" r:id="rId3" imgW="1117440" imgH="380880" progId="Equation.DSMT4">
                  <p:embed/>
                </p:oleObj>
              </mc:Choice>
              <mc:Fallback>
                <p:oleObj name="Equation" r:id="rId3" imgW="1117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358140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$1000 invested at 6% for 3 years if interest is compounded continuously. (In this case, </a:t>
            </a:r>
            <a:br>
              <a:rPr lang="en-US" dirty="0"/>
            </a:br>
            <a:r>
              <a:rPr lang="en-US" i="1" dirty="0">
                <a:solidFill>
                  <a:srgbClr val="0000FF"/>
                </a:solidFill>
              </a:rPr>
              <a:t>P </a:t>
            </a:r>
            <a:r>
              <a:rPr lang="en-US" dirty="0">
                <a:solidFill>
                  <a:srgbClr val="0000FF"/>
                </a:solidFill>
              </a:rPr>
              <a:t>= $1000</a:t>
            </a:r>
            <a:r>
              <a:rPr lang="en-US" dirty="0"/>
              <a:t>,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 = 6% = 0.06</a:t>
            </a:r>
            <a:r>
              <a:rPr lang="en-US" dirty="0"/>
              <a:t>, and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.)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Press         and        and </a:t>
            </a:r>
            <a:r>
              <a:rPr lang="en-US" i="1" dirty="0">
                <a:latin typeface="Ti86pc" pitchFamily="49" charset="0"/>
              </a:rPr>
              <a:t>e</a:t>
            </a:r>
            <a:r>
              <a:rPr lang="en-US" dirty="0">
                <a:latin typeface="Ti86pc" pitchFamily="49" charset="0"/>
              </a:rPr>
              <a:t>^(</a:t>
            </a:r>
            <a:r>
              <a:rPr lang="en-US" dirty="0"/>
              <a:t>will appear on the display. </a:t>
            </a:r>
          </a:p>
          <a:p>
            <a:r>
              <a:rPr lang="en-US" dirty="0"/>
              <a:t>To find the value of </a:t>
            </a:r>
            <a:br>
              <a:rPr lang="en-US" dirty="0"/>
            </a:br>
            <a:endParaRPr lang="en-US" dirty="0"/>
          </a:p>
          <a:p>
            <a:r>
              <a:rPr lang="en-US" dirty="0"/>
              <a:t>enter the numbers as shown </a:t>
            </a:r>
            <a:br>
              <a:rPr lang="en-US" dirty="0"/>
            </a:br>
            <a:r>
              <a:rPr lang="en-US" dirty="0"/>
              <a:t>and press             to get the result.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Graphing Calculator to Calculate Continuously Compounded Interest </a:t>
            </a:r>
          </a:p>
        </p:txBody>
      </p:sp>
      <p:pic>
        <p:nvPicPr>
          <p:cNvPr id="890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2717" y="3267722"/>
            <a:ext cx="577795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0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35190" y="3258844"/>
            <a:ext cx="53371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09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54041" y="5136335"/>
            <a:ext cx="944584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9093" name="Object 5"/>
          <p:cNvGraphicFramePr>
            <a:graphicFrameLocks noChangeAspect="1"/>
          </p:cNvGraphicFramePr>
          <p:nvPr/>
        </p:nvGraphicFramePr>
        <p:xfrm>
          <a:off x="609600" y="4191000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9" name="Equation" r:id="rId6" imgW="2869920" imgH="380880" progId="Equation.DSMT4">
                  <p:embed/>
                </p:oleObj>
              </mc:Choice>
              <mc:Fallback>
                <p:oleObj name="Equation" r:id="rId6" imgW="2869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91000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094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06498" y="3625790"/>
            <a:ext cx="3299171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the value of $1000 compounded continuously at 6% for 3 years will be </a:t>
            </a:r>
            <a:r>
              <a:rPr lang="en-US" dirty="0">
                <a:solidFill>
                  <a:srgbClr val="FF0000"/>
                </a:solidFill>
              </a:rPr>
              <a:t>$1197.22</a:t>
            </a:r>
            <a:r>
              <a:rPr lang="en-US" dirty="0"/>
              <a:t>. (Note that from Example 4 there is only a 54 cent gain in </a:t>
            </a:r>
            <a:r>
              <a:rPr lang="en-US" i="1" dirty="0"/>
              <a:t>A </a:t>
            </a:r>
            <a:r>
              <a:rPr lang="en-US" dirty="0"/>
              <a:t>when $1000 is compounded continuously instead of monthly at 6% for 3 years.)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6: Using a Graphing Calculator to Calculate Continuously Compounded Interest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sz="2800" dirty="0">
                <a:solidFill>
                  <a:srgbClr val="000000"/>
                </a:solidFill>
              </a:rPr>
              <a:t>An </a:t>
            </a:r>
            <a:r>
              <a:rPr lang="en-US" sz="2800" b="1" dirty="0">
                <a:solidFill>
                  <a:srgbClr val="C00000"/>
                </a:solidFill>
              </a:rPr>
              <a:t>exponential function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 function of the form </a:t>
            </a:r>
          </a:p>
          <a:p>
            <a:endParaRPr lang="en-US" sz="2800" b="1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b </a:t>
            </a:r>
            <a:r>
              <a:rPr lang="en-US" sz="2800" dirty="0">
                <a:solidFill>
                  <a:srgbClr val="000000"/>
                </a:solidFill>
              </a:rPr>
              <a:t>&gt; 0,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1, and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any real number.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Exponential Functions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8369" name="Object 1"/>
          <p:cNvGraphicFramePr>
            <a:graphicFrameLocks noChangeAspect="1"/>
          </p:cNvGraphicFramePr>
          <p:nvPr/>
        </p:nvGraphicFramePr>
        <p:xfrm>
          <a:off x="3848100" y="236220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5" name="Equation" r:id="rId3" imgW="1447560" imgH="482400" progId="Equation.DSMT4">
                  <p:embed/>
                </p:oleObj>
              </mc:Choice>
              <mc:Fallback>
                <p:oleObj name="Equation" r:id="rId3" imgW="1447560" imgH="4824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36220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Exponential Functions 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The two conditions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 in the definition are important. We must have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so that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is defined for all real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For example, we do not consider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(−2)</a:t>
            </a:r>
            <a:r>
              <a:rPr lang="en-US" baseline="30000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to </a:t>
            </a:r>
          </a:p>
          <a:p>
            <a:r>
              <a:rPr lang="en-US" dirty="0">
                <a:solidFill>
                  <a:srgbClr val="000000"/>
                </a:solidFill>
              </a:rPr>
              <a:t>be an exponential function because 	       is not a real number. Also,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1. Because the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1</a:t>
            </a:r>
            <a:r>
              <a:rPr lang="en-US" i="1" baseline="30000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1 for all real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this function is not considered to be an exponential function.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5759390" y="2993378"/>
          <a:ext cx="787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8" name="Equation" r:id="rId3" imgW="787320" imgH="672840" progId="Equation.DSMT4">
                  <p:embed/>
                </p:oleObj>
              </mc:Choice>
              <mc:Fallback>
                <p:oleObj name="Equation" r:id="rId3" imgW="787320" imgH="6728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390" y="2993378"/>
                        <a:ext cx="787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Exponential Functions 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Because 					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and so on, for fractions between 0 and 1, we can write </a:t>
            </a:r>
          </a:p>
          <a:p>
            <a:r>
              <a:rPr lang="en-US" dirty="0">
                <a:solidFill>
                  <a:srgbClr val="000000"/>
                </a:solidFill>
              </a:rPr>
              <a:t>an exponential function with a fractional base between 0 and 1 (these are exponential decay functions) in the form of an exponential function with a base greater than 1 and a negative exponent. Thus, we write 	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1828800" y="1676400"/>
          <a:ext cx="351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3" name="Equation" r:id="rId3" imgW="3517560" imgH="838080" progId="Equation.DSMT4">
                  <p:embed/>
                </p:oleObj>
              </mc:Choice>
              <mc:Fallback>
                <p:oleObj name="Equation" r:id="rId3" imgW="35175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676400"/>
                        <a:ext cx="351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Exponential Functions 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 (cont.)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and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</a:t>
            </a:r>
          </a:p>
        </p:txBody>
      </p:sp>
      <p:graphicFrame>
        <p:nvGraphicFramePr>
          <p:cNvPr id="99331" name="Object 3"/>
          <p:cNvGraphicFramePr>
            <a:graphicFrameLocks noChangeAspect="1"/>
          </p:cNvGraphicFramePr>
          <p:nvPr/>
        </p:nvGraphicFramePr>
        <p:xfrm>
          <a:off x="2590800" y="1981200"/>
          <a:ext cx="3187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2" name="Equation" r:id="rId3" imgW="3187440" imgH="990360" progId="Equation.DSMT4">
                  <p:embed/>
                </p:oleObj>
              </mc:Choice>
              <mc:Fallback>
                <p:oleObj name="Equation" r:id="rId3" imgW="318744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981200"/>
                        <a:ext cx="3187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2" name="Object 4"/>
          <p:cNvGraphicFramePr>
            <a:graphicFrameLocks noChangeAspect="1"/>
          </p:cNvGraphicFramePr>
          <p:nvPr/>
        </p:nvGraphicFramePr>
        <p:xfrm>
          <a:off x="2594502" y="3276600"/>
          <a:ext cx="3251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3" name="Equation" r:id="rId5" imgW="3251160" imgH="990360" progId="Equation.DSMT4">
                  <p:embed/>
                </p:oleObj>
              </mc:Choice>
              <mc:Fallback>
                <p:oleObj name="Equation" r:id="rId5" imgW="325116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4502" y="3276600"/>
                        <a:ext cx="3251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sz="2800" b="1" dirty="0">
                <a:solidFill>
                  <a:srgbClr val="000000"/>
                </a:solidFill>
              </a:rPr>
              <a:t>For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&gt;</a:t>
            </a:r>
            <a:r>
              <a:rPr lang="en-US" sz="2800" b="1" dirty="0">
                <a:solidFill>
                  <a:srgbClr val="000000"/>
                </a:solidFill>
              </a:rPr>
              <a:t> 1: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increases to the right and is called an </a:t>
            </a:r>
            <a:r>
              <a:rPr lang="en-US" sz="2800" b="1" dirty="0">
                <a:solidFill>
                  <a:srgbClr val="C00000"/>
                </a:solidFill>
              </a:rPr>
              <a:t>exponential growth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</a:t>
            </a:r>
            <a:r>
              <a:rPr lang="en-US" sz="2800" dirty="0" err="1">
                <a:solidFill>
                  <a:srgbClr val="000000"/>
                </a:solidFill>
              </a:rPr>
              <a:t>intercept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negative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(The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See Figure 1.)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General Concepts of Exponential Functions 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Concepts of Exponential Functions 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Definition (cont.)</a:t>
            </a:r>
          </a:p>
          <a:p>
            <a:pPr algn="ctr"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2743200" y="1720790"/>
            <a:ext cx="3657600" cy="371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038600" y="5477522"/>
            <a:ext cx="1019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Figure 1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Definition (cont.)</a:t>
            </a:r>
          </a:p>
          <a:p>
            <a:r>
              <a:rPr lang="en-US" sz="2800" b="1" dirty="0">
                <a:solidFill>
                  <a:srgbClr val="000000"/>
                </a:solidFill>
              </a:rPr>
              <a:t>For 0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1: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decreases to the right and is called an </a:t>
            </a:r>
            <a:r>
              <a:rPr lang="en-US" sz="2800" b="1" dirty="0">
                <a:solidFill>
                  <a:srgbClr val="C00000"/>
                </a:solidFill>
              </a:rPr>
              <a:t>exponential decay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</a:t>
            </a:r>
            <a:r>
              <a:rPr lang="en-US" sz="2800" dirty="0" err="1">
                <a:solidFill>
                  <a:srgbClr val="000000"/>
                </a:solidFill>
              </a:rPr>
              <a:t>intercept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 err="1">
                <a:solidFill>
                  <a:srgbClr val="000000"/>
                </a:solidFill>
              </a:rPr>
              <a:t>b</a:t>
            </a:r>
            <a:r>
              <a:rPr lang="en-US" sz="2800" i="1" baseline="30000" dirty="0" err="1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positive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(The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See Figures 2a and 2b.)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General Concepts of Exponential Functions 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</TotalTime>
  <Words>909</Words>
  <Application>Microsoft Office PowerPoint</Application>
  <PresentationFormat>On-screen Show (4:3)</PresentationFormat>
  <Paragraphs>110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Courier New</vt:lpstr>
      <vt:lpstr>Symbol</vt:lpstr>
      <vt:lpstr>Ti86pc</vt:lpstr>
      <vt:lpstr>Office Theme</vt:lpstr>
      <vt:lpstr>Equation</vt:lpstr>
      <vt:lpstr>Section 17.3</vt:lpstr>
      <vt:lpstr>Objectives</vt:lpstr>
      <vt:lpstr>Exponential Functions </vt:lpstr>
      <vt:lpstr>Introduction to Exponential Functions </vt:lpstr>
      <vt:lpstr>Introduction to Exponential Functions </vt:lpstr>
      <vt:lpstr>Introduction to Exponential Functions </vt:lpstr>
      <vt:lpstr>General Concepts of Exponential Functions </vt:lpstr>
      <vt:lpstr>General Concepts of Exponential Functions </vt:lpstr>
      <vt:lpstr>General Concepts of Exponential Functions </vt:lpstr>
      <vt:lpstr>General Concepts of Exponential Functions </vt:lpstr>
      <vt:lpstr>Example 1 Application: Calculating Bacterial Growth</vt:lpstr>
      <vt:lpstr>Example 1 Application: Calculating Bacterial Growth (cont.)</vt:lpstr>
      <vt:lpstr>Example 2 Application: Calculating Bacterial Growth </vt:lpstr>
      <vt:lpstr>Example 2 Application: Calculating Bacterial Growth (cont.)</vt:lpstr>
      <vt:lpstr>Compound Interest </vt:lpstr>
      <vt:lpstr>Example 3 Application: Calculating Compound Interest </vt:lpstr>
      <vt:lpstr>Example 3 Application: Calculating Compound Interest (cont.)</vt:lpstr>
      <vt:lpstr>Example 4 Application: Calculating Compound Interest </vt:lpstr>
      <vt:lpstr>Example 4 Application: Calculating Compound Interest (cont.)</vt:lpstr>
      <vt:lpstr>Example 5 Application: Calculating Compound Interest </vt:lpstr>
      <vt:lpstr>Example 5 Application: Calculating Compound Interest (cont.)</vt:lpstr>
      <vt:lpstr>The Number e</vt:lpstr>
      <vt:lpstr>Continuously Compounded Interest </vt:lpstr>
      <vt:lpstr>Example 6: Using a Graphing Calculator to Calculate Continuously Compounded Interest </vt:lpstr>
      <vt:lpstr>Example 6: Using a Graphing Calculator to Calculate Continuously Compounded Interest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175</cp:revision>
  <dcterms:created xsi:type="dcterms:W3CDTF">2013-04-26T14:43:13Z</dcterms:created>
  <dcterms:modified xsi:type="dcterms:W3CDTF">2018-07-23T15:10:15Z</dcterms:modified>
</cp:coreProperties>
</file>