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7D7D"/>
    <a:srgbClr val="366092"/>
    <a:srgbClr val="0000FF"/>
    <a:srgbClr val="FF0000"/>
    <a:srgbClr val="00007D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3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79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3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11" Type="http://schemas.openxmlformats.org/officeDocument/2006/relationships/image" Target="../media/image27.wmf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24.wmf"/><Relationship Id="rId9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3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9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2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Common Logarithms and Natural Logarithms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</a:t>
            </a:r>
            <a:r>
              <a:rPr lang="en-US" dirty="0" err="1"/>
              <a:t>ln</a:t>
            </a:r>
            <a:r>
              <a:rPr lang="en-US" dirty="0"/>
              <a:t> of </a:t>
            </a:r>
            <a:r>
              <a:rPr lang="en-US" i="1" dirty="0"/>
              <a:t>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0.1</a:t>
            </a:r>
            <a:r>
              <a:rPr lang="en-US" dirty="0"/>
              <a:t> 			d.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50 </a:t>
            </a:r>
          </a:p>
          <a:p>
            <a:r>
              <a:rPr lang="en-US" b="1" dirty="0"/>
              <a:t>Solution </a:t>
            </a:r>
          </a:p>
          <a:p>
            <a:r>
              <a:rPr lang="en-US" dirty="0" smtClean="0"/>
              <a:t>The </a:t>
            </a:r>
            <a:r>
              <a:rPr lang="en-US" dirty="0"/>
              <a:t>calculator </a:t>
            </a:r>
            <a:r>
              <a:rPr lang="en-US" dirty="0" smtClean="0"/>
              <a:t>gives</a:t>
            </a: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/>
        </p:nvGraphicFramePr>
        <p:xfrm>
          <a:off x="914400" y="286385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75" name="Equation" r:id="rId3" imgW="1117440" imgH="380880" progId="Equation.DSMT4">
                  <p:embed/>
                </p:oleObj>
              </mc:Choice>
              <mc:Fallback>
                <p:oleObj name="Equation" r:id="rId3" imgW="11174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6385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3" name="Object 5"/>
          <p:cNvGraphicFramePr>
            <a:graphicFrameLocks noChangeAspect="1"/>
          </p:cNvGraphicFramePr>
          <p:nvPr/>
        </p:nvGraphicFramePr>
        <p:xfrm>
          <a:off x="928224" y="3641725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76" name="Equation" r:id="rId5" imgW="952200" imgH="380880" progId="Equation.DSMT4">
                  <p:embed/>
                </p:oleObj>
              </mc:Choice>
              <mc:Fallback>
                <p:oleObj name="Equation" r:id="rId5" imgW="952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224" y="3641725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4" name="Object 6"/>
          <p:cNvGraphicFramePr>
            <a:graphicFrameLocks noChangeAspect="1"/>
          </p:cNvGraphicFramePr>
          <p:nvPr/>
        </p:nvGraphicFramePr>
        <p:xfrm>
          <a:off x="1917700" y="4191000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77" name="Equation" r:id="rId7" imgW="3035160" imgH="380880" progId="Equation.DSMT4">
                  <p:embed/>
                </p:oleObj>
              </mc:Choice>
              <mc:Fallback>
                <p:oleObj name="Equation" r:id="rId7" imgW="3035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4191000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0535" name="Picture 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6770" y="2209800"/>
            <a:ext cx="3942423" cy="272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0536" name="Object 8"/>
          <p:cNvGraphicFramePr>
            <a:graphicFrameLocks noChangeAspect="1"/>
          </p:cNvGraphicFramePr>
          <p:nvPr/>
        </p:nvGraphicFramePr>
        <p:xfrm>
          <a:off x="2095500" y="2963708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78" name="Equation" r:id="rId10" imgW="2171520" imgH="291960" progId="Equation.DSMT4">
                  <p:embed/>
                </p:oleObj>
              </mc:Choice>
              <mc:Fallback>
                <p:oleObj name="Equation" r:id="rId10" imgW="2171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963708"/>
                        <a:ext cx="217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62530"/>
              </p:ext>
            </p:extLst>
          </p:nvPr>
        </p:nvGraphicFramePr>
        <p:xfrm>
          <a:off x="1941513" y="3730625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79" name="Equation" r:id="rId12" imgW="2628720" imgH="291960" progId="Equation.DSMT4">
                  <p:embed/>
                </p:oleObj>
              </mc:Choice>
              <mc:Fallback>
                <p:oleObj name="Equation" r:id="rId12" imgW="262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3730625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Identify common logarithms (base 10) and use a calculator to find their approximate values.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calculator to find the inverse of a common logarithm.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Identify natural logarithms (base </a:t>
            </a:r>
            <a:r>
              <a:rPr lang="en-US" i="1" dirty="0"/>
              <a:t>e</a:t>
            </a:r>
            <a:r>
              <a:rPr lang="en-US" dirty="0"/>
              <a:t>) and use a calculator to find their approximate values.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calculator to find the inverse of a natural logarithm.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Form and Common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	Logarithmic </a:t>
            </a:r>
            <a:br>
              <a:rPr lang="en-US" b="1" dirty="0"/>
            </a:br>
            <a:r>
              <a:rPr lang="en-US" b="1" dirty="0"/>
              <a:t>	Form 	 		</a:t>
            </a:r>
            <a:r>
              <a:rPr lang="en-US" b="1" dirty="0" err="1"/>
              <a:t>Form</a:t>
            </a:r>
            <a:r>
              <a:rPr lang="en-US" b="1" dirty="0"/>
              <a:t> 	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2" name="Object 2"/>
          <p:cNvGraphicFramePr>
            <a:graphicFrameLocks noChangeAspect="1"/>
          </p:cNvGraphicFramePr>
          <p:nvPr/>
        </p:nvGraphicFramePr>
        <p:xfrm>
          <a:off x="1013752" y="2324100"/>
          <a:ext cx="185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5" name="Equation" r:id="rId3" imgW="1854000" imgH="419040" progId="Equation.DSMT4">
                  <p:embed/>
                </p:oleObj>
              </mc:Choice>
              <mc:Fallback>
                <p:oleObj name="Equation" r:id="rId3" imgW="18540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752" y="2324100"/>
                        <a:ext cx="1854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3200400" y="24695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6" name="Equation" r:id="rId5" imgW="406080" imgH="241200" progId="Equation.DSMT4">
                  <p:embed/>
                </p:oleObj>
              </mc:Choice>
              <mc:Fallback>
                <p:oleObj name="Equation" r:id="rId5" imgW="40608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4695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4" name="Object 4"/>
          <p:cNvGraphicFramePr>
            <a:graphicFrameLocks noChangeAspect="1"/>
          </p:cNvGraphicFramePr>
          <p:nvPr/>
        </p:nvGraphicFramePr>
        <p:xfrm>
          <a:off x="4199092" y="2381868"/>
          <a:ext cx="2044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7" name="Equation" r:id="rId7" imgW="2044440" imgH="393480" progId="Equation.DSMT4">
                  <p:embed/>
                </p:oleObj>
              </mc:Choice>
              <mc:Fallback>
                <p:oleObj name="Equation" r:id="rId7" imgW="20444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092" y="2381868"/>
                        <a:ext cx="2044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3200400" y="35363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8" name="Equation" r:id="rId9" imgW="406080" imgH="241200" progId="Equation.DSMT4">
                  <p:embed/>
                </p:oleObj>
              </mc:Choice>
              <mc:Fallback>
                <p:oleObj name="Equation" r:id="rId9" imgW="4060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363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/>
        </p:nvGraphicFramePr>
        <p:xfrm>
          <a:off x="3200400" y="46031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9" name="Equation" r:id="rId10" imgW="406080" imgH="241200" progId="Equation.DSMT4">
                  <p:embed/>
                </p:oleObj>
              </mc:Choice>
              <mc:Fallback>
                <p:oleObj name="Equation" r:id="rId10" imgW="40608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031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7" name="Object 7"/>
          <p:cNvGraphicFramePr>
            <a:graphicFrameLocks noChangeAspect="1"/>
          </p:cNvGraphicFramePr>
          <p:nvPr/>
        </p:nvGraphicFramePr>
        <p:xfrm>
          <a:off x="1006784" y="3368984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0" name="Equation" r:id="rId11" imgW="1587240" imgH="380880" progId="Equation.DSMT4">
                  <p:embed/>
                </p:oleObj>
              </mc:Choice>
              <mc:Fallback>
                <p:oleObj name="Equation" r:id="rId11" imgW="15872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784" y="3368984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8" name="Object 8"/>
          <p:cNvGraphicFramePr>
            <a:graphicFrameLocks noChangeAspect="1"/>
          </p:cNvGraphicFramePr>
          <p:nvPr/>
        </p:nvGraphicFramePr>
        <p:xfrm>
          <a:off x="995320" y="4419600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1" name="Equation" r:id="rId13" imgW="1295280" imgH="380880" progId="Equation.DSMT4">
                  <p:embed/>
                </p:oleObj>
              </mc:Choice>
              <mc:Fallback>
                <p:oleObj name="Equation" r:id="rId13" imgW="1295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20" y="4419600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9" name="Object 9"/>
          <p:cNvGraphicFramePr>
            <a:graphicFrameLocks noChangeAspect="1"/>
          </p:cNvGraphicFramePr>
          <p:nvPr/>
        </p:nvGraphicFramePr>
        <p:xfrm>
          <a:off x="4173692" y="3440576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2" name="Equation" r:id="rId15" imgW="1854000" imgH="393480" progId="Equation.DSMT4">
                  <p:embed/>
                </p:oleObj>
              </mc:Choice>
              <mc:Fallback>
                <p:oleObj name="Equation" r:id="rId15" imgW="18540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692" y="3440576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0" name="Object 10"/>
          <p:cNvGraphicFramePr>
            <a:graphicFrameLocks noChangeAspect="1"/>
          </p:cNvGraphicFramePr>
          <p:nvPr/>
        </p:nvGraphicFramePr>
        <p:xfrm>
          <a:off x="4173692" y="4483100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3" name="Equation" r:id="rId17" imgW="1473120" imgH="393480" progId="Equation.DSMT4">
                  <p:embed/>
                </p:oleObj>
              </mc:Choice>
              <mc:Fallback>
                <p:oleObj name="Equation" r:id="rId17" imgW="147312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692" y="4483100"/>
                        <a:ext cx="1473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324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4.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16508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−2.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24600" y="432131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Common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a TI-84 Plus graphing calculator to find the approximate values of the following common logarithms.</a:t>
            </a:r>
          </a:p>
          <a:p>
            <a:pPr marL="514350" indent="-514350"/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r>
              <a:rPr lang="en-US" dirty="0"/>
              <a:t>		b. 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r>
              <a:rPr lang="en-US" dirty="0"/>
              <a:t>	c.  </a:t>
            </a:r>
            <a:r>
              <a:rPr lang="en-US" dirty="0">
                <a:solidFill>
                  <a:srgbClr val="0000FF"/>
                </a:solidFill>
              </a:rPr>
              <a:t>log 0.0006</a:t>
            </a:r>
          </a:p>
          <a:p>
            <a:pPr marL="514350" indent="-514350"/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dirty="0" smtClean="0">
                <a:solidFill>
                  <a:srgbClr val="0000FF"/>
                </a:solidFill>
              </a:rPr>
              <a:t>200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dirty="0" smtClean="0">
                <a:solidFill>
                  <a:srgbClr val="0000FF"/>
                </a:solidFill>
              </a:rPr>
              <a:t>50,000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dirty="0" smtClean="0">
                <a:solidFill>
                  <a:srgbClr val="0000FF"/>
                </a:solidFill>
              </a:rPr>
              <a:t>0.0006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3581401"/>
            <a:ext cx="274187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52172" y="365760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2.301029996</a:t>
            </a:r>
            <a:r>
              <a:rPr lang="en-US" sz="28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717464" y="419100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4.698970004</a:t>
            </a:r>
            <a:r>
              <a:rPr lang="en-US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26223" y="4696752"/>
            <a:ext cx="2379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–3.22184875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</a:t>
            </a:r>
            <a:r>
              <a:rPr lang="en-US" b="1" dirty="0"/>
              <a:t>inverse log of </a:t>
            </a:r>
            <a:r>
              <a:rPr lang="en-US" b="1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 </a:t>
            </a:r>
            <a:r>
              <a:rPr lang="en-US" dirty="0"/>
              <a:t>				b.  </a:t>
            </a:r>
            <a:r>
              <a:rPr lang="en-US" dirty="0">
                <a:solidFill>
                  <a:srgbClr val="0000FF"/>
                </a:solidFill>
              </a:rPr>
              <a:t>log x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3</a:t>
            </a:r>
          </a:p>
          <a:p>
            <a:r>
              <a:rPr lang="en-US" b="1" dirty="0"/>
              <a:t>Solution</a:t>
            </a:r>
          </a:p>
          <a:p>
            <a:r>
              <a:rPr lang="en-US" dirty="0" smtClean="0"/>
              <a:t>The </a:t>
            </a:r>
            <a:r>
              <a:rPr lang="en-US" dirty="0"/>
              <a:t>calculator gives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Tx/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2060"/>
                </a:solidFill>
              </a:rPr>
              <a:t>10</a:t>
            </a:r>
            <a:r>
              <a:rPr lang="en-US" baseline="30000" dirty="0">
                <a:solidFill>
                  <a:srgbClr val="00206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206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/>
            <a:r>
              <a:rPr lang="en-US" dirty="0"/>
              <a:t> </a:t>
            </a:r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3429000"/>
            <a:ext cx="3505200" cy="244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01622" y="4182908"/>
            <a:ext cx="16321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100,000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236904" y="4702212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0.001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2.4142</a:t>
            </a:r>
            <a:r>
              <a:rPr lang="en-US" dirty="0"/>
              <a:t> 			d.   </a:t>
            </a:r>
            <a:r>
              <a:rPr lang="en-US" dirty="0">
                <a:solidFill>
                  <a:srgbClr val="0000FF"/>
                </a:solidFill>
              </a:rPr>
              <a:t>log x =</a:t>
            </a:r>
            <a:r>
              <a:rPr lang="en-US" dirty="0">
                <a:solidFill>
                  <a:srgbClr val="0000FF"/>
                </a:solidFill>
                <a:latin typeface="+mj-lt"/>
              </a:rPr>
              <a:t> 16.5</a:t>
            </a:r>
          </a:p>
          <a:p>
            <a:r>
              <a:rPr lang="en-US" b="1" dirty="0"/>
              <a:t>Solution </a:t>
            </a:r>
          </a:p>
          <a:p>
            <a:r>
              <a:rPr lang="en-US" dirty="0" smtClean="0"/>
              <a:t>The </a:t>
            </a:r>
            <a:r>
              <a:rPr lang="en-US" dirty="0"/>
              <a:t>calculator gives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 smtClean="0">
                <a:solidFill>
                  <a:srgbClr val="00007D"/>
                </a:solidFill>
              </a:rPr>
              <a:t>10</a:t>
            </a:r>
            <a:r>
              <a:rPr lang="en-US" baseline="30000" dirty="0" smtClean="0">
                <a:solidFill>
                  <a:srgbClr val="00007D"/>
                </a:solidFill>
              </a:rPr>
              <a:t>2.4142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 smtClean="0">
                <a:solidFill>
                  <a:srgbClr val="00007D"/>
                </a:solidFill>
              </a:rPr>
              <a:t>10</a:t>
            </a:r>
            <a:r>
              <a:rPr lang="en-US" baseline="30000" dirty="0" smtClean="0">
                <a:solidFill>
                  <a:srgbClr val="00007D"/>
                </a:solidFill>
              </a:rPr>
              <a:t>16.5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≈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The letter </a:t>
            </a:r>
            <a:r>
              <a:rPr lang="en-US" sz="2000" dirty="0"/>
              <a:t>E</a:t>
            </a:r>
            <a:r>
              <a:rPr lang="en-US" dirty="0"/>
              <a:t> in the solution is </a:t>
            </a:r>
            <a:br>
              <a:rPr lang="en-US" dirty="0"/>
            </a:br>
            <a:r>
              <a:rPr lang="en-US" dirty="0"/>
              <a:t>the calculator version of </a:t>
            </a:r>
            <a:br>
              <a:rPr lang="en-US" dirty="0"/>
            </a:br>
            <a:r>
              <a:rPr lang="en-US" dirty="0"/>
              <a:t>scientific notation.</a:t>
            </a:r>
          </a:p>
          <a:p>
            <a:r>
              <a:rPr lang="en-US" dirty="0"/>
              <a:t>Thus, </a:t>
            </a:r>
            <a:r>
              <a:rPr lang="en-US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16</a:t>
            </a:r>
            <a:endParaRPr lang="en-US" dirty="0"/>
          </a:p>
          <a:p>
            <a:pPr marL="514350" indent="-514350"/>
            <a:endParaRPr lang="en-US" dirty="0"/>
          </a:p>
          <a:p>
            <a:endParaRPr lang="en-US" dirty="0"/>
          </a:p>
        </p:txBody>
      </p:sp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95887" y="2478046"/>
            <a:ext cx="3566769" cy="246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63001" y="2819400"/>
            <a:ext cx="2382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olidFill>
                  <a:srgbClr val="00007D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259.5374301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441747" y="3328524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sz="2800" dirty="0">
                <a:solidFill>
                  <a:srgbClr val="FF0000"/>
                </a:solidFill>
              </a:rPr>
              <a:t>16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632437" y="5216056"/>
            <a:ext cx="3225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= 3.16227766 × 10</a:t>
            </a:r>
            <a:r>
              <a:rPr lang="en-US" sz="2800" baseline="30000" dirty="0">
                <a:solidFill>
                  <a:srgbClr val="FF0000"/>
                </a:solidFill>
              </a:rPr>
              <a:t>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Translating between Exponential Form and Natural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	Logarithmic </a:t>
            </a:r>
            <a:br>
              <a:rPr lang="en-US" b="1" dirty="0"/>
            </a:br>
            <a:r>
              <a:rPr lang="en-US" b="1" dirty="0"/>
              <a:t>	Form 	 		</a:t>
            </a:r>
            <a:r>
              <a:rPr lang="en-US" b="1" dirty="0" err="1"/>
              <a:t>Form</a:t>
            </a:r>
            <a:r>
              <a:rPr lang="en-US" b="1" dirty="0"/>
              <a:t> 	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3200400" y="25019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37" name="Equation" r:id="rId3" imgW="406080" imgH="241200" progId="Equation.DSMT4">
                  <p:embed/>
                </p:oleObj>
              </mc:Choice>
              <mc:Fallback>
                <p:oleObj name="Equation" r:id="rId3" imgW="4060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019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3200400" y="35687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38" name="Equation" r:id="rId5" imgW="406080" imgH="241200" progId="Equation.DSMT4">
                  <p:embed/>
                </p:oleObj>
              </mc:Choice>
              <mc:Fallback>
                <p:oleObj name="Equation" r:id="rId5" imgW="40608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687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/>
        </p:nvGraphicFramePr>
        <p:xfrm>
          <a:off x="3200400" y="46355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39" name="Equation" r:id="rId6" imgW="406080" imgH="241200" progId="Equation.DSMT4">
                  <p:embed/>
                </p:oleObj>
              </mc:Choice>
              <mc:Fallback>
                <p:oleObj name="Equation" r:id="rId6" imgW="4060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55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104092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</a:t>
            </a:r>
            <a:r>
              <a:rPr lang="en-US" sz="2000" i="1" dirty="0">
                <a:solidFill>
                  <a:srgbClr val="008080"/>
                </a:solidFill>
              </a:rPr>
              <a:t>t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960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0.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04092" y="443578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2.</a:t>
            </a:r>
          </a:p>
        </p:txBody>
      </p:sp>
      <p:graphicFrame>
        <p:nvGraphicFramePr>
          <p:cNvPr id="147467" name="Object 11"/>
          <p:cNvGraphicFramePr>
            <a:graphicFrameLocks noChangeAspect="1"/>
          </p:cNvGraphicFramePr>
          <p:nvPr/>
        </p:nvGraphicFramePr>
        <p:xfrm>
          <a:off x="1016000" y="2346016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0" name="Equation" r:id="rId7" imgW="1269720" imgH="380880" progId="Equation.DSMT4">
                  <p:embed/>
                </p:oleObj>
              </mc:Choice>
              <mc:Fallback>
                <p:oleObj name="Equation" r:id="rId7" imgW="126972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346016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8" name="Object 12"/>
          <p:cNvGraphicFramePr>
            <a:graphicFrameLocks noChangeAspect="1"/>
          </p:cNvGraphicFramePr>
          <p:nvPr/>
        </p:nvGraphicFramePr>
        <p:xfrm>
          <a:off x="4218760" y="2422216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1" name="Equation" r:id="rId9" imgW="1384200" imgH="304560" progId="Equation.DSMT4">
                  <p:embed/>
                </p:oleObj>
              </mc:Choice>
              <mc:Fallback>
                <p:oleObj name="Equation" r:id="rId9" imgW="138420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760" y="2422216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9" name="Object 13"/>
          <p:cNvGraphicFramePr>
            <a:graphicFrameLocks noChangeAspect="1"/>
          </p:cNvGraphicFramePr>
          <p:nvPr/>
        </p:nvGraphicFramePr>
        <p:xfrm>
          <a:off x="1010156" y="33608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2" name="Equation" r:id="rId11" imgW="838080" imgH="380880" progId="Equation.DSMT4">
                  <p:embed/>
                </p:oleObj>
              </mc:Choice>
              <mc:Fallback>
                <p:oleObj name="Equation" r:id="rId11" imgW="838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156" y="33608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0" name="Object 14"/>
          <p:cNvGraphicFramePr>
            <a:graphicFrameLocks noChangeAspect="1"/>
          </p:cNvGraphicFramePr>
          <p:nvPr/>
        </p:nvGraphicFramePr>
        <p:xfrm>
          <a:off x="4203700" y="3461368"/>
          <a:ext cx="97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3" name="Equation" r:id="rId13" imgW="977760" imgH="304560" progId="Equation.DSMT4">
                  <p:embed/>
                </p:oleObj>
              </mc:Choice>
              <mc:Fallback>
                <p:oleObj name="Equation" r:id="rId13" imgW="97776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461368"/>
                        <a:ext cx="977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1" name="Object 15"/>
          <p:cNvGraphicFramePr>
            <a:graphicFrameLocks noChangeAspect="1"/>
          </p:cNvGraphicFramePr>
          <p:nvPr/>
        </p:nvGraphicFramePr>
        <p:xfrm>
          <a:off x="990600" y="4400044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4" name="Equation" r:id="rId15" imgW="863280" imgH="380880" progId="Equation.DSMT4">
                  <p:embed/>
                </p:oleObj>
              </mc:Choice>
              <mc:Fallback>
                <p:oleObj name="Equation" r:id="rId15" imgW="8632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00044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2" name="Object 16"/>
          <p:cNvGraphicFramePr>
            <a:graphicFrameLocks noChangeAspect="1"/>
          </p:cNvGraphicFramePr>
          <p:nvPr/>
        </p:nvGraphicFramePr>
        <p:xfrm>
          <a:off x="4199092" y="45847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45" name="Equation" r:id="rId17" imgW="990360" imgH="291960" progId="Equation.DSMT4">
                  <p:embed/>
                </p:oleObj>
              </mc:Choice>
              <mc:Fallback>
                <p:oleObj name="Equation" r:id="rId17" imgW="9903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092" y="458470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Natural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values of the following natural logarithms.</a:t>
            </a:r>
          </a:p>
          <a:p>
            <a:pPr indent="3175">
              <a:buAutoNum type="alphaLcPeriod"/>
            </a:pPr>
            <a:r>
              <a:rPr lang="en-US" dirty="0"/>
              <a:t>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1</a:t>
            </a:r>
            <a:r>
              <a:rPr lang="en-US" dirty="0"/>
              <a:t> 		b.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3</a:t>
            </a:r>
            <a:r>
              <a:rPr lang="en-US" dirty="0"/>
              <a:t> 		c.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0.02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indent="3175"/>
            <a:r>
              <a:rPr lang="en-US" dirty="0"/>
              <a:t>From the display we see the results </a:t>
            </a:r>
            <a:br>
              <a:rPr lang="en-US" dirty="0"/>
            </a:br>
            <a:r>
              <a:rPr lang="en-US" dirty="0"/>
              <a:t>(accurate to 9 decimal places).</a:t>
            </a: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1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3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0.02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8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3624934"/>
            <a:ext cx="3336616" cy="2318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47800" y="4201180"/>
            <a:ext cx="792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1F497D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21450" y="4696752"/>
            <a:ext cx="2364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1.098612289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899590" y="5205876"/>
            <a:ext cx="2544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−3.912023005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</a:t>
            </a:r>
            <a:r>
              <a:rPr lang="en-US" dirty="0" err="1"/>
              <a:t>ln</a:t>
            </a:r>
            <a:r>
              <a:rPr lang="en-US" dirty="0"/>
              <a:t>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inverse </a:t>
            </a:r>
            <a:r>
              <a:rPr lang="en-US" dirty="0" err="1"/>
              <a:t>ln</a:t>
            </a:r>
            <a:r>
              <a:rPr lang="en-US" dirty="0"/>
              <a:t>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r>
              <a:rPr lang="en-US" dirty="0"/>
              <a:t>a.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 				b.  </a:t>
            </a:r>
            <a:r>
              <a:rPr lang="en-US" dirty="0" err="1">
                <a:solidFill>
                  <a:srgbClr val="0000FF"/>
                </a:solidFill>
              </a:rPr>
              <a:t>ln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</a:t>
            </a:r>
          </a:p>
          <a:p>
            <a:r>
              <a:rPr lang="en-US" b="1" dirty="0"/>
              <a:t>Solution </a:t>
            </a:r>
          </a:p>
          <a:p>
            <a:r>
              <a:rPr lang="en-US" dirty="0" smtClean="0"/>
              <a:t>The </a:t>
            </a:r>
            <a:r>
              <a:rPr lang="en-US" dirty="0"/>
              <a:t>calculator </a:t>
            </a:r>
            <a:r>
              <a:rPr lang="en-US" dirty="0" smtClean="0"/>
              <a:t>gives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/>
        </p:nvGraphicFramePr>
        <p:xfrm>
          <a:off x="930584" y="3810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40" name="Equation" r:id="rId3" imgW="838080" imgH="380880" progId="Equation.DSMT4">
                  <p:embed/>
                </p:oleObj>
              </mc:Choice>
              <mc:Fallback>
                <p:oleObj name="Equation" r:id="rId3" imgW="838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584" y="3810000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3"/>
          <p:cNvGraphicFramePr>
            <a:graphicFrameLocks noChangeAspect="1"/>
          </p:cNvGraphicFramePr>
          <p:nvPr/>
        </p:nvGraphicFramePr>
        <p:xfrm>
          <a:off x="923616" y="4298950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41" name="Equation" r:id="rId5" imgW="965160" imgH="380880" progId="Equation.DSMT4">
                  <p:embed/>
                </p:oleObj>
              </mc:Choice>
              <mc:Fallback>
                <p:oleObj name="Equation" r:id="rId5" imgW="965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616" y="4298950"/>
                        <a:ext cx="96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9508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3124200"/>
            <a:ext cx="3981450" cy="2754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9509" name="Object 5"/>
          <p:cNvGraphicFramePr>
            <a:graphicFrameLocks noChangeAspect="1"/>
          </p:cNvGraphicFramePr>
          <p:nvPr/>
        </p:nvGraphicFramePr>
        <p:xfrm>
          <a:off x="1879600" y="3902384"/>
          <a:ext cx="215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42" name="Equation" r:id="rId8" imgW="2158920" imgH="291960" progId="Equation.DSMT4">
                  <p:embed/>
                </p:oleObj>
              </mc:Choice>
              <mc:Fallback>
                <p:oleObj name="Equation" r:id="rId8" imgW="2158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902384"/>
                        <a:ext cx="215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0" name="Object 6"/>
          <p:cNvGraphicFramePr>
            <a:graphicFrameLocks noChangeAspect="1"/>
          </p:cNvGraphicFramePr>
          <p:nvPr/>
        </p:nvGraphicFramePr>
        <p:xfrm>
          <a:off x="1930400" y="4399932"/>
          <a:ext cx="233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43" name="Equation" r:id="rId10" imgW="2336760" imgH="291960" progId="Equation.DSMT4">
                  <p:embed/>
                </p:oleObj>
              </mc:Choice>
              <mc:Fallback>
                <p:oleObj name="Equation" r:id="rId10" imgW="2336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4399932"/>
                        <a:ext cx="233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2563</TotalTime>
  <Words>364</Words>
  <Application>Microsoft Office PowerPoint</Application>
  <PresentationFormat>On-screen Show (4:3)</PresentationFormat>
  <Paragraphs>85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17.6</vt:lpstr>
      <vt:lpstr>Objectives</vt:lpstr>
      <vt:lpstr>Example 1: Translating between Exponential Form and Common Logarithms </vt:lpstr>
      <vt:lpstr>Example 2: Evaluating Common Logarithms Using a Calculator</vt:lpstr>
      <vt:lpstr>Example 3: Using a Calculator to Find the Inverse Log of N</vt:lpstr>
      <vt:lpstr>Example 3: Using a Calculator to Find the Inverse Log of N (cont.)</vt:lpstr>
      <vt:lpstr>Example 4: Translating between Exponential Form and Natural Logarithms </vt:lpstr>
      <vt:lpstr>Example 5: Evaluating Natural Logarithms Using a Calculator</vt:lpstr>
      <vt:lpstr>Example 6: Using a Calculator to find the Inverse ln of N</vt:lpstr>
      <vt:lpstr>Example 6: Using a Calculator to find the Inverse ln of 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582</cp:revision>
  <dcterms:created xsi:type="dcterms:W3CDTF">2013-04-26T14:43:13Z</dcterms:created>
  <dcterms:modified xsi:type="dcterms:W3CDTF">2018-07-24T14:43:43Z</dcterms:modified>
</cp:coreProperties>
</file>