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258" r:id="rId3"/>
    <p:sldId id="274" r:id="rId4"/>
    <p:sldId id="275" r:id="rId5"/>
    <p:sldId id="276" r:id="rId6"/>
    <p:sldId id="277" r:id="rId7"/>
    <p:sldId id="278" r:id="rId8"/>
    <p:sldId id="279" r:id="rId9"/>
    <p:sldId id="280" r:id="rId10"/>
    <p:sldId id="281" r:id="rId11"/>
    <p:sldId id="282" r:id="rId12"/>
    <p:sldId id="283" r:id="rId13"/>
    <p:sldId id="284" r:id="rId14"/>
    <p:sldId id="285" r:id="rId15"/>
    <p:sldId id="286" r:id="rId16"/>
    <p:sldId id="287" r:id="rId17"/>
    <p:sldId id="288"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Belloit, Nicholas G" initials="BNG [7]" lastIdx="1" clrIdx="6">
    <p:extLst/>
  </p:cmAuthor>
  <p:cmAuthor id="1" name="Belloit, Nicholas G" initials="BNG" lastIdx="1" clrIdx="0">
    <p:extLst/>
  </p:cmAuthor>
  <p:cmAuthor id="8" name="Belloit, Nicholas G" initials="BNG [8]" lastIdx="1" clrIdx="7">
    <p:extLst/>
  </p:cmAuthor>
  <p:cmAuthor id="2" name="Belloit, Nicholas G" initials="BNG [2]" lastIdx="1" clrIdx="1">
    <p:extLst/>
  </p:cmAuthor>
  <p:cmAuthor id="9" name="Belloit, Nicholas G" initials="BNG [9]" lastIdx="1" clrIdx="8">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0000FF"/>
    <a:srgbClr val="39C800"/>
    <a:srgbClr val="11B715"/>
    <a:srgbClr val="39AA1E"/>
    <a:srgbClr val="FF0000"/>
    <a:srgbClr val="008080"/>
    <a:srgbClr val="007D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79" autoAdjust="0"/>
    <p:restoredTop sz="94709" autoAdjust="0"/>
  </p:normalViewPr>
  <p:slideViewPr>
    <p:cSldViewPr>
      <p:cViewPr varScale="1">
        <p:scale>
          <a:sx n="105" d="100"/>
          <a:sy n="105" d="100"/>
        </p:scale>
        <p:origin x="702" y="11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commentAuthors" Target="commen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47.wmf"/><Relationship Id="rId2" Type="http://schemas.openxmlformats.org/officeDocument/2006/relationships/image" Target="../media/image46.wmf"/><Relationship Id="rId1" Type="http://schemas.openxmlformats.org/officeDocument/2006/relationships/image" Target="../media/image45.wmf"/><Relationship Id="rId6" Type="http://schemas.openxmlformats.org/officeDocument/2006/relationships/image" Target="../media/image50.wmf"/><Relationship Id="rId5" Type="http://schemas.openxmlformats.org/officeDocument/2006/relationships/image" Target="../media/image49.wmf"/><Relationship Id="rId4" Type="http://schemas.openxmlformats.org/officeDocument/2006/relationships/image" Target="../media/image48.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51.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55.wmf"/><Relationship Id="rId2" Type="http://schemas.openxmlformats.org/officeDocument/2006/relationships/image" Target="../media/image54.wmf"/><Relationship Id="rId1" Type="http://schemas.openxmlformats.org/officeDocument/2006/relationships/image" Target="../media/image53.wmf"/><Relationship Id="rId6" Type="http://schemas.openxmlformats.org/officeDocument/2006/relationships/image" Target="../media/image58.wmf"/><Relationship Id="rId5" Type="http://schemas.openxmlformats.org/officeDocument/2006/relationships/image" Target="../media/image57.wmf"/><Relationship Id="rId4" Type="http://schemas.openxmlformats.org/officeDocument/2006/relationships/image" Target="../media/image56.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image" Target="../media/image61.wmf"/><Relationship Id="rId7" Type="http://schemas.openxmlformats.org/officeDocument/2006/relationships/image" Target="../media/image65.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10" Type="http://schemas.openxmlformats.org/officeDocument/2006/relationships/image" Target="../media/image51.wmf"/><Relationship Id="rId4" Type="http://schemas.openxmlformats.org/officeDocument/2006/relationships/image" Target="../media/image62.wmf"/><Relationship Id="rId9" Type="http://schemas.openxmlformats.org/officeDocument/2006/relationships/image" Target="../media/image67.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70.wmf"/><Relationship Id="rId2" Type="http://schemas.openxmlformats.org/officeDocument/2006/relationships/image" Target="../media/image69.wmf"/><Relationship Id="rId1" Type="http://schemas.openxmlformats.org/officeDocument/2006/relationships/image" Target="../media/image68.wmf"/><Relationship Id="rId6" Type="http://schemas.openxmlformats.org/officeDocument/2006/relationships/image" Target="../media/image73.wmf"/><Relationship Id="rId5" Type="http://schemas.openxmlformats.org/officeDocument/2006/relationships/image" Target="../media/image72.wmf"/><Relationship Id="rId4" Type="http://schemas.openxmlformats.org/officeDocument/2006/relationships/image" Target="../media/image71.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76.wmf"/><Relationship Id="rId2" Type="http://schemas.openxmlformats.org/officeDocument/2006/relationships/image" Target="../media/image75.wmf"/><Relationship Id="rId1" Type="http://schemas.openxmlformats.org/officeDocument/2006/relationships/image" Target="../media/image74.wmf"/><Relationship Id="rId4" Type="http://schemas.openxmlformats.org/officeDocument/2006/relationships/image" Target="../media/image7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6" Type="http://schemas.openxmlformats.org/officeDocument/2006/relationships/image" Target="../media/image14.wmf"/><Relationship Id="rId5" Type="http://schemas.openxmlformats.org/officeDocument/2006/relationships/image" Target="../media/image13.wmf"/><Relationship Id="rId4" Type="http://schemas.openxmlformats.org/officeDocument/2006/relationships/image" Target="../media/image12.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22.wmf"/><Relationship Id="rId3" Type="http://schemas.openxmlformats.org/officeDocument/2006/relationships/image" Target="../media/image17.wmf"/><Relationship Id="rId7" Type="http://schemas.openxmlformats.org/officeDocument/2006/relationships/image" Target="../media/image21.wmf"/><Relationship Id="rId2" Type="http://schemas.openxmlformats.org/officeDocument/2006/relationships/image" Target="../media/image16.wmf"/><Relationship Id="rId1" Type="http://schemas.openxmlformats.org/officeDocument/2006/relationships/image" Target="../media/image15.wmf"/><Relationship Id="rId6" Type="http://schemas.openxmlformats.org/officeDocument/2006/relationships/image" Target="../media/image20.wmf"/><Relationship Id="rId5" Type="http://schemas.openxmlformats.org/officeDocument/2006/relationships/image" Target="../media/image19.wmf"/><Relationship Id="rId4" Type="http://schemas.openxmlformats.org/officeDocument/2006/relationships/image" Target="../media/image18.wmf"/><Relationship Id="rId9" Type="http://schemas.openxmlformats.org/officeDocument/2006/relationships/image" Target="../media/image2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6.wmf"/><Relationship Id="rId2" Type="http://schemas.openxmlformats.org/officeDocument/2006/relationships/image" Target="../media/image25.wmf"/><Relationship Id="rId1" Type="http://schemas.openxmlformats.org/officeDocument/2006/relationships/image" Target="../media/image24.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28.wmf"/><Relationship Id="rId1" Type="http://schemas.openxmlformats.org/officeDocument/2006/relationships/image" Target="../media/image27.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4" Type="http://schemas.openxmlformats.org/officeDocument/2006/relationships/image" Target="../media/image33.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5.wmf"/><Relationship Id="rId1" Type="http://schemas.openxmlformats.org/officeDocument/2006/relationships/image" Target="../media/image34.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43.wmf"/><Relationship Id="rId3" Type="http://schemas.openxmlformats.org/officeDocument/2006/relationships/image" Target="../media/image38.wmf"/><Relationship Id="rId7" Type="http://schemas.openxmlformats.org/officeDocument/2006/relationships/image" Target="../media/image42.wmf"/><Relationship Id="rId2" Type="http://schemas.openxmlformats.org/officeDocument/2006/relationships/image" Target="../media/image37.wmf"/><Relationship Id="rId1" Type="http://schemas.openxmlformats.org/officeDocument/2006/relationships/image" Target="../media/image36.wmf"/><Relationship Id="rId6" Type="http://schemas.openxmlformats.org/officeDocument/2006/relationships/image" Target="../media/image41.wmf"/><Relationship Id="rId5" Type="http://schemas.openxmlformats.org/officeDocument/2006/relationships/image" Target="../media/image40.wmf"/><Relationship Id="rId4" Type="http://schemas.openxmlformats.org/officeDocument/2006/relationships/image" Target="../media/image39.wmf"/><Relationship Id="rId9" Type="http://schemas.openxmlformats.org/officeDocument/2006/relationships/image" Target="../media/image4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7/24/2018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4609540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93AB0A5-D394-4843-845A-D9B92247C007}" type="datetimeFigureOut">
              <a:rPr lang="en-US" smtClean="0"/>
              <a:pPr/>
              <a:t>7/24/2018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F9CE01C-15DC-49B9-ADD4-0E35B56CF37D}" type="slidenum">
              <a:rPr lang="en-US" smtClean="0"/>
              <a:pPr/>
              <a:t>‹#›</a:t>
            </a:fld>
            <a:endParaRPr lang="en-US"/>
          </a:p>
        </p:txBody>
      </p:sp>
    </p:spTree>
    <p:extLst>
      <p:ext uri="{BB962C8B-B14F-4D97-AF65-F5344CB8AC3E}">
        <p14:creationId xmlns:p14="http://schemas.microsoft.com/office/powerpoint/2010/main" val="3448322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5"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5.wmf"/><Relationship Id="rId5" Type="http://schemas.openxmlformats.org/officeDocument/2006/relationships/oleObject" Target="../embeddings/oleObject34.bin"/><Relationship Id="rId4" Type="http://schemas.openxmlformats.org/officeDocument/2006/relationships/image" Target="../media/image34.wmf"/></Relationships>
</file>

<file path=ppt/slides/_rels/slide11.xml.rels><?xml version="1.0" encoding="UTF-8" standalone="yes"?>
<Relationships xmlns="http://schemas.openxmlformats.org/package/2006/relationships"><Relationship Id="rId8" Type="http://schemas.openxmlformats.org/officeDocument/2006/relationships/image" Target="../media/image38.wmf"/><Relationship Id="rId13" Type="http://schemas.openxmlformats.org/officeDocument/2006/relationships/oleObject" Target="../embeddings/oleObject40.bin"/><Relationship Id="rId18" Type="http://schemas.openxmlformats.org/officeDocument/2006/relationships/image" Target="../media/image43.wmf"/><Relationship Id="rId3" Type="http://schemas.openxmlformats.org/officeDocument/2006/relationships/oleObject" Target="../embeddings/oleObject35.bin"/><Relationship Id="rId7" Type="http://schemas.openxmlformats.org/officeDocument/2006/relationships/oleObject" Target="../embeddings/oleObject37.bin"/><Relationship Id="rId12" Type="http://schemas.openxmlformats.org/officeDocument/2006/relationships/image" Target="../media/image40.wmf"/><Relationship Id="rId17" Type="http://schemas.openxmlformats.org/officeDocument/2006/relationships/oleObject" Target="../embeddings/oleObject42.bin"/><Relationship Id="rId2" Type="http://schemas.openxmlformats.org/officeDocument/2006/relationships/slideLayout" Target="../slideLayouts/slideLayout2.xml"/><Relationship Id="rId16" Type="http://schemas.openxmlformats.org/officeDocument/2006/relationships/image" Target="../media/image42.wmf"/><Relationship Id="rId20" Type="http://schemas.openxmlformats.org/officeDocument/2006/relationships/image" Target="../media/image44.wmf"/><Relationship Id="rId1" Type="http://schemas.openxmlformats.org/officeDocument/2006/relationships/vmlDrawing" Target="../drawings/vmlDrawing9.vml"/><Relationship Id="rId6" Type="http://schemas.openxmlformats.org/officeDocument/2006/relationships/image" Target="../media/image37.wmf"/><Relationship Id="rId11" Type="http://schemas.openxmlformats.org/officeDocument/2006/relationships/oleObject" Target="../embeddings/oleObject39.bin"/><Relationship Id="rId5" Type="http://schemas.openxmlformats.org/officeDocument/2006/relationships/oleObject" Target="../embeddings/oleObject36.bin"/><Relationship Id="rId15" Type="http://schemas.openxmlformats.org/officeDocument/2006/relationships/oleObject" Target="../embeddings/oleObject41.bin"/><Relationship Id="rId10" Type="http://schemas.openxmlformats.org/officeDocument/2006/relationships/image" Target="../media/image39.wmf"/><Relationship Id="rId19" Type="http://schemas.openxmlformats.org/officeDocument/2006/relationships/oleObject" Target="../embeddings/oleObject43.bin"/><Relationship Id="rId4" Type="http://schemas.openxmlformats.org/officeDocument/2006/relationships/image" Target="../media/image36.wmf"/><Relationship Id="rId9" Type="http://schemas.openxmlformats.org/officeDocument/2006/relationships/oleObject" Target="../embeddings/oleObject38.bin"/><Relationship Id="rId14" Type="http://schemas.openxmlformats.org/officeDocument/2006/relationships/image" Target="../media/image41.wmf"/></Relationships>
</file>

<file path=ppt/slides/_rels/slide12.x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oleObject" Target="../embeddings/oleObject49.bin"/><Relationship Id="rId3" Type="http://schemas.openxmlformats.org/officeDocument/2006/relationships/oleObject" Target="../embeddings/oleObject44.bin"/><Relationship Id="rId7" Type="http://schemas.openxmlformats.org/officeDocument/2006/relationships/oleObject" Target="../embeddings/oleObject46.bin"/><Relationship Id="rId12" Type="http://schemas.openxmlformats.org/officeDocument/2006/relationships/image" Target="../media/image49.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6.wmf"/><Relationship Id="rId11" Type="http://schemas.openxmlformats.org/officeDocument/2006/relationships/oleObject" Target="../embeddings/oleObject48.bin"/><Relationship Id="rId5" Type="http://schemas.openxmlformats.org/officeDocument/2006/relationships/oleObject" Target="../embeddings/oleObject45.bin"/><Relationship Id="rId10" Type="http://schemas.openxmlformats.org/officeDocument/2006/relationships/image" Target="../media/image48.wmf"/><Relationship Id="rId4" Type="http://schemas.openxmlformats.org/officeDocument/2006/relationships/image" Target="../media/image45.wmf"/><Relationship Id="rId9" Type="http://schemas.openxmlformats.org/officeDocument/2006/relationships/oleObject" Target="../embeddings/oleObject47.bin"/><Relationship Id="rId14" Type="http://schemas.openxmlformats.org/officeDocument/2006/relationships/image" Target="../media/image50.wmf"/></Relationships>
</file>

<file path=ppt/slides/_rels/slide13.xml.rels><?xml version="1.0" encoding="UTF-8" standalone="yes"?>
<Relationships xmlns="http://schemas.openxmlformats.org/package/2006/relationships"><Relationship Id="rId3" Type="http://schemas.openxmlformats.org/officeDocument/2006/relationships/image" Target="../media/image52.png"/><Relationship Id="rId2" Type="http://schemas.openxmlformats.org/officeDocument/2006/relationships/slideLayout" Target="../slideLayouts/slideLayout2.xml"/><Relationship Id="rId1" Type="http://schemas.openxmlformats.org/officeDocument/2006/relationships/vmlDrawing" Target="../drawings/vmlDrawing11.vml"/><Relationship Id="rId5" Type="http://schemas.openxmlformats.org/officeDocument/2006/relationships/image" Target="../media/image51.wmf"/><Relationship Id="rId4" Type="http://schemas.openxmlformats.org/officeDocument/2006/relationships/oleObject" Target="../embeddings/oleObject50.bin"/></Relationships>
</file>

<file path=ppt/slides/_rels/slide14.xml.rels><?xml version="1.0" encoding="UTF-8" standalone="yes"?>
<Relationships xmlns="http://schemas.openxmlformats.org/package/2006/relationships"><Relationship Id="rId8" Type="http://schemas.openxmlformats.org/officeDocument/2006/relationships/image" Target="../media/image55.wmf"/><Relationship Id="rId13" Type="http://schemas.openxmlformats.org/officeDocument/2006/relationships/oleObject" Target="../embeddings/oleObject56.bin"/><Relationship Id="rId3" Type="http://schemas.openxmlformats.org/officeDocument/2006/relationships/oleObject" Target="../embeddings/oleObject51.bin"/><Relationship Id="rId7" Type="http://schemas.openxmlformats.org/officeDocument/2006/relationships/oleObject" Target="../embeddings/oleObject53.bin"/><Relationship Id="rId12" Type="http://schemas.openxmlformats.org/officeDocument/2006/relationships/image" Target="../media/image57.w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54.wmf"/><Relationship Id="rId11" Type="http://schemas.openxmlformats.org/officeDocument/2006/relationships/oleObject" Target="../embeddings/oleObject55.bin"/><Relationship Id="rId5" Type="http://schemas.openxmlformats.org/officeDocument/2006/relationships/oleObject" Target="../embeddings/oleObject52.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54.bin"/><Relationship Id="rId14" Type="http://schemas.openxmlformats.org/officeDocument/2006/relationships/image" Target="../media/image58.wmf"/></Relationships>
</file>

<file path=ppt/slides/_rels/slide15.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62.bin"/><Relationship Id="rId18" Type="http://schemas.openxmlformats.org/officeDocument/2006/relationships/image" Target="../media/image66.wmf"/><Relationship Id="rId3" Type="http://schemas.openxmlformats.org/officeDocument/2006/relationships/oleObject" Target="../embeddings/oleObject57.bin"/><Relationship Id="rId21" Type="http://schemas.openxmlformats.org/officeDocument/2006/relationships/oleObject" Target="../embeddings/oleObject66.bin"/><Relationship Id="rId7" Type="http://schemas.openxmlformats.org/officeDocument/2006/relationships/oleObject" Target="../embeddings/oleObject59.bin"/><Relationship Id="rId12" Type="http://schemas.openxmlformats.org/officeDocument/2006/relationships/image" Target="../media/image63.wmf"/><Relationship Id="rId17" Type="http://schemas.openxmlformats.org/officeDocument/2006/relationships/oleObject" Target="../embeddings/oleObject64.bin"/><Relationship Id="rId2" Type="http://schemas.openxmlformats.org/officeDocument/2006/relationships/slideLayout" Target="../slideLayouts/slideLayout2.xml"/><Relationship Id="rId16" Type="http://schemas.openxmlformats.org/officeDocument/2006/relationships/image" Target="../media/image65.wmf"/><Relationship Id="rId20" Type="http://schemas.openxmlformats.org/officeDocument/2006/relationships/image" Target="../media/image67.wmf"/><Relationship Id="rId1" Type="http://schemas.openxmlformats.org/officeDocument/2006/relationships/vmlDrawing" Target="../drawings/vmlDrawing13.vml"/><Relationship Id="rId6" Type="http://schemas.openxmlformats.org/officeDocument/2006/relationships/image" Target="../media/image60.wmf"/><Relationship Id="rId11" Type="http://schemas.openxmlformats.org/officeDocument/2006/relationships/oleObject" Target="../embeddings/oleObject61.bin"/><Relationship Id="rId5" Type="http://schemas.openxmlformats.org/officeDocument/2006/relationships/oleObject" Target="../embeddings/oleObject58.bin"/><Relationship Id="rId15" Type="http://schemas.openxmlformats.org/officeDocument/2006/relationships/oleObject" Target="../embeddings/oleObject63.bin"/><Relationship Id="rId10" Type="http://schemas.openxmlformats.org/officeDocument/2006/relationships/image" Target="../media/image62.wmf"/><Relationship Id="rId19" Type="http://schemas.openxmlformats.org/officeDocument/2006/relationships/oleObject" Target="../embeddings/oleObject65.bin"/><Relationship Id="rId4" Type="http://schemas.openxmlformats.org/officeDocument/2006/relationships/image" Target="../media/image59.wmf"/><Relationship Id="rId9" Type="http://schemas.openxmlformats.org/officeDocument/2006/relationships/oleObject" Target="../embeddings/oleObject60.bin"/><Relationship Id="rId14" Type="http://schemas.openxmlformats.org/officeDocument/2006/relationships/image" Target="../media/image64.wmf"/><Relationship Id="rId22" Type="http://schemas.openxmlformats.org/officeDocument/2006/relationships/image" Target="../media/image51.wmf"/></Relationships>
</file>

<file path=ppt/slides/_rels/slide16.xml.rels><?xml version="1.0" encoding="UTF-8" standalone="yes"?>
<Relationships xmlns="http://schemas.openxmlformats.org/package/2006/relationships"><Relationship Id="rId8" Type="http://schemas.openxmlformats.org/officeDocument/2006/relationships/image" Target="../media/image70.wmf"/><Relationship Id="rId13" Type="http://schemas.openxmlformats.org/officeDocument/2006/relationships/oleObject" Target="../embeddings/oleObject72.bin"/><Relationship Id="rId3" Type="http://schemas.openxmlformats.org/officeDocument/2006/relationships/oleObject" Target="../embeddings/oleObject67.bin"/><Relationship Id="rId7" Type="http://schemas.openxmlformats.org/officeDocument/2006/relationships/oleObject" Target="../embeddings/oleObject69.bin"/><Relationship Id="rId12" Type="http://schemas.openxmlformats.org/officeDocument/2006/relationships/image" Target="../media/image72.wmf"/><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69.wmf"/><Relationship Id="rId11" Type="http://schemas.openxmlformats.org/officeDocument/2006/relationships/oleObject" Target="../embeddings/oleObject71.bin"/><Relationship Id="rId5" Type="http://schemas.openxmlformats.org/officeDocument/2006/relationships/oleObject" Target="../embeddings/oleObject68.bin"/><Relationship Id="rId10" Type="http://schemas.openxmlformats.org/officeDocument/2006/relationships/image" Target="../media/image71.wmf"/><Relationship Id="rId4" Type="http://schemas.openxmlformats.org/officeDocument/2006/relationships/image" Target="../media/image68.wmf"/><Relationship Id="rId9" Type="http://schemas.openxmlformats.org/officeDocument/2006/relationships/oleObject" Target="../embeddings/oleObject70.bin"/><Relationship Id="rId14" Type="http://schemas.openxmlformats.org/officeDocument/2006/relationships/image" Target="../media/image73.wmf"/></Relationships>
</file>

<file path=ppt/slides/_rels/slide17.xml.rels><?xml version="1.0" encoding="UTF-8" standalone="yes"?>
<Relationships xmlns="http://schemas.openxmlformats.org/package/2006/relationships"><Relationship Id="rId8" Type="http://schemas.openxmlformats.org/officeDocument/2006/relationships/image" Target="../media/image76.wmf"/><Relationship Id="rId3" Type="http://schemas.openxmlformats.org/officeDocument/2006/relationships/oleObject" Target="../embeddings/oleObject73.bin"/><Relationship Id="rId7" Type="http://schemas.openxmlformats.org/officeDocument/2006/relationships/oleObject" Target="../embeddings/oleObject75.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75.wmf"/><Relationship Id="rId5" Type="http://schemas.openxmlformats.org/officeDocument/2006/relationships/oleObject" Target="../embeddings/oleObject74.bin"/><Relationship Id="rId10" Type="http://schemas.openxmlformats.org/officeDocument/2006/relationships/image" Target="../media/image77.wmf"/><Relationship Id="rId4" Type="http://schemas.openxmlformats.org/officeDocument/2006/relationships/image" Target="../media/image74.wmf"/><Relationship Id="rId9" Type="http://schemas.openxmlformats.org/officeDocument/2006/relationships/oleObject" Target="../embeddings/oleObject76.bin"/></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4.xml.rels><?xml version="1.0" encoding="UTF-8" standalone="yes"?>
<Relationships xmlns="http://schemas.openxmlformats.org/package/2006/relationships"><Relationship Id="rId8" Type="http://schemas.openxmlformats.org/officeDocument/2006/relationships/image" Target="../media/image11.wmf"/><Relationship Id="rId13" Type="http://schemas.openxmlformats.org/officeDocument/2006/relationships/oleObject" Target="../embeddings/oleObject13.bin"/><Relationship Id="rId3" Type="http://schemas.openxmlformats.org/officeDocument/2006/relationships/oleObject" Target="../embeddings/oleObject8.bin"/><Relationship Id="rId7" Type="http://schemas.openxmlformats.org/officeDocument/2006/relationships/oleObject" Target="../embeddings/oleObject10.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10.wmf"/><Relationship Id="rId11" Type="http://schemas.openxmlformats.org/officeDocument/2006/relationships/oleObject" Target="../embeddings/oleObject12.bin"/><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 Id="rId14" Type="http://schemas.openxmlformats.org/officeDocument/2006/relationships/image" Target="../media/image14.wmf"/></Relationships>
</file>

<file path=ppt/slides/_rels/slide5.xml.rels><?xml version="1.0" encoding="UTF-8" standalone="yes"?>
<Relationships xmlns="http://schemas.openxmlformats.org/package/2006/relationships"><Relationship Id="rId8" Type="http://schemas.openxmlformats.org/officeDocument/2006/relationships/image" Target="../media/image17.wmf"/><Relationship Id="rId13" Type="http://schemas.openxmlformats.org/officeDocument/2006/relationships/oleObject" Target="../embeddings/oleObject19.bin"/><Relationship Id="rId18" Type="http://schemas.openxmlformats.org/officeDocument/2006/relationships/image" Target="../media/image22.wmf"/><Relationship Id="rId3" Type="http://schemas.openxmlformats.org/officeDocument/2006/relationships/oleObject" Target="../embeddings/oleObject14.bin"/><Relationship Id="rId7" Type="http://schemas.openxmlformats.org/officeDocument/2006/relationships/oleObject" Target="../embeddings/oleObject16.bin"/><Relationship Id="rId12" Type="http://schemas.openxmlformats.org/officeDocument/2006/relationships/image" Target="../media/image19.wmf"/><Relationship Id="rId17" Type="http://schemas.openxmlformats.org/officeDocument/2006/relationships/oleObject" Target="../embeddings/oleObject21.bin"/><Relationship Id="rId2" Type="http://schemas.openxmlformats.org/officeDocument/2006/relationships/slideLayout" Target="../slideLayouts/slideLayout2.xml"/><Relationship Id="rId16" Type="http://schemas.openxmlformats.org/officeDocument/2006/relationships/image" Target="../media/image21.wmf"/><Relationship Id="rId20" Type="http://schemas.openxmlformats.org/officeDocument/2006/relationships/image" Target="../media/image23.wmf"/><Relationship Id="rId1" Type="http://schemas.openxmlformats.org/officeDocument/2006/relationships/vmlDrawing" Target="../drawings/vmlDrawing3.vml"/><Relationship Id="rId6" Type="http://schemas.openxmlformats.org/officeDocument/2006/relationships/image" Target="../media/image16.wmf"/><Relationship Id="rId11" Type="http://schemas.openxmlformats.org/officeDocument/2006/relationships/oleObject" Target="../embeddings/oleObject18.bin"/><Relationship Id="rId5" Type="http://schemas.openxmlformats.org/officeDocument/2006/relationships/oleObject" Target="../embeddings/oleObject15.bin"/><Relationship Id="rId15" Type="http://schemas.openxmlformats.org/officeDocument/2006/relationships/oleObject" Target="../embeddings/oleObject20.bin"/><Relationship Id="rId10" Type="http://schemas.openxmlformats.org/officeDocument/2006/relationships/image" Target="../media/image18.wmf"/><Relationship Id="rId19" Type="http://schemas.openxmlformats.org/officeDocument/2006/relationships/oleObject" Target="../embeddings/oleObject22.bin"/><Relationship Id="rId4" Type="http://schemas.openxmlformats.org/officeDocument/2006/relationships/image" Target="../media/image15.wmf"/><Relationship Id="rId9" Type="http://schemas.openxmlformats.org/officeDocument/2006/relationships/oleObject" Target="../embeddings/oleObject17.bin"/><Relationship Id="rId14" Type="http://schemas.openxmlformats.org/officeDocument/2006/relationships/image" Target="../media/image20.wmf"/></Relationships>
</file>

<file path=ppt/slides/_rels/slide6.xml.rels><?xml version="1.0" encoding="UTF-8" standalone="yes"?>
<Relationships xmlns="http://schemas.openxmlformats.org/package/2006/relationships"><Relationship Id="rId8" Type="http://schemas.openxmlformats.org/officeDocument/2006/relationships/image" Target="../media/image26.wmf"/><Relationship Id="rId3" Type="http://schemas.openxmlformats.org/officeDocument/2006/relationships/oleObject" Target="../embeddings/oleObject23.bin"/><Relationship Id="rId7"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5.wmf"/><Relationship Id="rId5" Type="http://schemas.openxmlformats.org/officeDocument/2006/relationships/oleObject" Target="../embeddings/oleObject24.bin"/><Relationship Id="rId4" Type="http://schemas.openxmlformats.org/officeDocument/2006/relationships/image" Target="../media/image24.w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8.wmf"/><Relationship Id="rId5" Type="http://schemas.openxmlformats.org/officeDocument/2006/relationships/oleObject" Target="../embeddings/oleObject27.bin"/><Relationship Id="rId4" Type="http://schemas.openxmlformats.org/officeDocument/2006/relationships/image" Target="../media/image27.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29.wmf"/></Relationships>
</file>

<file path=ppt/slides/_rels/slide9.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1.wmf"/><Relationship Id="rId5" Type="http://schemas.openxmlformats.org/officeDocument/2006/relationships/oleObject" Target="../embeddings/oleObject30.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2.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17.8</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Exponential and Logarithmic Functions</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5: </a:t>
            </a:r>
            <a:r>
              <a:rPr lang="en-US" dirty="0"/>
              <a:t>Application: Half-life of Radium </a:t>
            </a:r>
          </a:p>
        </p:txBody>
      </p:sp>
      <p:sp>
        <p:nvSpPr>
          <p:cNvPr id="3" name="Content Placeholder 2"/>
          <p:cNvSpPr>
            <a:spLocks noGrp="1"/>
          </p:cNvSpPr>
          <p:nvPr>
            <p:ph idx="1"/>
          </p:nvPr>
        </p:nvSpPr>
        <p:spPr/>
        <p:txBody>
          <a:bodyPr/>
          <a:lstStyle/>
          <a:p>
            <a:r>
              <a:rPr lang="en-US" dirty="0"/>
              <a:t>The half-life of a substance is the time needed for the substance to decay to one-half of its original amount. The half-life of </a:t>
            </a:r>
            <a:r>
              <a:rPr lang="en-US" dirty="0">
                <a:solidFill>
                  <a:srgbClr val="0000FF"/>
                </a:solidFill>
              </a:rPr>
              <a:t>radium-226</a:t>
            </a:r>
            <a:r>
              <a:rPr lang="en-US" dirty="0"/>
              <a:t>, a common isotope of radium, is </a:t>
            </a:r>
            <a:r>
              <a:rPr lang="en-US" dirty="0">
                <a:solidFill>
                  <a:srgbClr val="0000FF"/>
                </a:solidFill>
              </a:rPr>
              <a:t>1600</a:t>
            </a:r>
            <a:r>
              <a:rPr lang="en-US" dirty="0"/>
              <a:t> years. If 10 grams are present today, how many grams will remain in </a:t>
            </a:r>
            <a:r>
              <a:rPr lang="en-US" dirty="0">
                <a:solidFill>
                  <a:srgbClr val="0000FF"/>
                </a:solidFill>
              </a:rPr>
              <a:t>500</a:t>
            </a:r>
            <a:r>
              <a:rPr lang="en-US" dirty="0"/>
              <a:t> years?</a:t>
            </a:r>
          </a:p>
          <a:p>
            <a:r>
              <a:rPr lang="en-US" b="1" dirty="0"/>
              <a:t>Solution </a:t>
            </a:r>
          </a:p>
          <a:p>
            <a:r>
              <a:rPr lang="en-US" dirty="0"/>
              <a:t>The model for radioactive decay is 		  Since the half-life is </a:t>
            </a:r>
            <a:r>
              <a:rPr lang="en-US" dirty="0">
                <a:solidFill>
                  <a:srgbClr val="0000FF"/>
                </a:solidFill>
              </a:rPr>
              <a:t>1600</a:t>
            </a:r>
            <a:r>
              <a:rPr lang="en-US" dirty="0"/>
              <a:t> years, if we assume  		  then </a:t>
            </a:r>
            <a:r>
              <a:rPr lang="en-US" i="1" dirty="0"/>
              <a:t>y</a:t>
            </a:r>
            <a:r>
              <a:rPr lang="en-US" dirty="0"/>
              <a:t> would be 5 g after </a:t>
            </a:r>
            <a:r>
              <a:rPr lang="en-US" dirty="0">
                <a:solidFill>
                  <a:srgbClr val="0000FF"/>
                </a:solidFill>
              </a:rPr>
              <a:t>1600</a:t>
            </a:r>
            <a:r>
              <a:rPr lang="en-US" dirty="0"/>
              <a:t> years. We solve for </a:t>
            </a:r>
            <a:r>
              <a:rPr lang="en-US" i="1" dirty="0"/>
              <a:t>k</a:t>
            </a:r>
            <a:r>
              <a:rPr lang="en-US" dirty="0"/>
              <a:t> as follows. </a:t>
            </a:r>
          </a:p>
        </p:txBody>
      </p:sp>
      <p:graphicFrame>
        <p:nvGraphicFramePr>
          <p:cNvPr id="135170" name="Object 2"/>
          <p:cNvGraphicFramePr>
            <a:graphicFrameLocks noChangeAspect="1"/>
          </p:cNvGraphicFramePr>
          <p:nvPr/>
        </p:nvGraphicFramePr>
        <p:xfrm>
          <a:off x="5575300" y="4054784"/>
          <a:ext cx="1435100" cy="469900"/>
        </p:xfrm>
        <a:graphic>
          <a:graphicData uri="http://schemas.openxmlformats.org/presentationml/2006/ole">
            <mc:AlternateContent xmlns:mc="http://schemas.openxmlformats.org/markup-compatibility/2006">
              <mc:Choice xmlns:v="urn:schemas-microsoft-com:vml" Requires="v">
                <p:oleObj spid="_x0000_s135185" name="Equation" r:id="rId3" imgW="1434960" imgH="469800" progId="Equation.DSMT4">
                  <p:embed/>
                </p:oleObj>
              </mc:Choice>
              <mc:Fallback>
                <p:oleObj name="Equation" r:id="rId3" imgW="143496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75300" y="4054784"/>
                        <a:ext cx="1435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5171" name="Object 3"/>
          <p:cNvGraphicFramePr>
            <a:graphicFrameLocks noChangeAspect="1"/>
          </p:cNvGraphicFramePr>
          <p:nvPr>
            <p:extLst>
              <p:ext uri="{D42A27DB-BD31-4B8C-83A1-F6EECF244321}">
                <p14:modId xmlns:p14="http://schemas.microsoft.com/office/powerpoint/2010/main" val="1668832649"/>
              </p:ext>
            </p:extLst>
          </p:nvPr>
        </p:nvGraphicFramePr>
        <p:xfrm>
          <a:off x="5703424" y="4511984"/>
          <a:ext cx="1358900" cy="431800"/>
        </p:xfrm>
        <a:graphic>
          <a:graphicData uri="http://schemas.openxmlformats.org/presentationml/2006/ole">
            <mc:AlternateContent xmlns:mc="http://schemas.openxmlformats.org/markup-compatibility/2006">
              <mc:Choice xmlns:v="urn:schemas-microsoft-com:vml" Requires="v">
                <p:oleObj spid="_x0000_s135186" name="Equation" r:id="rId5" imgW="1358640" imgH="431640" progId="Equation.DSMT4">
                  <p:embed/>
                </p:oleObj>
              </mc:Choice>
              <mc:Fallback>
                <p:oleObj name="Equation" r:id="rId5" imgW="1358640" imgH="431640" progId="Equation.DSMT4">
                  <p:embed/>
                  <p:pic>
                    <p:nvPicPr>
                      <p:cNvPr id="0" name="Picture 3"/>
                      <p:cNvPicPr>
                        <a:picLocks noChangeAspect="1" noChangeArrowheads="1"/>
                      </p:cNvPicPr>
                      <p:nvPr/>
                    </p:nvPicPr>
                    <p:blipFill>
                      <a:blip r:embed="rId6"/>
                      <a:srcRect/>
                      <a:stretch>
                        <a:fillRect/>
                      </a:stretch>
                    </p:blipFill>
                    <p:spPr bwMode="auto">
                      <a:xfrm>
                        <a:off x="5703424" y="4511984"/>
                        <a:ext cx="13589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517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351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5: </a:t>
            </a:r>
            <a:r>
              <a:rPr lang="en-US" dirty="0"/>
              <a:t>Application: Half-life of Radium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136194" name="Object 2"/>
          <p:cNvGraphicFramePr>
            <a:graphicFrameLocks noChangeAspect="1"/>
          </p:cNvGraphicFramePr>
          <p:nvPr/>
        </p:nvGraphicFramePr>
        <p:xfrm>
          <a:off x="1065676" y="1295400"/>
          <a:ext cx="1854200" cy="419100"/>
        </p:xfrm>
        <a:graphic>
          <a:graphicData uri="http://schemas.openxmlformats.org/presentationml/2006/ole">
            <mc:AlternateContent xmlns:mc="http://schemas.openxmlformats.org/markup-compatibility/2006">
              <mc:Choice xmlns:v="urn:schemas-microsoft-com:vml" Requires="v">
                <p:oleObj spid="_x0000_s136258" name="Equation" r:id="rId3" imgW="1854000" imgH="419040" progId="Equation.DSMT4">
                  <p:embed/>
                </p:oleObj>
              </mc:Choice>
              <mc:Fallback>
                <p:oleObj name="Equation" r:id="rId3" imgW="1854000" imgH="4190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5676" y="1295400"/>
                        <a:ext cx="18542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5" name="Object 3"/>
          <p:cNvGraphicFramePr>
            <a:graphicFrameLocks noChangeAspect="1"/>
          </p:cNvGraphicFramePr>
          <p:nvPr>
            <p:extLst>
              <p:ext uri="{D42A27DB-BD31-4B8C-83A1-F6EECF244321}">
                <p14:modId xmlns:p14="http://schemas.microsoft.com/office/powerpoint/2010/main" val="2097510304"/>
              </p:ext>
            </p:extLst>
          </p:nvPr>
        </p:nvGraphicFramePr>
        <p:xfrm>
          <a:off x="4375150" y="1371600"/>
          <a:ext cx="3911600" cy="431800"/>
        </p:xfrm>
        <a:graphic>
          <a:graphicData uri="http://schemas.openxmlformats.org/presentationml/2006/ole">
            <mc:AlternateContent xmlns:mc="http://schemas.openxmlformats.org/markup-compatibility/2006">
              <mc:Choice xmlns:v="urn:schemas-microsoft-com:vml" Requires="v">
                <p:oleObj spid="_x0000_s136259" name="Equation" r:id="rId5" imgW="3911400" imgH="431640" progId="Equation.DSMT4">
                  <p:embed/>
                </p:oleObj>
              </mc:Choice>
              <mc:Fallback>
                <p:oleObj name="Equation" r:id="rId5" imgW="3911400" imgH="431640" progId="Equation.DSMT4">
                  <p:embed/>
                  <p:pic>
                    <p:nvPicPr>
                      <p:cNvPr id="0" name="Picture 3"/>
                      <p:cNvPicPr>
                        <a:picLocks noChangeAspect="1" noChangeArrowheads="1"/>
                      </p:cNvPicPr>
                      <p:nvPr/>
                    </p:nvPicPr>
                    <p:blipFill>
                      <a:blip r:embed="rId6"/>
                      <a:srcRect/>
                      <a:stretch>
                        <a:fillRect/>
                      </a:stretch>
                    </p:blipFill>
                    <p:spPr bwMode="auto">
                      <a:xfrm>
                        <a:off x="4375150" y="1371600"/>
                        <a:ext cx="39116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6" name="Object 4"/>
          <p:cNvGraphicFramePr>
            <a:graphicFrameLocks noChangeAspect="1"/>
          </p:cNvGraphicFramePr>
          <p:nvPr/>
        </p:nvGraphicFramePr>
        <p:xfrm>
          <a:off x="838200" y="1752600"/>
          <a:ext cx="1600200" cy="838200"/>
        </p:xfrm>
        <a:graphic>
          <a:graphicData uri="http://schemas.openxmlformats.org/presentationml/2006/ole">
            <mc:AlternateContent xmlns:mc="http://schemas.openxmlformats.org/markup-compatibility/2006">
              <mc:Choice xmlns:v="urn:schemas-microsoft-com:vml" Requires="v">
                <p:oleObj spid="_x0000_s136260" name="Equation" r:id="rId7" imgW="1600200" imgH="838080" progId="Equation.DSMT4">
                  <p:embed/>
                </p:oleObj>
              </mc:Choice>
              <mc:Fallback>
                <p:oleObj name="Equation" r:id="rId7" imgW="16002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1752600"/>
                        <a:ext cx="1600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7" name="Object 5"/>
          <p:cNvGraphicFramePr>
            <a:graphicFrameLocks noChangeAspect="1"/>
          </p:cNvGraphicFramePr>
          <p:nvPr/>
        </p:nvGraphicFramePr>
        <p:xfrm>
          <a:off x="549584" y="2667000"/>
          <a:ext cx="2184400" cy="469900"/>
        </p:xfrm>
        <a:graphic>
          <a:graphicData uri="http://schemas.openxmlformats.org/presentationml/2006/ole">
            <mc:AlternateContent xmlns:mc="http://schemas.openxmlformats.org/markup-compatibility/2006">
              <mc:Choice xmlns:v="urn:schemas-microsoft-com:vml" Requires="v">
                <p:oleObj spid="_x0000_s136261" name="Equation" r:id="rId9" imgW="2184120" imgH="469800" progId="Equation.DSMT4">
                  <p:embed/>
                </p:oleObj>
              </mc:Choice>
              <mc:Fallback>
                <p:oleObj name="Equation" r:id="rId9" imgW="2184120" imgH="46980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49584" y="2667000"/>
                        <a:ext cx="2184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8" name="Object 6"/>
          <p:cNvGraphicFramePr>
            <a:graphicFrameLocks noChangeAspect="1"/>
          </p:cNvGraphicFramePr>
          <p:nvPr>
            <p:extLst>
              <p:ext uri="{D42A27DB-BD31-4B8C-83A1-F6EECF244321}">
                <p14:modId xmlns:p14="http://schemas.microsoft.com/office/powerpoint/2010/main" val="2471219489"/>
              </p:ext>
            </p:extLst>
          </p:nvPr>
        </p:nvGraphicFramePr>
        <p:xfrm>
          <a:off x="4381500" y="2805113"/>
          <a:ext cx="3543300" cy="304800"/>
        </p:xfrm>
        <a:graphic>
          <a:graphicData uri="http://schemas.openxmlformats.org/presentationml/2006/ole">
            <mc:AlternateContent xmlns:mc="http://schemas.openxmlformats.org/markup-compatibility/2006">
              <mc:Choice xmlns:v="urn:schemas-microsoft-com:vml" Requires="v">
                <p:oleObj spid="_x0000_s136262" name="Equation" r:id="rId11" imgW="3543120" imgH="304560" progId="Equation.DSMT4">
                  <p:embed/>
                </p:oleObj>
              </mc:Choice>
              <mc:Fallback>
                <p:oleObj name="Equation" r:id="rId11" imgW="3543120" imgH="304560" progId="Equation.DSMT4">
                  <p:embed/>
                  <p:pic>
                    <p:nvPicPr>
                      <p:cNvPr id="0" name="Picture 6"/>
                      <p:cNvPicPr>
                        <a:picLocks noChangeAspect="1" noChangeArrowheads="1"/>
                      </p:cNvPicPr>
                      <p:nvPr/>
                    </p:nvPicPr>
                    <p:blipFill>
                      <a:blip r:embed="rId12"/>
                      <a:srcRect/>
                      <a:stretch>
                        <a:fillRect/>
                      </a:stretch>
                    </p:blipFill>
                    <p:spPr bwMode="auto">
                      <a:xfrm>
                        <a:off x="4381500" y="2805113"/>
                        <a:ext cx="3543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199" name="Object 7"/>
          <p:cNvGraphicFramePr>
            <a:graphicFrameLocks noChangeAspect="1"/>
          </p:cNvGraphicFramePr>
          <p:nvPr/>
        </p:nvGraphicFramePr>
        <p:xfrm>
          <a:off x="546100" y="3200400"/>
          <a:ext cx="2730500" cy="469900"/>
        </p:xfrm>
        <a:graphic>
          <a:graphicData uri="http://schemas.openxmlformats.org/presentationml/2006/ole">
            <mc:AlternateContent xmlns:mc="http://schemas.openxmlformats.org/markup-compatibility/2006">
              <mc:Choice xmlns:v="urn:schemas-microsoft-com:vml" Requires="v">
                <p:oleObj spid="_x0000_s136263" name="Equation" r:id="rId13" imgW="2730240" imgH="469800" progId="Equation.DSMT4">
                  <p:embed/>
                </p:oleObj>
              </mc:Choice>
              <mc:Fallback>
                <p:oleObj name="Equation" r:id="rId13" imgW="2730240" imgH="46980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46100" y="3200400"/>
                        <a:ext cx="2730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0" name="Object 8"/>
          <p:cNvGraphicFramePr>
            <a:graphicFrameLocks noChangeAspect="1"/>
          </p:cNvGraphicFramePr>
          <p:nvPr>
            <p:extLst>
              <p:ext uri="{D42A27DB-BD31-4B8C-83A1-F6EECF244321}">
                <p14:modId xmlns:p14="http://schemas.microsoft.com/office/powerpoint/2010/main" val="266786262"/>
              </p:ext>
            </p:extLst>
          </p:nvPr>
        </p:nvGraphicFramePr>
        <p:xfrm>
          <a:off x="4394200" y="3322638"/>
          <a:ext cx="3454400" cy="304800"/>
        </p:xfrm>
        <a:graphic>
          <a:graphicData uri="http://schemas.openxmlformats.org/presentationml/2006/ole">
            <mc:AlternateContent xmlns:mc="http://schemas.openxmlformats.org/markup-compatibility/2006">
              <mc:Choice xmlns:v="urn:schemas-microsoft-com:vml" Requires="v">
                <p:oleObj spid="_x0000_s136264" name="Equation" r:id="rId15" imgW="3454200" imgH="304560" progId="Equation.DSMT4">
                  <p:embed/>
                </p:oleObj>
              </mc:Choice>
              <mc:Fallback>
                <p:oleObj name="Equation" r:id="rId15" imgW="3454200" imgH="304560" progId="Equation.DSMT4">
                  <p:embed/>
                  <p:pic>
                    <p:nvPicPr>
                      <p:cNvPr id="0" name="Picture 8"/>
                      <p:cNvPicPr>
                        <a:picLocks noChangeAspect="1" noChangeArrowheads="1"/>
                      </p:cNvPicPr>
                      <p:nvPr/>
                    </p:nvPicPr>
                    <p:blipFill>
                      <a:blip r:embed="rId16"/>
                      <a:srcRect/>
                      <a:stretch>
                        <a:fillRect/>
                      </a:stretch>
                    </p:blipFill>
                    <p:spPr bwMode="auto">
                      <a:xfrm>
                        <a:off x="4394200" y="3322638"/>
                        <a:ext cx="34544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1" name="Object 9"/>
          <p:cNvGraphicFramePr>
            <a:graphicFrameLocks noChangeAspect="1"/>
          </p:cNvGraphicFramePr>
          <p:nvPr/>
        </p:nvGraphicFramePr>
        <p:xfrm>
          <a:off x="1093324" y="3769540"/>
          <a:ext cx="3073400" cy="838200"/>
        </p:xfrm>
        <a:graphic>
          <a:graphicData uri="http://schemas.openxmlformats.org/presentationml/2006/ole">
            <mc:AlternateContent xmlns:mc="http://schemas.openxmlformats.org/markup-compatibility/2006">
              <mc:Choice xmlns:v="urn:schemas-microsoft-com:vml" Requires="v">
                <p:oleObj spid="_x0000_s136265" name="Equation" r:id="rId17" imgW="3073320" imgH="838080" progId="Equation.DSMT4">
                  <p:embed/>
                </p:oleObj>
              </mc:Choice>
              <mc:Fallback>
                <p:oleObj name="Equation" r:id="rId17" imgW="3073320" imgH="8380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93324" y="3769540"/>
                        <a:ext cx="307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6202" name="Object 10"/>
          <p:cNvGraphicFramePr>
            <a:graphicFrameLocks noChangeAspect="1"/>
          </p:cNvGraphicFramePr>
          <p:nvPr/>
        </p:nvGraphicFramePr>
        <p:xfrm>
          <a:off x="1295400" y="4800600"/>
          <a:ext cx="1803400" cy="292100"/>
        </p:xfrm>
        <a:graphic>
          <a:graphicData uri="http://schemas.openxmlformats.org/presentationml/2006/ole">
            <mc:AlternateContent xmlns:mc="http://schemas.openxmlformats.org/markup-compatibility/2006">
              <mc:Choice xmlns:v="urn:schemas-microsoft-com:vml" Requires="v">
                <p:oleObj spid="_x0000_s136266" name="Equation" r:id="rId19" imgW="1803240" imgH="291960" progId="Equation.DSMT4">
                  <p:embed/>
                </p:oleObj>
              </mc:Choice>
              <mc:Fallback>
                <p:oleObj name="Equation" r:id="rId19" imgW="1803240" imgH="29196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295400" y="4800600"/>
                        <a:ext cx="1803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6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619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619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619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620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620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62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5: </a:t>
            </a:r>
            <a:r>
              <a:rPr lang="en-US" dirty="0"/>
              <a:t>Application: Half-life of Radium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Thus, there will still be about </a:t>
            </a:r>
            <a:r>
              <a:rPr lang="en-US" dirty="0">
                <a:solidFill>
                  <a:srgbClr val="FF0000"/>
                </a:solidFill>
              </a:rPr>
              <a:t>8.05 g</a:t>
            </a:r>
            <a:r>
              <a:rPr lang="en-US" dirty="0"/>
              <a:t> of the radium-226 remaining after 500 years. </a:t>
            </a:r>
          </a:p>
        </p:txBody>
      </p:sp>
      <p:graphicFrame>
        <p:nvGraphicFramePr>
          <p:cNvPr id="137218" name="Object 2"/>
          <p:cNvGraphicFramePr>
            <a:graphicFrameLocks noChangeAspect="1"/>
          </p:cNvGraphicFramePr>
          <p:nvPr>
            <p:extLst>
              <p:ext uri="{D42A27DB-BD31-4B8C-83A1-F6EECF244321}">
                <p14:modId xmlns:p14="http://schemas.microsoft.com/office/powerpoint/2010/main" val="337318552"/>
              </p:ext>
            </p:extLst>
          </p:nvPr>
        </p:nvGraphicFramePr>
        <p:xfrm>
          <a:off x="685800" y="1358900"/>
          <a:ext cx="4178300" cy="444500"/>
        </p:xfrm>
        <a:graphic>
          <a:graphicData uri="http://schemas.openxmlformats.org/presentationml/2006/ole">
            <mc:AlternateContent xmlns:mc="http://schemas.openxmlformats.org/markup-compatibility/2006">
              <mc:Choice xmlns:v="urn:schemas-microsoft-com:vml" Requires="v">
                <p:oleObj spid="_x0000_s137267" name="Equation" r:id="rId3" imgW="4178160" imgH="444240" progId="Equation.DSMT4">
                  <p:embed/>
                </p:oleObj>
              </mc:Choice>
              <mc:Fallback>
                <p:oleObj name="Equation" r:id="rId3" imgW="4178160" imgH="444240" progId="Equation.DSMT4">
                  <p:embed/>
                  <p:pic>
                    <p:nvPicPr>
                      <p:cNvPr id="0" name="Picture 2"/>
                      <p:cNvPicPr>
                        <a:picLocks noChangeAspect="1" noChangeArrowheads="1"/>
                      </p:cNvPicPr>
                      <p:nvPr/>
                    </p:nvPicPr>
                    <p:blipFill>
                      <a:blip r:embed="rId4"/>
                      <a:srcRect/>
                      <a:stretch>
                        <a:fillRect/>
                      </a:stretch>
                    </p:blipFill>
                    <p:spPr bwMode="auto">
                      <a:xfrm>
                        <a:off x="685800" y="1358900"/>
                        <a:ext cx="4178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19" name="Object 3"/>
          <p:cNvGraphicFramePr>
            <a:graphicFrameLocks noChangeAspect="1"/>
          </p:cNvGraphicFramePr>
          <p:nvPr>
            <p:extLst>
              <p:ext uri="{D42A27DB-BD31-4B8C-83A1-F6EECF244321}">
                <p14:modId xmlns:p14="http://schemas.microsoft.com/office/powerpoint/2010/main" val="1160343894"/>
              </p:ext>
            </p:extLst>
          </p:nvPr>
        </p:nvGraphicFramePr>
        <p:xfrm>
          <a:off x="638175" y="1892300"/>
          <a:ext cx="3657600" cy="393700"/>
        </p:xfrm>
        <a:graphic>
          <a:graphicData uri="http://schemas.openxmlformats.org/presentationml/2006/ole">
            <mc:AlternateContent xmlns:mc="http://schemas.openxmlformats.org/markup-compatibility/2006">
              <mc:Choice xmlns:v="urn:schemas-microsoft-com:vml" Requires="v">
                <p:oleObj spid="_x0000_s137268" name="Equation" r:id="rId5" imgW="3657600" imgH="393480" progId="Equation.DSMT4">
                  <p:embed/>
                </p:oleObj>
              </mc:Choice>
              <mc:Fallback>
                <p:oleObj name="Equation" r:id="rId5" imgW="3657600" imgH="393480" progId="Equation.DSMT4">
                  <p:embed/>
                  <p:pic>
                    <p:nvPicPr>
                      <p:cNvPr id="0" name="Picture 3"/>
                      <p:cNvPicPr>
                        <a:picLocks noChangeAspect="1" noChangeArrowheads="1"/>
                      </p:cNvPicPr>
                      <p:nvPr/>
                    </p:nvPicPr>
                    <p:blipFill>
                      <a:blip r:embed="rId6"/>
                      <a:srcRect/>
                      <a:stretch>
                        <a:fillRect/>
                      </a:stretch>
                    </p:blipFill>
                    <p:spPr bwMode="auto">
                      <a:xfrm>
                        <a:off x="638175" y="1892300"/>
                        <a:ext cx="3657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0" name="Object 4"/>
          <p:cNvGraphicFramePr>
            <a:graphicFrameLocks noChangeAspect="1"/>
          </p:cNvGraphicFramePr>
          <p:nvPr/>
        </p:nvGraphicFramePr>
        <p:xfrm>
          <a:off x="1888816" y="2397940"/>
          <a:ext cx="2667000" cy="482600"/>
        </p:xfrm>
        <a:graphic>
          <a:graphicData uri="http://schemas.openxmlformats.org/presentationml/2006/ole">
            <mc:AlternateContent xmlns:mc="http://schemas.openxmlformats.org/markup-compatibility/2006">
              <mc:Choice xmlns:v="urn:schemas-microsoft-com:vml" Requires="v">
                <p:oleObj spid="_x0000_s137269" name="Equation" r:id="rId7" imgW="2666880" imgH="482400" progId="Equation.DSMT4">
                  <p:embed/>
                </p:oleObj>
              </mc:Choice>
              <mc:Fallback>
                <p:oleObj name="Equation" r:id="rId7" imgW="2666880" imgH="4824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88816" y="2397940"/>
                        <a:ext cx="2667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1" name="Object 5"/>
          <p:cNvGraphicFramePr>
            <a:graphicFrameLocks noChangeAspect="1"/>
          </p:cNvGraphicFramePr>
          <p:nvPr/>
        </p:nvGraphicFramePr>
        <p:xfrm>
          <a:off x="2133600" y="2931340"/>
          <a:ext cx="1524000" cy="381000"/>
        </p:xfrm>
        <a:graphic>
          <a:graphicData uri="http://schemas.openxmlformats.org/presentationml/2006/ole">
            <mc:AlternateContent xmlns:mc="http://schemas.openxmlformats.org/markup-compatibility/2006">
              <mc:Choice xmlns:v="urn:schemas-microsoft-com:vml" Requires="v">
                <p:oleObj spid="_x0000_s137270" name="Equation" r:id="rId9" imgW="1523880" imgH="380880" progId="Equation.DSMT4">
                  <p:embed/>
                </p:oleObj>
              </mc:Choice>
              <mc:Fallback>
                <p:oleObj name="Equation" r:id="rId9" imgW="1523880" imgH="3808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33600" y="2931340"/>
                        <a:ext cx="15240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2" name="Object 6"/>
          <p:cNvGraphicFramePr>
            <a:graphicFrameLocks noChangeAspect="1"/>
          </p:cNvGraphicFramePr>
          <p:nvPr/>
        </p:nvGraphicFramePr>
        <p:xfrm>
          <a:off x="2149784" y="3440464"/>
          <a:ext cx="1879600" cy="469900"/>
        </p:xfrm>
        <a:graphic>
          <a:graphicData uri="http://schemas.openxmlformats.org/presentationml/2006/ole">
            <mc:AlternateContent xmlns:mc="http://schemas.openxmlformats.org/markup-compatibility/2006">
              <mc:Choice xmlns:v="urn:schemas-microsoft-com:vml" Requires="v">
                <p:oleObj spid="_x0000_s137271" name="Equation" r:id="rId11" imgW="1879560" imgH="469800" progId="Equation.DSMT4">
                  <p:embed/>
                </p:oleObj>
              </mc:Choice>
              <mc:Fallback>
                <p:oleObj name="Equation" r:id="rId11" imgW="1879560" imgH="46980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49784" y="3440464"/>
                        <a:ext cx="1879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7223" name="Object 7"/>
          <p:cNvGraphicFramePr>
            <a:graphicFrameLocks noChangeAspect="1"/>
          </p:cNvGraphicFramePr>
          <p:nvPr/>
        </p:nvGraphicFramePr>
        <p:xfrm>
          <a:off x="2140456" y="3946216"/>
          <a:ext cx="1003300" cy="292100"/>
        </p:xfrm>
        <a:graphic>
          <a:graphicData uri="http://schemas.openxmlformats.org/presentationml/2006/ole">
            <mc:AlternateContent xmlns:mc="http://schemas.openxmlformats.org/markup-compatibility/2006">
              <mc:Choice xmlns:v="urn:schemas-microsoft-com:vml" Requires="v">
                <p:oleObj spid="_x0000_s137272" name="Equation" r:id="rId13" imgW="1002960" imgH="291960" progId="Equation.DSMT4">
                  <p:embed/>
                </p:oleObj>
              </mc:Choice>
              <mc:Fallback>
                <p:oleObj name="Equation" r:id="rId13" imgW="1002960" imgH="29196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40456" y="3946216"/>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721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722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72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72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72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6: </a:t>
            </a:r>
            <a:r>
              <a:rPr lang="en-US" dirty="0"/>
              <a:t>Application: Newton’s Law of Cooling </a:t>
            </a:r>
          </a:p>
        </p:txBody>
      </p:sp>
      <p:sp>
        <p:nvSpPr>
          <p:cNvPr id="3" name="Content Placeholder 2"/>
          <p:cNvSpPr>
            <a:spLocks noGrp="1"/>
          </p:cNvSpPr>
          <p:nvPr>
            <p:ph idx="1"/>
          </p:nvPr>
        </p:nvSpPr>
        <p:spPr/>
        <p:txBody>
          <a:bodyPr/>
          <a:lstStyle/>
          <a:p>
            <a:r>
              <a:rPr lang="en-US" dirty="0"/>
              <a:t>Suppose that the room temperature is </a:t>
            </a:r>
            <a:r>
              <a:rPr lang="en-US" dirty="0">
                <a:solidFill>
                  <a:srgbClr val="0000FF"/>
                </a:solidFill>
              </a:rPr>
              <a:t>70°</a:t>
            </a:r>
            <a:r>
              <a:rPr lang="en-US" dirty="0"/>
              <a:t>, and the temperature of a cup of tea is </a:t>
            </a:r>
            <a:r>
              <a:rPr lang="en-US" dirty="0">
                <a:solidFill>
                  <a:srgbClr val="0000FF"/>
                </a:solidFill>
              </a:rPr>
              <a:t>150° </a:t>
            </a:r>
            <a:r>
              <a:rPr lang="en-US" dirty="0"/>
              <a:t>when it is placed on the table. In </a:t>
            </a:r>
            <a:r>
              <a:rPr lang="en-US" dirty="0">
                <a:solidFill>
                  <a:srgbClr val="0000FF"/>
                </a:solidFill>
              </a:rPr>
              <a:t>5</a:t>
            </a:r>
            <a:r>
              <a:rPr lang="en-US" dirty="0"/>
              <a:t> minutes, the tea cools to </a:t>
            </a:r>
            <a:r>
              <a:rPr lang="en-US" dirty="0">
                <a:solidFill>
                  <a:srgbClr val="0000FF"/>
                </a:solidFill>
              </a:rPr>
              <a:t>120°</a:t>
            </a:r>
            <a:r>
              <a:rPr lang="en-US" dirty="0"/>
              <a:t>. How long will it take for the tea to cool to </a:t>
            </a:r>
            <a:r>
              <a:rPr lang="en-US" dirty="0">
                <a:solidFill>
                  <a:srgbClr val="0000FF"/>
                </a:solidFill>
              </a:rPr>
              <a:t>100°</a:t>
            </a:r>
            <a:r>
              <a:rPr lang="en-US" dirty="0"/>
              <a:t>?</a:t>
            </a:r>
          </a:p>
          <a:p>
            <a:r>
              <a:rPr lang="en-US" b="1" dirty="0"/>
              <a:t>Solution </a:t>
            </a:r>
          </a:p>
          <a:p>
            <a:r>
              <a:rPr lang="en-US" dirty="0"/>
              <a:t>Using the formula 			</a:t>
            </a:r>
            <a:br>
              <a:rPr lang="en-US" dirty="0"/>
            </a:br>
            <a:r>
              <a:rPr lang="en-US" dirty="0"/>
              <a:t>(Newton’s law of cooling), first find </a:t>
            </a:r>
            <a:br>
              <a:rPr lang="en-US" dirty="0"/>
            </a:br>
            <a:r>
              <a:rPr lang="en-US" i="1" dirty="0"/>
              <a:t>A</a:t>
            </a:r>
            <a:r>
              <a:rPr lang="en-US" dirty="0"/>
              <a:t> and then </a:t>
            </a:r>
            <a:r>
              <a:rPr lang="en-US" i="1" dirty="0"/>
              <a:t>k</a:t>
            </a:r>
            <a:r>
              <a:rPr lang="en-US" dirty="0"/>
              <a:t>. We know that </a:t>
            </a:r>
            <a:r>
              <a:rPr lang="en-US" i="1" dirty="0">
                <a:solidFill>
                  <a:srgbClr val="0000FF"/>
                </a:solidFill>
              </a:rPr>
              <a:t>C</a:t>
            </a:r>
            <a:r>
              <a:rPr lang="en-US" dirty="0">
                <a:solidFill>
                  <a:srgbClr val="0000FF"/>
                </a:solidFill>
              </a:rPr>
              <a:t> = 70°</a:t>
            </a:r>
            <a:r>
              <a:rPr lang="en-US" dirty="0"/>
              <a:t/>
            </a:r>
            <a:br>
              <a:rPr lang="en-US" dirty="0"/>
            </a:br>
            <a:r>
              <a:rPr lang="en-US" dirty="0"/>
              <a:t>and that </a:t>
            </a:r>
            <a:r>
              <a:rPr lang="en-US" i="1" dirty="0">
                <a:solidFill>
                  <a:srgbClr val="0000FF"/>
                </a:solidFill>
              </a:rPr>
              <a:t>T</a:t>
            </a:r>
            <a:r>
              <a:rPr lang="en-US" dirty="0">
                <a:solidFill>
                  <a:srgbClr val="0000FF"/>
                </a:solidFill>
              </a:rPr>
              <a:t> = 150° </a:t>
            </a:r>
            <a:r>
              <a:rPr lang="en-US" dirty="0"/>
              <a:t>when </a:t>
            </a:r>
            <a:r>
              <a:rPr lang="en-US" i="1" dirty="0">
                <a:solidFill>
                  <a:srgbClr val="0000FF"/>
                </a:solidFill>
              </a:rPr>
              <a:t>t</a:t>
            </a:r>
            <a:r>
              <a:rPr lang="en-US" dirty="0">
                <a:solidFill>
                  <a:srgbClr val="0000FF"/>
                </a:solidFill>
              </a:rPr>
              <a:t> = 0</a:t>
            </a:r>
            <a:r>
              <a:rPr lang="en-US" dirty="0"/>
              <a:t>.</a:t>
            </a:r>
          </a:p>
        </p:txBody>
      </p:sp>
      <p:pic>
        <p:nvPicPr>
          <p:cNvPr id="138242" name="Picture 2"/>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6019800" y="2807859"/>
            <a:ext cx="2971800" cy="2983341"/>
          </a:xfrm>
          <a:prstGeom prst="rect">
            <a:avLst/>
          </a:prstGeom>
          <a:noFill/>
          <a:ln w="9525">
            <a:noFill/>
            <a:miter lim="800000"/>
            <a:headEnd/>
            <a:tailEnd/>
          </a:ln>
        </p:spPr>
      </p:pic>
      <p:graphicFrame>
        <p:nvGraphicFramePr>
          <p:cNvPr id="138243" name="Object 3"/>
          <p:cNvGraphicFramePr>
            <a:graphicFrameLocks noChangeAspect="1"/>
          </p:cNvGraphicFramePr>
          <p:nvPr>
            <p:extLst>
              <p:ext uri="{D42A27DB-BD31-4B8C-83A1-F6EECF244321}">
                <p14:modId xmlns:p14="http://schemas.microsoft.com/office/powerpoint/2010/main" val="1110371073"/>
              </p:ext>
            </p:extLst>
          </p:nvPr>
        </p:nvGraphicFramePr>
        <p:xfrm>
          <a:off x="3216584" y="3625232"/>
          <a:ext cx="1828800" cy="381000"/>
        </p:xfrm>
        <a:graphic>
          <a:graphicData uri="http://schemas.openxmlformats.org/presentationml/2006/ole">
            <mc:AlternateContent xmlns:mc="http://schemas.openxmlformats.org/markup-compatibility/2006">
              <mc:Choice xmlns:v="urn:schemas-microsoft-com:vml" Requires="v">
                <p:oleObj spid="_x0000_s138252" name="Equation" r:id="rId4" imgW="1828800" imgH="380880" progId="Equation.DSMT4">
                  <p:embed/>
                </p:oleObj>
              </mc:Choice>
              <mc:Fallback>
                <p:oleObj name="Equation" r:id="rId4" imgW="1828800" imgH="38088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16584" y="3625232"/>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82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Newton’s Law of Cooling (cont.)</a:t>
            </a:r>
          </a:p>
        </p:txBody>
      </p:sp>
      <p:sp>
        <p:nvSpPr>
          <p:cNvPr id="3" name="Content Placeholder 2"/>
          <p:cNvSpPr>
            <a:spLocks noGrp="1"/>
          </p:cNvSpPr>
          <p:nvPr>
            <p:ph idx="1"/>
          </p:nvPr>
        </p:nvSpPr>
        <p:spPr>
          <a:xfrm>
            <a:off x="437644" y="1219200"/>
            <a:ext cx="8229600" cy="4572000"/>
          </a:xfrm>
        </p:spPr>
        <p:txBody>
          <a:bodyPr/>
          <a:lstStyle/>
          <a:p>
            <a:r>
              <a:rPr lang="en-US" dirty="0"/>
              <a:t>Find </a:t>
            </a:r>
            <a:r>
              <a:rPr lang="en-US" i="1" dirty="0"/>
              <a:t>A</a:t>
            </a:r>
            <a:r>
              <a:rPr lang="en-US" dirty="0"/>
              <a:t> by substituting these values. </a:t>
            </a:r>
          </a:p>
          <a:p>
            <a:endParaRPr lang="en-US" dirty="0"/>
          </a:p>
          <a:p>
            <a:endParaRPr lang="en-US" dirty="0"/>
          </a:p>
          <a:p>
            <a:endParaRPr lang="en-US" dirty="0"/>
          </a:p>
          <a:p>
            <a:endParaRPr lang="en-US" dirty="0"/>
          </a:p>
          <a:p>
            <a:r>
              <a:rPr lang="en-US" dirty="0"/>
              <a:t>Therefore, the formula can be written as </a:t>
            </a:r>
          </a:p>
          <a:p>
            <a:r>
              <a:rPr lang="en-US" dirty="0"/>
              <a:t>Since </a:t>
            </a:r>
            <a:r>
              <a:rPr lang="en-US" i="1" dirty="0">
                <a:solidFill>
                  <a:srgbClr val="0000FF"/>
                </a:solidFill>
              </a:rPr>
              <a:t>T</a:t>
            </a:r>
            <a:r>
              <a:rPr lang="en-US" dirty="0">
                <a:solidFill>
                  <a:srgbClr val="0000FF"/>
                </a:solidFill>
              </a:rPr>
              <a:t> = 120° </a:t>
            </a:r>
            <a:r>
              <a:rPr lang="en-US" dirty="0"/>
              <a:t>when </a:t>
            </a:r>
            <a:r>
              <a:rPr lang="en-US" i="1" dirty="0">
                <a:solidFill>
                  <a:srgbClr val="0000FF"/>
                </a:solidFill>
              </a:rPr>
              <a:t>t</a:t>
            </a:r>
            <a:r>
              <a:rPr lang="en-US" dirty="0">
                <a:solidFill>
                  <a:srgbClr val="0000FF"/>
                </a:solidFill>
              </a:rPr>
              <a:t> = 5</a:t>
            </a:r>
            <a:r>
              <a:rPr lang="en-US" dirty="0"/>
              <a:t>, substituting these values allows us to find </a:t>
            </a:r>
            <a:r>
              <a:rPr lang="en-US" i="1" dirty="0"/>
              <a:t>k</a:t>
            </a:r>
            <a:r>
              <a:rPr lang="en-US" dirty="0"/>
              <a:t>.</a:t>
            </a:r>
          </a:p>
        </p:txBody>
      </p:sp>
      <p:graphicFrame>
        <p:nvGraphicFramePr>
          <p:cNvPr id="139266" name="Object 2"/>
          <p:cNvGraphicFramePr>
            <a:graphicFrameLocks noChangeAspect="1"/>
          </p:cNvGraphicFramePr>
          <p:nvPr>
            <p:extLst>
              <p:ext uri="{D42A27DB-BD31-4B8C-83A1-F6EECF244321}">
                <p14:modId xmlns:p14="http://schemas.microsoft.com/office/powerpoint/2010/main" val="1233864031"/>
              </p:ext>
            </p:extLst>
          </p:nvPr>
        </p:nvGraphicFramePr>
        <p:xfrm>
          <a:off x="1365250" y="2222500"/>
          <a:ext cx="2463800" cy="419100"/>
        </p:xfrm>
        <a:graphic>
          <a:graphicData uri="http://schemas.openxmlformats.org/presentationml/2006/ole">
            <mc:AlternateContent xmlns:mc="http://schemas.openxmlformats.org/markup-compatibility/2006">
              <mc:Choice xmlns:v="urn:schemas-microsoft-com:vml" Requires="v">
                <p:oleObj spid="_x0000_s139311" name="Equation" r:id="rId3" imgW="2463480" imgH="419040" progId="Equation.DSMT4">
                  <p:embed/>
                </p:oleObj>
              </mc:Choice>
              <mc:Fallback>
                <p:oleObj name="Equation" r:id="rId3" imgW="2463480" imgH="419040" progId="Equation.DSMT4">
                  <p:embed/>
                  <p:pic>
                    <p:nvPicPr>
                      <p:cNvPr id="0" name="Picture 2"/>
                      <p:cNvPicPr>
                        <a:picLocks noChangeAspect="1" noChangeArrowheads="1"/>
                      </p:cNvPicPr>
                      <p:nvPr/>
                    </p:nvPicPr>
                    <p:blipFill>
                      <a:blip r:embed="rId4"/>
                      <a:srcRect/>
                      <a:stretch>
                        <a:fillRect/>
                      </a:stretch>
                    </p:blipFill>
                    <p:spPr bwMode="auto">
                      <a:xfrm>
                        <a:off x="1365250" y="2222500"/>
                        <a:ext cx="24638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7" name="Object 3"/>
          <p:cNvGraphicFramePr>
            <a:graphicFrameLocks noChangeAspect="1"/>
          </p:cNvGraphicFramePr>
          <p:nvPr>
            <p:extLst>
              <p:ext uri="{D42A27DB-BD31-4B8C-83A1-F6EECF244321}">
                <p14:modId xmlns:p14="http://schemas.microsoft.com/office/powerpoint/2010/main" val="1600758210"/>
              </p:ext>
            </p:extLst>
          </p:nvPr>
        </p:nvGraphicFramePr>
        <p:xfrm>
          <a:off x="1375084" y="2791640"/>
          <a:ext cx="2324100" cy="469900"/>
        </p:xfrm>
        <a:graphic>
          <a:graphicData uri="http://schemas.openxmlformats.org/presentationml/2006/ole">
            <mc:AlternateContent xmlns:mc="http://schemas.openxmlformats.org/markup-compatibility/2006">
              <mc:Choice xmlns:v="urn:schemas-microsoft-com:vml" Requires="v">
                <p:oleObj spid="_x0000_s139312" name="Equation" r:id="rId5" imgW="2323800" imgH="469800" progId="Equation.DSMT4">
                  <p:embed/>
                </p:oleObj>
              </mc:Choice>
              <mc:Fallback>
                <p:oleObj name="Equation" r:id="rId5" imgW="232380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5084" y="2791640"/>
                        <a:ext cx="2324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8" name="Object 4"/>
          <p:cNvGraphicFramePr>
            <a:graphicFrameLocks noChangeAspect="1"/>
          </p:cNvGraphicFramePr>
          <p:nvPr>
            <p:extLst>
              <p:ext uri="{D42A27DB-BD31-4B8C-83A1-F6EECF244321}">
                <p14:modId xmlns:p14="http://schemas.microsoft.com/office/powerpoint/2010/main" val="3625438874"/>
              </p:ext>
            </p:extLst>
          </p:nvPr>
        </p:nvGraphicFramePr>
        <p:xfrm>
          <a:off x="1535576" y="3365500"/>
          <a:ext cx="939800" cy="292100"/>
        </p:xfrm>
        <a:graphic>
          <a:graphicData uri="http://schemas.openxmlformats.org/presentationml/2006/ole">
            <mc:AlternateContent xmlns:mc="http://schemas.openxmlformats.org/markup-compatibility/2006">
              <mc:Choice xmlns:v="urn:schemas-microsoft-com:vml" Requires="v">
                <p:oleObj spid="_x0000_s139313" name="Equation" r:id="rId7" imgW="939600" imgH="291960" progId="Equation.DSMT4">
                  <p:embed/>
                </p:oleObj>
              </mc:Choice>
              <mc:Fallback>
                <p:oleObj name="Equation" r:id="rId7" imgW="93960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35576" y="3365500"/>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69" name="Object 5"/>
          <p:cNvGraphicFramePr>
            <a:graphicFrameLocks noChangeAspect="1"/>
          </p:cNvGraphicFramePr>
          <p:nvPr>
            <p:extLst>
              <p:ext uri="{D42A27DB-BD31-4B8C-83A1-F6EECF244321}">
                <p14:modId xmlns:p14="http://schemas.microsoft.com/office/powerpoint/2010/main" val="2330200651"/>
              </p:ext>
            </p:extLst>
          </p:nvPr>
        </p:nvGraphicFramePr>
        <p:xfrm>
          <a:off x="4565650" y="2743200"/>
          <a:ext cx="1600200" cy="393700"/>
        </p:xfrm>
        <a:graphic>
          <a:graphicData uri="http://schemas.openxmlformats.org/presentationml/2006/ole">
            <mc:AlternateContent xmlns:mc="http://schemas.openxmlformats.org/markup-compatibility/2006">
              <mc:Choice xmlns:v="urn:schemas-microsoft-com:vml" Requires="v">
                <p:oleObj spid="_x0000_s139314" name="Equation" r:id="rId9" imgW="1600200" imgH="393480" progId="Equation.DSMT4">
                  <p:embed/>
                </p:oleObj>
              </mc:Choice>
              <mc:Fallback>
                <p:oleObj name="Equation" r:id="rId9" imgW="1600200" imgH="393480" progId="Equation.DSMT4">
                  <p:embed/>
                  <p:pic>
                    <p:nvPicPr>
                      <p:cNvPr id="0" name="Picture 5"/>
                      <p:cNvPicPr>
                        <a:picLocks noChangeAspect="1" noChangeArrowheads="1"/>
                      </p:cNvPicPr>
                      <p:nvPr/>
                    </p:nvPicPr>
                    <p:blipFill>
                      <a:blip r:embed="rId10"/>
                      <a:srcRect/>
                      <a:stretch>
                        <a:fillRect/>
                      </a:stretch>
                    </p:blipFill>
                    <p:spPr bwMode="auto">
                      <a:xfrm>
                        <a:off x="4565650" y="2743200"/>
                        <a:ext cx="16002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9270" name="Object 6"/>
          <p:cNvGraphicFramePr>
            <a:graphicFrameLocks noChangeAspect="1"/>
          </p:cNvGraphicFramePr>
          <p:nvPr>
            <p:extLst>
              <p:ext uri="{D42A27DB-BD31-4B8C-83A1-F6EECF244321}">
                <p14:modId xmlns:p14="http://schemas.microsoft.com/office/powerpoint/2010/main" val="1737780588"/>
              </p:ext>
            </p:extLst>
          </p:nvPr>
        </p:nvGraphicFramePr>
        <p:xfrm>
          <a:off x="6459634" y="3810000"/>
          <a:ext cx="2197100" cy="381000"/>
        </p:xfrm>
        <a:graphic>
          <a:graphicData uri="http://schemas.openxmlformats.org/presentationml/2006/ole">
            <mc:AlternateContent xmlns:mc="http://schemas.openxmlformats.org/markup-compatibility/2006">
              <mc:Choice xmlns:v="urn:schemas-microsoft-com:vml" Requires="v">
                <p:oleObj spid="_x0000_s139315" name="Equation" r:id="rId11" imgW="2197080" imgH="380880" progId="Equation.DSMT4">
                  <p:embed/>
                </p:oleObj>
              </mc:Choice>
              <mc:Fallback>
                <p:oleObj name="Equation" r:id="rId11" imgW="2197080" imgH="3808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9634" y="3810000"/>
                        <a:ext cx="2197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3">
            <a:extLst>
              <a:ext uri="{FF2B5EF4-FFF2-40B4-BE49-F238E27FC236}">
                <a16:creationId xmlns:a16="http://schemas.microsoft.com/office/drawing/2014/main" xmlns="" id="{8C0EC2AF-EE10-455F-8FFA-AD2CDA3D7B3C}"/>
              </a:ext>
            </a:extLst>
          </p:cNvPr>
          <p:cNvGraphicFramePr>
            <a:graphicFrameLocks noChangeAspect="1"/>
          </p:cNvGraphicFramePr>
          <p:nvPr>
            <p:extLst>
              <p:ext uri="{D42A27DB-BD31-4B8C-83A1-F6EECF244321}">
                <p14:modId xmlns:p14="http://schemas.microsoft.com/office/powerpoint/2010/main" val="4101265701"/>
              </p:ext>
            </p:extLst>
          </p:nvPr>
        </p:nvGraphicFramePr>
        <p:xfrm>
          <a:off x="1689100" y="1719580"/>
          <a:ext cx="1816100" cy="381000"/>
        </p:xfrm>
        <a:graphic>
          <a:graphicData uri="http://schemas.openxmlformats.org/presentationml/2006/ole">
            <mc:AlternateContent xmlns:mc="http://schemas.openxmlformats.org/markup-compatibility/2006">
              <mc:Choice xmlns:v="urn:schemas-microsoft-com:vml" Requires="v">
                <p:oleObj spid="_x0000_s139316" name="Equation" r:id="rId13" imgW="1815840" imgH="380880" progId="Equation.DSMT4">
                  <p:embed/>
                </p:oleObj>
              </mc:Choice>
              <mc:Fallback>
                <p:oleObj name="Equation" r:id="rId13" imgW="1815840" imgH="380880" progId="Equation.DSMT4">
                  <p:embed/>
                  <p:pic>
                    <p:nvPicPr>
                      <p:cNvPr id="138243" name="Object 3"/>
                      <p:cNvPicPr>
                        <a:picLocks noChangeAspect="1" noChangeArrowheads="1"/>
                      </p:cNvPicPr>
                      <p:nvPr/>
                    </p:nvPicPr>
                    <p:blipFill>
                      <a:blip r:embed="rId14"/>
                      <a:srcRect/>
                      <a:stretch>
                        <a:fillRect/>
                      </a:stretch>
                    </p:blipFill>
                    <p:spPr bwMode="auto">
                      <a:xfrm>
                        <a:off x="1689100" y="1719580"/>
                        <a:ext cx="1816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926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926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926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3926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927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6: </a:t>
            </a:r>
            <a:r>
              <a:rPr lang="en-US" dirty="0"/>
              <a:t>Application: Newton’s Law of Cooling (cont.)</a:t>
            </a:r>
          </a:p>
        </p:txBody>
      </p:sp>
      <p:sp>
        <p:nvSpPr>
          <p:cNvPr id="3" name="Content Placeholder 2"/>
          <p:cNvSpPr>
            <a:spLocks noGrp="1"/>
          </p:cNvSpPr>
          <p:nvPr>
            <p:ph idx="1"/>
          </p:nvPr>
        </p:nvSpPr>
        <p:spPr/>
        <p:txBody>
          <a:bodyPr/>
          <a:lstStyle/>
          <a:p>
            <a:endParaRPr lang="en-US" dirty="0"/>
          </a:p>
          <a:p>
            <a:endParaRPr lang="en-US" dirty="0"/>
          </a:p>
        </p:txBody>
      </p:sp>
      <p:graphicFrame>
        <p:nvGraphicFramePr>
          <p:cNvPr id="140290" name="Object 2"/>
          <p:cNvGraphicFramePr>
            <a:graphicFrameLocks noChangeAspect="1"/>
          </p:cNvGraphicFramePr>
          <p:nvPr>
            <p:extLst>
              <p:ext uri="{D42A27DB-BD31-4B8C-83A1-F6EECF244321}">
                <p14:modId xmlns:p14="http://schemas.microsoft.com/office/powerpoint/2010/main" val="1497574326"/>
              </p:ext>
            </p:extLst>
          </p:nvPr>
        </p:nvGraphicFramePr>
        <p:xfrm>
          <a:off x="1215030" y="1556397"/>
          <a:ext cx="2603500" cy="419100"/>
        </p:xfrm>
        <a:graphic>
          <a:graphicData uri="http://schemas.openxmlformats.org/presentationml/2006/ole">
            <mc:AlternateContent xmlns:mc="http://schemas.openxmlformats.org/markup-compatibility/2006">
              <mc:Choice xmlns:v="urn:schemas-microsoft-com:vml" Requires="v">
                <p:oleObj spid="_x0000_s140358" name="Equation" r:id="rId3" imgW="2603160" imgH="419040" progId="Equation.DSMT4">
                  <p:embed/>
                </p:oleObj>
              </mc:Choice>
              <mc:Fallback>
                <p:oleObj name="Equation" r:id="rId3" imgW="2603160" imgH="4190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5030" y="1556397"/>
                        <a:ext cx="26035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1" name="Object 3"/>
          <p:cNvGraphicFramePr>
            <a:graphicFrameLocks noChangeAspect="1"/>
          </p:cNvGraphicFramePr>
          <p:nvPr>
            <p:extLst>
              <p:ext uri="{D42A27DB-BD31-4B8C-83A1-F6EECF244321}">
                <p14:modId xmlns:p14="http://schemas.microsoft.com/office/powerpoint/2010/main" val="2082067536"/>
              </p:ext>
            </p:extLst>
          </p:nvPr>
        </p:nvGraphicFramePr>
        <p:xfrm>
          <a:off x="1396314" y="2089797"/>
          <a:ext cx="1600200" cy="381000"/>
        </p:xfrm>
        <a:graphic>
          <a:graphicData uri="http://schemas.openxmlformats.org/presentationml/2006/ole">
            <mc:AlternateContent xmlns:mc="http://schemas.openxmlformats.org/markup-compatibility/2006">
              <mc:Choice xmlns:v="urn:schemas-microsoft-com:vml" Requires="v">
                <p:oleObj spid="_x0000_s140359" name="Equation" r:id="rId5" imgW="1600200" imgH="380880" progId="Equation.DSMT4">
                  <p:embed/>
                </p:oleObj>
              </mc:Choice>
              <mc:Fallback>
                <p:oleObj name="Equation" r:id="rId5" imgW="160020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6314" y="2089797"/>
                        <a:ext cx="1600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2" name="Object 4"/>
          <p:cNvGraphicFramePr>
            <a:graphicFrameLocks noChangeAspect="1"/>
          </p:cNvGraphicFramePr>
          <p:nvPr>
            <p:extLst>
              <p:ext uri="{D42A27DB-BD31-4B8C-83A1-F6EECF244321}">
                <p14:modId xmlns:p14="http://schemas.microsoft.com/office/powerpoint/2010/main" val="1853385998"/>
              </p:ext>
            </p:extLst>
          </p:nvPr>
        </p:nvGraphicFramePr>
        <p:xfrm>
          <a:off x="1344390" y="2607013"/>
          <a:ext cx="1308100" cy="838200"/>
        </p:xfrm>
        <a:graphic>
          <a:graphicData uri="http://schemas.openxmlformats.org/presentationml/2006/ole">
            <mc:AlternateContent xmlns:mc="http://schemas.openxmlformats.org/markup-compatibility/2006">
              <mc:Choice xmlns:v="urn:schemas-microsoft-com:vml" Requires="v">
                <p:oleObj spid="_x0000_s140360" name="Equation" r:id="rId7" imgW="1307880" imgH="838080" progId="Equation.DSMT4">
                  <p:embed/>
                </p:oleObj>
              </mc:Choice>
              <mc:Fallback>
                <p:oleObj name="Equation" r:id="rId7" imgW="13078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44390" y="2607013"/>
                        <a:ext cx="1308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3" name="Object 5"/>
          <p:cNvGraphicFramePr>
            <a:graphicFrameLocks noChangeAspect="1"/>
          </p:cNvGraphicFramePr>
          <p:nvPr>
            <p:extLst>
              <p:ext uri="{D42A27DB-BD31-4B8C-83A1-F6EECF244321}">
                <p14:modId xmlns:p14="http://schemas.microsoft.com/office/powerpoint/2010/main" val="2971228252"/>
              </p:ext>
            </p:extLst>
          </p:nvPr>
        </p:nvGraphicFramePr>
        <p:xfrm>
          <a:off x="1256614" y="3597613"/>
          <a:ext cx="1663700" cy="838200"/>
        </p:xfrm>
        <a:graphic>
          <a:graphicData uri="http://schemas.openxmlformats.org/presentationml/2006/ole">
            <mc:AlternateContent xmlns:mc="http://schemas.openxmlformats.org/markup-compatibility/2006">
              <mc:Choice xmlns:v="urn:schemas-microsoft-com:vml" Requires="v">
                <p:oleObj spid="_x0000_s140361" name="Equation" r:id="rId9" imgW="1663560" imgH="838080" progId="Equation.DSMT4">
                  <p:embed/>
                </p:oleObj>
              </mc:Choice>
              <mc:Fallback>
                <p:oleObj name="Equation" r:id="rId9" imgW="16635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56614" y="3597613"/>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4" name="Object 6"/>
          <p:cNvGraphicFramePr>
            <a:graphicFrameLocks noChangeAspect="1"/>
          </p:cNvGraphicFramePr>
          <p:nvPr>
            <p:extLst>
              <p:ext uri="{D42A27DB-BD31-4B8C-83A1-F6EECF244321}">
                <p14:modId xmlns:p14="http://schemas.microsoft.com/office/powerpoint/2010/main" val="2855070250"/>
              </p:ext>
            </p:extLst>
          </p:nvPr>
        </p:nvGraphicFramePr>
        <p:xfrm>
          <a:off x="3987800" y="3930650"/>
          <a:ext cx="3543300" cy="279400"/>
        </p:xfrm>
        <a:graphic>
          <a:graphicData uri="http://schemas.openxmlformats.org/presentationml/2006/ole">
            <mc:AlternateContent xmlns:mc="http://schemas.openxmlformats.org/markup-compatibility/2006">
              <mc:Choice xmlns:v="urn:schemas-microsoft-com:vml" Requires="v">
                <p:oleObj spid="_x0000_s140362" name="Equation" r:id="rId11" imgW="3543120" imgH="279360" progId="Equation.DSMT4">
                  <p:embed/>
                </p:oleObj>
              </mc:Choice>
              <mc:Fallback>
                <p:oleObj name="Equation" r:id="rId11" imgW="3543120" imgH="279360" progId="Equation.DSMT4">
                  <p:embed/>
                  <p:pic>
                    <p:nvPicPr>
                      <p:cNvPr id="0" name="Picture 6"/>
                      <p:cNvPicPr>
                        <a:picLocks noChangeAspect="1" noChangeArrowheads="1"/>
                      </p:cNvPicPr>
                      <p:nvPr/>
                    </p:nvPicPr>
                    <p:blipFill>
                      <a:blip r:embed="rId12"/>
                      <a:srcRect/>
                      <a:stretch>
                        <a:fillRect/>
                      </a:stretch>
                    </p:blipFill>
                    <p:spPr bwMode="auto">
                      <a:xfrm>
                        <a:off x="3987800" y="3930650"/>
                        <a:ext cx="35433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5" name="Object 7"/>
          <p:cNvGraphicFramePr>
            <a:graphicFrameLocks noChangeAspect="1"/>
          </p:cNvGraphicFramePr>
          <p:nvPr>
            <p:extLst>
              <p:ext uri="{D42A27DB-BD31-4B8C-83A1-F6EECF244321}">
                <p14:modId xmlns:p14="http://schemas.microsoft.com/office/powerpoint/2010/main" val="3453718689"/>
              </p:ext>
            </p:extLst>
          </p:nvPr>
        </p:nvGraphicFramePr>
        <p:xfrm>
          <a:off x="622300" y="4546600"/>
          <a:ext cx="2159000" cy="406400"/>
        </p:xfrm>
        <a:graphic>
          <a:graphicData uri="http://schemas.openxmlformats.org/presentationml/2006/ole">
            <mc:AlternateContent xmlns:mc="http://schemas.openxmlformats.org/markup-compatibility/2006">
              <mc:Choice xmlns:v="urn:schemas-microsoft-com:vml" Requires="v">
                <p:oleObj spid="_x0000_s140363" name="Equation" r:id="rId13" imgW="2158920" imgH="406080" progId="Equation.DSMT4">
                  <p:embed/>
                </p:oleObj>
              </mc:Choice>
              <mc:Fallback>
                <p:oleObj name="Equation" r:id="rId13" imgW="2158920" imgH="406080" progId="Equation.DSMT4">
                  <p:embed/>
                  <p:pic>
                    <p:nvPicPr>
                      <p:cNvPr id="0" name="Picture 7"/>
                      <p:cNvPicPr>
                        <a:picLocks noChangeAspect="1" noChangeArrowheads="1"/>
                      </p:cNvPicPr>
                      <p:nvPr/>
                    </p:nvPicPr>
                    <p:blipFill>
                      <a:blip r:embed="rId14"/>
                      <a:srcRect/>
                      <a:stretch>
                        <a:fillRect/>
                      </a:stretch>
                    </p:blipFill>
                    <p:spPr bwMode="auto">
                      <a:xfrm>
                        <a:off x="622300" y="4546600"/>
                        <a:ext cx="21590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6" name="Object 8"/>
          <p:cNvGraphicFramePr>
            <a:graphicFrameLocks noChangeAspect="1"/>
          </p:cNvGraphicFramePr>
          <p:nvPr>
            <p:extLst>
              <p:ext uri="{D42A27DB-BD31-4B8C-83A1-F6EECF244321}">
                <p14:modId xmlns:p14="http://schemas.microsoft.com/office/powerpoint/2010/main" val="2528201694"/>
              </p:ext>
            </p:extLst>
          </p:nvPr>
        </p:nvGraphicFramePr>
        <p:xfrm>
          <a:off x="1519238" y="5060950"/>
          <a:ext cx="1841500" cy="838200"/>
        </p:xfrm>
        <a:graphic>
          <a:graphicData uri="http://schemas.openxmlformats.org/presentationml/2006/ole">
            <mc:AlternateContent xmlns:mc="http://schemas.openxmlformats.org/markup-compatibility/2006">
              <mc:Choice xmlns:v="urn:schemas-microsoft-com:vml" Requires="v">
                <p:oleObj spid="_x0000_s140364" name="Equation" r:id="rId15" imgW="1841400" imgH="838080" progId="Equation.DSMT4">
                  <p:embed/>
                </p:oleObj>
              </mc:Choice>
              <mc:Fallback>
                <p:oleObj name="Equation" r:id="rId15" imgW="1841400" imgH="838080" progId="Equation.DSMT4">
                  <p:embed/>
                  <p:pic>
                    <p:nvPicPr>
                      <p:cNvPr id="0" name="Picture 8"/>
                      <p:cNvPicPr>
                        <a:picLocks noChangeAspect="1" noChangeArrowheads="1"/>
                      </p:cNvPicPr>
                      <p:nvPr/>
                    </p:nvPicPr>
                    <p:blipFill>
                      <a:blip r:embed="rId16"/>
                      <a:srcRect/>
                      <a:stretch>
                        <a:fillRect/>
                      </a:stretch>
                    </p:blipFill>
                    <p:spPr bwMode="auto">
                      <a:xfrm>
                        <a:off x="1519238" y="5060950"/>
                        <a:ext cx="1841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7" name="Object 9"/>
          <p:cNvGraphicFramePr>
            <a:graphicFrameLocks noChangeAspect="1"/>
          </p:cNvGraphicFramePr>
          <p:nvPr>
            <p:extLst>
              <p:ext uri="{D42A27DB-BD31-4B8C-83A1-F6EECF244321}">
                <p14:modId xmlns:p14="http://schemas.microsoft.com/office/powerpoint/2010/main" val="1945984566"/>
              </p:ext>
            </p:extLst>
          </p:nvPr>
        </p:nvGraphicFramePr>
        <p:xfrm>
          <a:off x="3317498" y="5058422"/>
          <a:ext cx="1549400" cy="838200"/>
        </p:xfrm>
        <a:graphic>
          <a:graphicData uri="http://schemas.openxmlformats.org/presentationml/2006/ole">
            <mc:AlternateContent xmlns:mc="http://schemas.openxmlformats.org/markup-compatibility/2006">
              <mc:Choice xmlns:v="urn:schemas-microsoft-com:vml" Requires="v">
                <p:oleObj spid="_x0000_s140365" name="Equation" r:id="rId17" imgW="1549080" imgH="838080" progId="Equation.DSMT4">
                  <p:embed/>
                </p:oleObj>
              </mc:Choice>
              <mc:Fallback>
                <p:oleObj name="Equation" r:id="rId17" imgW="1549080" imgH="83808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317498" y="5058422"/>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0298" name="Object 10"/>
          <p:cNvGraphicFramePr>
            <a:graphicFrameLocks noChangeAspect="1"/>
          </p:cNvGraphicFramePr>
          <p:nvPr>
            <p:extLst>
              <p:ext uri="{D42A27DB-BD31-4B8C-83A1-F6EECF244321}">
                <p14:modId xmlns:p14="http://schemas.microsoft.com/office/powerpoint/2010/main" val="1476353572"/>
              </p:ext>
            </p:extLst>
          </p:nvPr>
        </p:nvGraphicFramePr>
        <p:xfrm>
          <a:off x="4914214" y="5342121"/>
          <a:ext cx="1282700" cy="292100"/>
        </p:xfrm>
        <a:graphic>
          <a:graphicData uri="http://schemas.openxmlformats.org/presentationml/2006/ole">
            <mc:AlternateContent xmlns:mc="http://schemas.openxmlformats.org/markup-compatibility/2006">
              <mc:Choice xmlns:v="urn:schemas-microsoft-com:vml" Requires="v">
                <p:oleObj spid="_x0000_s140366" name="Equation" r:id="rId19" imgW="1282680" imgH="291960" progId="Equation.DSMT4">
                  <p:embed/>
                </p:oleObj>
              </mc:Choice>
              <mc:Fallback>
                <p:oleObj name="Equation" r:id="rId19" imgW="1282680" imgH="291960" progId="Equation.DSMT4">
                  <p:embed/>
                  <p:pic>
                    <p:nvPicPr>
                      <p:cNvPr id="0" name="Picture 1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914214" y="5342121"/>
                        <a:ext cx="1282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 name="Object 3">
            <a:extLst>
              <a:ext uri="{FF2B5EF4-FFF2-40B4-BE49-F238E27FC236}">
                <a16:creationId xmlns:a16="http://schemas.microsoft.com/office/drawing/2014/main" xmlns="" id="{6DFCB2F4-F7A7-450C-8508-8E9303C2A9DB}"/>
              </a:ext>
            </a:extLst>
          </p:cNvPr>
          <p:cNvGraphicFramePr>
            <a:graphicFrameLocks noChangeAspect="1"/>
          </p:cNvGraphicFramePr>
          <p:nvPr>
            <p:extLst>
              <p:ext uri="{D42A27DB-BD31-4B8C-83A1-F6EECF244321}">
                <p14:modId xmlns:p14="http://schemas.microsoft.com/office/powerpoint/2010/main" val="1232759579"/>
              </p:ext>
            </p:extLst>
          </p:nvPr>
        </p:nvGraphicFramePr>
        <p:xfrm>
          <a:off x="1526180" y="1116590"/>
          <a:ext cx="1828800" cy="381000"/>
        </p:xfrm>
        <a:graphic>
          <a:graphicData uri="http://schemas.openxmlformats.org/presentationml/2006/ole">
            <mc:AlternateContent xmlns:mc="http://schemas.openxmlformats.org/markup-compatibility/2006">
              <mc:Choice xmlns:v="urn:schemas-microsoft-com:vml" Requires="v">
                <p:oleObj spid="_x0000_s140367" name="Equation" r:id="rId21" imgW="1828800" imgH="380880" progId="Equation.DSMT4">
                  <p:embed/>
                </p:oleObj>
              </mc:Choice>
              <mc:Fallback>
                <p:oleObj name="Equation" r:id="rId21" imgW="1828800" imgH="380880" progId="Equation.DSMT4">
                  <p:embed/>
                  <p:pic>
                    <p:nvPicPr>
                      <p:cNvPr id="138243" name="Object 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1526180" y="1116590"/>
                        <a:ext cx="1828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02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0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02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0293"/>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02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029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029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4029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402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Newton’s Law of Cooling (cont.)</a:t>
            </a:r>
          </a:p>
        </p:txBody>
      </p:sp>
      <p:sp>
        <p:nvSpPr>
          <p:cNvPr id="3" name="Content Placeholder 2"/>
          <p:cNvSpPr>
            <a:spLocks noGrp="1"/>
          </p:cNvSpPr>
          <p:nvPr>
            <p:ph idx="1"/>
          </p:nvPr>
        </p:nvSpPr>
        <p:spPr/>
        <p:txBody>
          <a:bodyPr/>
          <a:lstStyle/>
          <a:p>
            <a:r>
              <a:rPr lang="en-US" dirty="0"/>
              <a:t>The formula can now be written as </a:t>
            </a:r>
          </a:p>
          <a:p>
            <a:r>
              <a:rPr lang="en-US" dirty="0"/>
              <a:t>With all the constants in the formula known, we can find </a:t>
            </a:r>
            <a:r>
              <a:rPr lang="en-US" i="1" dirty="0"/>
              <a:t>t</a:t>
            </a:r>
            <a:r>
              <a:rPr lang="en-US" dirty="0"/>
              <a:t> when </a:t>
            </a:r>
            <a:r>
              <a:rPr lang="en-US" i="1" dirty="0">
                <a:solidFill>
                  <a:srgbClr val="0000FF"/>
                </a:solidFill>
              </a:rPr>
              <a:t>T</a:t>
            </a:r>
            <a:r>
              <a:rPr lang="en-US" dirty="0">
                <a:solidFill>
                  <a:srgbClr val="0000FF"/>
                </a:solidFill>
              </a:rPr>
              <a:t> = 100°</a:t>
            </a:r>
            <a:r>
              <a:rPr lang="en-US" dirty="0">
                <a:solidFill>
                  <a:srgbClr val="1F497D"/>
                </a:solidFill>
              </a:rPr>
              <a:t>.</a:t>
            </a:r>
          </a:p>
        </p:txBody>
      </p:sp>
      <p:graphicFrame>
        <p:nvGraphicFramePr>
          <p:cNvPr id="141314" name="Object 2"/>
          <p:cNvGraphicFramePr>
            <a:graphicFrameLocks noChangeAspect="1"/>
          </p:cNvGraphicFramePr>
          <p:nvPr/>
        </p:nvGraphicFramePr>
        <p:xfrm>
          <a:off x="5613400" y="1327150"/>
          <a:ext cx="2654300" cy="381000"/>
        </p:xfrm>
        <a:graphic>
          <a:graphicData uri="http://schemas.openxmlformats.org/presentationml/2006/ole">
            <mc:AlternateContent xmlns:mc="http://schemas.openxmlformats.org/markup-compatibility/2006">
              <mc:Choice xmlns:v="urn:schemas-microsoft-com:vml" Requires="v">
                <p:oleObj spid="_x0000_s141358" name="Equation" r:id="rId3" imgW="2654280" imgH="380880" progId="Equation.DSMT4">
                  <p:embed/>
                </p:oleObj>
              </mc:Choice>
              <mc:Fallback>
                <p:oleObj name="Equation" r:id="rId3" imgW="2654280" imgH="3808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13400" y="1327150"/>
                        <a:ext cx="26543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5" name="Object 3"/>
          <p:cNvGraphicFramePr>
            <a:graphicFrameLocks noChangeAspect="1"/>
          </p:cNvGraphicFramePr>
          <p:nvPr>
            <p:extLst>
              <p:ext uri="{D42A27DB-BD31-4B8C-83A1-F6EECF244321}">
                <p14:modId xmlns:p14="http://schemas.microsoft.com/office/powerpoint/2010/main" val="163266636"/>
              </p:ext>
            </p:extLst>
          </p:nvPr>
        </p:nvGraphicFramePr>
        <p:xfrm>
          <a:off x="1073150" y="3048000"/>
          <a:ext cx="2895600" cy="381000"/>
        </p:xfrm>
        <a:graphic>
          <a:graphicData uri="http://schemas.openxmlformats.org/presentationml/2006/ole">
            <mc:AlternateContent xmlns:mc="http://schemas.openxmlformats.org/markup-compatibility/2006">
              <mc:Choice xmlns:v="urn:schemas-microsoft-com:vml" Requires="v">
                <p:oleObj spid="_x0000_s141359" name="Equation" r:id="rId5" imgW="2895480" imgH="380880" progId="Equation.DSMT4">
                  <p:embed/>
                </p:oleObj>
              </mc:Choice>
              <mc:Fallback>
                <p:oleObj name="Equation" r:id="rId5" imgW="2895480" imgH="380880" progId="Equation.DSMT4">
                  <p:embed/>
                  <p:pic>
                    <p:nvPicPr>
                      <p:cNvPr id="0" name="Picture 3"/>
                      <p:cNvPicPr>
                        <a:picLocks noChangeAspect="1" noChangeArrowheads="1"/>
                      </p:cNvPicPr>
                      <p:nvPr/>
                    </p:nvPicPr>
                    <p:blipFill>
                      <a:blip r:embed="rId6"/>
                      <a:srcRect/>
                      <a:stretch>
                        <a:fillRect/>
                      </a:stretch>
                    </p:blipFill>
                    <p:spPr bwMode="auto">
                      <a:xfrm>
                        <a:off x="1073150" y="3048000"/>
                        <a:ext cx="2895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6" name="Object 4"/>
          <p:cNvGraphicFramePr>
            <a:graphicFrameLocks noChangeAspect="1"/>
          </p:cNvGraphicFramePr>
          <p:nvPr>
            <p:extLst>
              <p:ext uri="{D42A27DB-BD31-4B8C-83A1-F6EECF244321}">
                <p14:modId xmlns:p14="http://schemas.microsoft.com/office/powerpoint/2010/main" val="2756144271"/>
              </p:ext>
            </p:extLst>
          </p:nvPr>
        </p:nvGraphicFramePr>
        <p:xfrm>
          <a:off x="1215716" y="3581400"/>
          <a:ext cx="2044700" cy="381000"/>
        </p:xfrm>
        <a:graphic>
          <a:graphicData uri="http://schemas.openxmlformats.org/presentationml/2006/ole">
            <mc:AlternateContent xmlns:mc="http://schemas.openxmlformats.org/markup-compatibility/2006">
              <mc:Choice xmlns:v="urn:schemas-microsoft-com:vml" Requires="v">
                <p:oleObj spid="_x0000_s141360" name="Equation" r:id="rId7" imgW="2044440" imgH="380880" progId="Equation.DSMT4">
                  <p:embed/>
                </p:oleObj>
              </mc:Choice>
              <mc:Fallback>
                <p:oleObj name="Equation" r:id="rId7" imgW="204444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5716" y="3581400"/>
                        <a:ext cx="2044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7" name="Object 5"/>
          <p:cNvGraphicFramePr>
            <a:graphicFrameLocks noChangeAspect="1"/>
          </p:cNvGraphicFramePr>
          <p:nvPr>
            <p:extLst>
              <p:ext uri="{D42A27DB-BD31-4B8C-83A1-F6EECF244321}">
                <p14:modId xmlns:p14="http://schemas.microsoft.com/office/powerpoint/2010/main" val="3408233518"/>
              </p:ext>
            </p:extLst>
          </p:nvPr>
        </p:nvGraphicFramePr>
        <p:xfrm>
          <a:off x="1159184" y="4114800"/>
          <a:ext cx="1739900" cy="838200"/>
        </p:xfrm>
        <a:graphic>
          <a:graphicData uri="http://schemas.openxmlformats.org/presentationml/2006/ole">
            <mc:AlternateContent xmlns:mc="http://schemas.openxmlformats.org/markup-compatibility/2006">
              <mc:Choice xmlns:v="urn:schemas-microsoft-com:vml" Requires="v">
                <p:oleObj spid="_x0000_s141361" name="Equation" r:id="rId9" imgW="1739880" imgH="838080" progId="Equation.DSMT4">
                  <p:embed/>
                </p:oleObj>
              </mc:Choice>
              <mc:Fallback>
                <p:oleObj name="Equation" r:id="rId9" imgW="173988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59184" y="4114800"/>
                        <a:ext cx="173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8" name="Object 6"/>
          <p:cNvGraphicFramePr>
            <a:graphicFrameLocks noChangeAspect="1"/>
          </p:cNvGraphicFramePr>
          <p:nvPr>
            <p:extLst>
              <p:ext uri="{D42A27DB-BD31-4B8C-83A1-F6EECF244321}">
                <p14:modId xmlns:p14="http://schemas.microsoft.com/office/powerpoint/2010/main" val="2170451238"/>
              </p:ext>
            </p:extLst>
          </p:nvPr>
        </p:nvGraphicFramePr>
        <p:xfrm>
          <a:off x="1066800" y="5105400"/>
          <a:ext cx="2108200" cy="838200"/>
        </p:xfrm>
        <a:graphic>
          <a:graphicData uri="http://schemas.openxmlformats.org/presentationml/2006/ole">
            <mc:AlternateContent xmlns:mc="http://schemas.openxmlformats.org/markup-compatibility/2006">
              <mc:Choice xmlns:v="urn:schemas-microsoft-com:vml" Requires="v">
                <p:oleObj spid="_x0000_s141362" name="Equation" r:id="rId11" imgW="2108160" imgH="838080" progId="Equation.DSMT4">
                  <p:embed/>
                </p:oleObj>
              </mc:Choice>
              <mc:Fallback>
                <p:oleObj name="Equation" r:id="rId11" imgW="21081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66800" y="5105400"/>
                        <a:ext cx="2108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1319" name="Object 7"/>
          <p:cNvGraphicFramePr>
            <a:graphicFrameLocks noChangeAspect="1"/>
          </p:cNvGraphicFramePr>
          <p:nvPr>
            <p:extLst>
              <p:ext uri="{D42A27DB-BD31-4B8C-83A1-F6EECF244321}">
                <p14:modId xmlns:p14="http://schemas.microsoft.com/office/powerpoint/2010/main" val="4157746947"/>
              </p:ext>
            </p:extLst>
          </p:nvPr>
        </p:nvGraphicFramePr>
        <p:xfrm>
          <a:off x="4318000" y="5424488"/>
          <a:ext cx="3721100" cy="292100"/>
        </p:xfrm>
        <a:graphic>
          <a:graphicData uri="http://schemas.openxmlformats.org/presentationml/2006/ole">
            <mc:AlternateContent xmlns:mc="http://schemas.openxmlformats.org/markup-compatibility/2006">
              <mc:Choice xmlns:v="urn:schemas-microsoft-com:vml" Requires="v">
                <p:oleObj spid="_x0000_s141363" name="Equation" r:id="rId13" imgW="3720960" imgH="291960" progId="Equation.DSMT4">
                  <p:embed/>
                </p:oleObj>
              </mc:Choice>
              <mc:Fallback>
                <p:oleObj name="Equation" r:id="rId13" imgW="3720960" imgH="291960" progId="Equation.DSMT4">
                  <p:embed/>
                  <p:pic>
                    <p:nvPicPr>
                      <p:cNvPr id="0" name="Picture 7"/>
                      <p:cNvPicPr>
                        <a:picLocks noChangeAspect="1" noChangeArrowheads="1"/>
                      </p:cNvPicPr>
                      <p:nvPr/>
                    </p:nvPicPr>
                    <p:blipFill>
                      <a:blip r:embed="rId14"/>
                      <a:srcRect/>
                      <a:stretch>
                        <a:fillRect/>
                      </a:stretch>
                    </p:blipFill>
                    <p:spPr bwMode="auto">
                      <a:xfrm>
                        <a:off x="4318000" y="5424488"/>
                        <a:ext cx="3721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13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131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13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13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13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Application: Newton’s Law of Cooling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r>
              <a:rPr lang="en-US" dirty="0"/>
              <a:t>The tea will cool to 100° in about </a:t>
            </a:r>
            <a:r>
              <a:rPr lang="en-US" dirty="0">
                <a:solidFill>
                  <a:srgbClr val="FF0000"/>
                </a:solidFill>
              </a:rPr>
              <a:t>10.43 minutes</a:t>
            </a:r>
            <a:r>
              <a:rPr lang="en-US" dirty="0"/>
              <a:t>.</a:t>
            </a:r>
          </a:p>
        </p:txBody>
      </p:sp>
      <p:graphicFrame>
        <p:nvGraphicFramePr>
          <p:cNvPr id="142338" name="Object 2"/>
          <p:cNvGraphicFramePr>
            <a:graphicFrameLocks noChangeAspect="1"/>
          </p:cNvGraphicFramePr>
          <p:nvPr/>
        </p:nvGraphicFramePr>
        <p:xfrm>
          <a:off x="1828800" y="1447800"/>
          <a:ext cx="2755900" cy="304800"/>
        </p:xfrm>
        <a:graphic>
          <a:graphicData uri="http://schemas.openxmlformats.org/presentationml/2006/ole">
            <mc:AlternateContent xmlns:mc="http://schemas.openxmlformats.org/markup-compatibility/2006">
              <mc:Choice xmlns:v="urn:schemas-microsoft-com:vml" Requires="v">
                <p:oleObj spid="_x0000_s142367" name="Equation" r:id="rId3" imgW="2755800" imgH="304560" progId="Equation.DSMT4">
                  <p:embed/>
                </p:oleObj>
              </mc:Choice>
              <mc:Fallback>
                <p:oleObj name="Equation" r:id="rId3" imgW="2755800" imgH="304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1447800"/>
                        <a:ext cx="2755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39" name="Object 3"/>
          <p:cNvGraphicFramePr>
            <a:graphicFrameLocks noChangeAspect="1"/>
          </p:cNvGraphicFramePr>
          <p:nvPr/>
        </p:nvGraphicFramePr>
        <p:xfrm>
          <a:off x="2772084" y="1844984"/>
          <a:ext cx="1739900" cy="838200"/>
        </p:xfrm>
        <a:graphic>
          <a:graphicData uri="http://schemas.openxmlformats.org/presentationml/2006/ole">
            <mc:AlternateContent xmlns:mc="http://schemas.openxmlformats.org/markup-compatibility/2006">
              <mc:Choice xmlns:v="urn:schemas-microsoft-com:vml" Requires="v">
                <p:oleObj spid="_x0000_s142368" name="Equation" r:id="rId5" imgW="1739880" imgH="838080" progId="Equation.DSMT4">
                  <p:embed/>
                </p:oleObj>
              </mc:Choice>
              <mc:Fallback>
                <p:oleObj name="Equation" r:id="rId5" imgW="173988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72084" y="1844984"/>
                        <a:ext cx="173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40" name="Object 4"/>
          <p:cNvGraphicFramePr>
            <a:graphicFrameLocks noChangeAspect="1"/>
          </p:cNvGraphicFramePr>
          <p:nvPr/>
        </p:nvGraphicFramePr>
        <p:xfrm>
          <a:off x="2998324" y="2819400"/>
          <a:ext cx="1549400" cy="838200"/>
        </p:xfrm>
        <a:graphic>
          <a:graphicData uri="http://schemas.openxmlformats.org/presentationml/2006/ole">
            <mc:AlternateContent xmlns:mc="http://schemas.openxmlformats.org/markup-compatibility/2006">
              <mc:Choice xmlns:v="urn:schemas-microsoft-com:vml" Requires="v">
                <p:oleObj spid="_x0000_s142369" name="Equation" r:id="rId7" imgW="1549080" imgH="838080" progId="Equation.DSMT4">
                  <p:embed/>
                </p:oleObj>
              </mc:Choice>
              <mc:Fallback>
                <p:oleObj name="Equation" r:id="rId7" imgW="15490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98324" y="281940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2341" name="Object 5"/>
          <p:cNvGraphicFramePr>
            <a:graphicFrameLocks noChangeAspect="1"/>
          </p:cNvGraphicFramePr>
          <p:nvPr/>
        </p:nvGraphicFramePr>
        <p:xfrm>
          <a:off x="2996076" y="3861924"/>
          <a:ext cx="2324100" cy="381000"/>
        </p:xfrm>
        <a:graphic>
          <a:graphicData uri="http://schemas.openxmlformats.org/presentationml/2006/ole">
            <mc:AlternateContent xmlns:mc="http://schemas.openxmlformats.org/markup-compatibility/2006">
              <mc:Choice xmlns:v="urn:schemas-microsoft-com:vml" Requires="v">
                <p:oleObj spid="_x0000_s142370" name="Equation" r:id="rId9" imgW="2323800" imgH="380880" progId="Equation.DSMT4">
                  <p:embed/>
                </p:oleObj>
              </mc:Choice>
              <mc:Fallback>
                <p:oleObj name="Equation" r:id="rId9" imgW="2323800" imgH="3808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996076" y="3861924"/>
                        <a:ext cx="2324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233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23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423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normAutofit/>
          </a:bodyPr>
          <a:lstStyle/>
          <a:p>
            <a:pPr marL="461963" indent="-461963">
              <a:buFont typeface="Courier New" pitchFamily="49" charset="0"/>
              <a:buChar char="o"/>
            </a:pPr>
            <a:r>
              <a:rPr lang="en-US" dirty="0"/>
              <a:t>Solve applied problems using logarithmic and exponential equations.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Application: Exponential Growth </a:t>
            </a:r>
          </a:p>
        </p:txBody>
      </p:sp>
      <p:sp>
        <p:nvSpPr>
          <p:cNvPr id="3" name="Content Placeholder 2"/>
          <p:cNvSpPr>
            <a:spLocks noGrp="1"/>
          </p:cNvSpPr>
          <p:nvPr>
            <p:ph idx="1"/>
          </p:nvPr>
        </p:nvSpPr>
        <p:spPr/>
        <p:txBody>
          <a:bodyPr/>
          <a:lstStyle/>
          <a:p>
            <a:r>
              <a:rPr lang="en-US" dirty="0"/>
              <a:t>Suppose that the formula 	        represents the number of bacteria present after </a:t>
            </a:r>
            <a:r>
              <a:rPr lang="en-US" i="1" dirty="0"/>
              <a:t>t</a:t>
            </a:r>
            <a:r>
              <a:rPr lang="en-US" dirty="0"/>
              <a:t> days, where </a:t>
            </a:r>
            <a:r>
              <a:rPr lang="en-US" i="1" dirty="0"/>
              <a:t>y</a:t>
            </a:r>
            <a:r>
              <a:rPr lang="en-US" baseline="-25000" dirty="0"/>
              <a:t>0 </a:t>
            </a:r>
            <a:r>
              <a:rPr lang="en-US" dirty="0"/>
              <a:t>is the initial number of bacteria. In how many days will the bacteria double in number?</a:t>
            </a:r>
          </a:p>
          <a:p>
            <a:r>
              <a:rPr lang="en-US" b="1" dirty="0"/>
              <a:t>Solution</a:t>
            </a:r>
          </a:p>
          <a:p>
            <a:endParaRPr lang="en-US" dirty="0"/>
          </a:p>
        </p:txBody>
      </p:sp>
      <p:graphicFrame>
        <p:nvGraphicFramePr>
          <p:cNvPr id="116739" name="Object 3"/>
          <p:cNvGraphicFramePr>
            <a:graphicFrameLocks noChangeAspect="1"/>
          </p:cNvGraphicFramePr>
          <p:nvPr/>
        </p:nvGraphicFramePr>
        <p:xfrm>
          <a:off x="4323844" y="1319676"/>
          <a:ext cx="1371600" cy="469900"/>
        </p:xfrm>
        <a:graphic>
          <a:graphicData uri="http://schemas.openxmlformats.org/presentationml/2006/ole">
            <mc:AlternateContent xmlns:mc="http://schemas.openxmlformats.org/markup-compatibility/2006">
              <mc:Choice xmlns:v="urn:schemas-microsoft-com:vml" Requires="v">
                <p:oleObj spid="_x0000_s116790" name="Equation" r:id="rId3" imgW="1371600" imgH="469800" progId="Equation.DSMT4">
                  <p:embed/>
                </p:oleObj>
              </mc:Choice>
              <mc:Fallback>
                <p:oleObj name="Equation" r:id="rId3" imgW="137160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323844" y="1319676"/>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0" name="Object 4"/>
          <p:cNvGraphicFramePr>
            <a:graphicFrameLocks noChangeAspect="1"/>
          </p:cNvGraphicFramePr>
          <p:nvPr/>
        </p:nvGraphicFramePr>
        <p:xfrm>
          <a:off x="1600200" y="3581400"/>
          <a:ext cx="1371600" cy="469900"/>
        </p:xfrm>
        <a:graphic>
          <a:graphicData uri="http://schemas.openxmlformats.org/presentationml/2006/ole">
            <mc:AlternateContent xmlns:mc="http://schemas.openxmlformats.org/markup-compatibility/2006">
              <mc:Choice xmlns:v="urn:schemas-microsoft-com:vml" Requires="v">
                <p:oleObj spid="_x0000_s116791" name="Equation" r:id="rId5" imgW="1371600" imgH="469800" progId="Equation.DSMT4">
                  <p:embed/>
                </p:oleObj>
              </mc:Choice>
              <mc:Fallback>
                <p:oleObj name="Equation" r:id="rId5" imgW="137160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3581400"/>
                        <a:ext cx="1371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1" name="Object 5"/>
          <p:cNvGraphicFramePr>
            <a:graphicFrameLocks noChangeAspect="1"/>
          </p:cNvGraphicFramePr>
          <p:nvPr/>
        </p:nvGraphicFramePr>
        <p:xfrm>
          <a:off x="1295400" y="4191000"/>
          <a:ext cx="1676400" cy="469900"/>
        </p:xfrm>
        <a:graphic>
          <a:graphicData uri="http://schemas.openxmlformats.org/presentationml/2006/ole">
            <mc:AlternateContent xmlns:mc="http://schemas.openxmlformats.org/markup-compatibility/2006">
              <mc:Choice xmlns:v="urn:schemas-microsoft-com:vml" Requires="v">
                <p:oleObj spid="_x0000_s116792" name="Equation" r:id="rId7" imgW="1676160" imgH="469800" progId="Equation.DSMT4">
                  <p:embed/>
                </p:oleObj>
              </mc:Choice>
              <mc:Fallback>
                <p:oleObj name="Equation" r:id="rId7" imgW="167616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5400" y="4191000"/>
                        <a:ext cx="1676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3" name="Object 7"/>
          <p:cNvGraphicFramePr>
            <a:graphicFrameLocks noChangeAspect="1"/>
          </p:cNvGraphicFramePr>
          <p:nvPr/>
        </p:nvGraphicFramePr>
        <p:xfrm>
          <a:off x="1600200" y="4800600"/>
          <a:ext cx="1066800" cy="381000"/>
        </p:xfrm>
        <a:graphic>
          <a:graphicData uri="http://schemas.openxmlformats.org/presentationml/2006/ole">
            <mc:AlternateContent xmlns:mc="http://schemas.openxmlformats.org/markup-compatibility/2006">
              <mc:Choice xmlns:v="urn:schemas-microsoft-com:vml" Requires="v">
                <p:oleObj spid="_x0000_s116793" name="Equation" r:id="rId9" imgW="1066680" imgH="380880" progId="Equation.DSMT4">
                  <p:embed/>
                </p:oleObj>
              </mc:Choice>
              <mc:Fallback>
                <p:oleObj name="Equation" r:id="rId9" imgW="1066680" imgH="3808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00200" y="4800600"/>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4" name="Object 8"/>
          <p:cNvGraphicFramePr>
            <a:graphicFrameLocks noChangeAspect="1"/>
          </p:cNvGraphicFramePr>
          <p:nvPr/>
        </p:nvGraphicFramePr>
        <p:xfrm>
          <a:off x="1334624" y="5334000"/>
          <a:ext cx="1612900" cy="469900"/>
        </p:xfrm>
        <a:graphic>
          <a:graphicData uri="http://schemas.openxmlformats.org/presentationml/2006/ole">
            <mc:AlternateContent xmlns:mc="http://schemas.openxmlformats.org/markup-compatibility/2006">
              <mc:Choice xmlns:v="urn:schemas-microsoft-com:vml" Requires="v">
                <p:oleObj spid="_x0000_s116794" name="Equation" r:id="rId11" imgW="1612800" imgH="469800" progId="Equation.DSMT4">
                  <p:embed/>
                </p:oleObj>
              </mc:Choice>
              <mc:Fallback>
                <p:oleObj name="Equation" r:id="rId11" imgW="1612800" imgH="4698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34624" y="5334000"/>
                        <a:ext cx="1612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5" name="Object 9"/>
          <p:cNvGraphicFramePr>
            <a:graphicFrameLocks noChangeAspect="1"/>
          </p:cNvGraphicFramePr>
          <p:nvPr/>
        </p:nvGraphicFramePr>
        <p:xfrm>
          <a:off x="3378200" y="4318000"/>
          <a:ext cx="4089400" cy="330200"/>
        </p:xfrm>
        <a:graphic>
          <a:graphicData uri="http://schemas.openxmlformats.org/presentationml/2006/ole">
            <mc:AlternateContent xmlns:mc="http://schemas.openxmlformats.org/markup-compatibility/2006">
              <mc:Choice xmlns:v="urn:schemas-microsoft-com:vml" Requires="v">
                <p:oleObj spid="_x0000_s116795" name="Equation" r:id="rId13" imgW="4089240" imgH="330120" progId="Equation.DSMT4">
                  <p:embed/>
                </p:oleObj>
              </mc:Choice>
              <mc:Fallback>
                <p:oleObj name="Equation" r:id="rId13" imgW="4089240" imgH="33012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78200" y="4318000"/>
                        <a:ext cx="40894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6746" name="Object 10"/>
          <p:cNvGraphicFramePr>
            <a:graphicFrameLocks noChangeAspect="1"/>
          </p:cNvGraphicFramePr>
          <p:nvPr/>
        </p:nvGraphicFramePr>
        <p:xfrm>
          <a:off x="3322792" y="5486400"/>
          <a:ext cx="3467100" cy="304800"/>
        </p:xfrm>
        <a:graphic>
          <a:graphicData uri="http://schemas.openxmlformats.org/presentationml/2006/ole">
            <mc:AlternateContent xmlns:mc="http://schemas.openxmlformats.org/markup-compatibility/2006">
              <mc:Choice xmlns:v="urn:schemas-microsoft-com:vml" Requires="v">
                <p:oleObj spid="_x0000_s116796" name="Equation" r:id="rId15" imgW="3466800" imgH="304560" progId="Equation.DSMT4">
                  <p:embed/>
                </p:oleObj>
              </mc:Choice>
              <mc:Fallback>
                <p:oleObj name="Equation" r:id="rId15" imgW="3466800" imgH="30456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322792" y="5486400"/>
                        <a:ext cx="3467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674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674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674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674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674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167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1: </a:t>
            </a:r>
            <a:r>
              <a:rPr lang="en-US" dirty="0"/>
              <a:t>Application: Exponential Growth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r>
              <a:rPr lang="en-US" dirty="0"/>
              <a:t>The number of bacteria will double in approximately 1.73 days. Note that this number is completely independent of the number of bacteria initially present. That is, if	        or  	         the doubling time is the same, namely </a:t>
            </a:r>
            <a:r>
              <a:rPr lang="en-US" dirty="0">
                <a:solidFill>
                  <a:srgbClr val="FF0000"/>
                </a:solidFill>
              </a:rPr>
              <a:t>1.73 days</a:t>
            </a:r>
            <a:r>
              <a:rPr lang="en-US" dirty="0"/>
              <a:t>. </a:t>
            </a:r>
          </a:p>
        </p:txBody>
      </p:sp>
      <p:graphicFrame>
        <p:nvGraphicFramePr>
          <p:cNvPr id="129026" name="Object 2"/>
          <p:cNvGraphicFramePr>
            <a:graphicFrameLocks noChangeAspect="1"/>
          </p:cNvGraphicFramePr>
          <p:nvPr/>
        </p:nvGraphicFramePr>
        <p:xfrm>
          <a:off x="1219200" y="1295400"/>
          <a:ext cx="1943100" cy="469900"/>
        </p:xfrm>
        <a:graphic>
          <a:graphicData uri="http://schemas.openxmlformats.org/presentationml/2006/ole">
            <mc:AlternateContent xmlns:mc="http://schemas.openxmlformats.org/markup-compatibility/2006">
              <mc:Choice xmlns:v="urn:schemas-microsoft-com:vml" Requires="v">
                <p:oleObj spid="_x0000_s129069" name="Equation" r:id="rId3" imgW="1942920" imgH="469800" progId="Equation.DSMT4">
                  <p:embed/>
                </p:oleObj>
              </mc:Choice>
              <mc:Fallback>
                <p:oleObj name="Equation" r:id="rId3" imgW="194292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1295400"/>
                        <a:ext cx="19431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7" name="Object 3"/>
          <p:cNvGraphicFramePr>
            <a:graphicFrameLocks noChangeAspect="1"/>
          </p:cNvGraphicFramePr>
          <p:nvPr/>
        </p:nvGraphicFramePr>
        <p:xfrm>
          <a:off x="4102100" y="1371600"/>
          <a:ext cx="3289300" cy="304800"/>
        </p:xfrm>
        <a:graphic>
          <a:graphicData uri="http://schemas.openxmlformats.org/presentationml/2006/ole">
            <mc:AlternateContent xmlns:mc="http://schemas.openxmlformats.org/markup-compatibility/2006">
              <mc:Choice xmlns:v="urn:schemas-microsoft-com:vml" Requires="v">
                <p:oleObj spid="_x0000_s129070" name="Equation" r:id="rId5" imgW="3288960" imgH="304560" progId="Equation.DSMT4">
                  <p:embed/>
                </p:oleObj>
              </mc:Choice>
              <mc:Fallback>
                <p:oleObj name="Equation" r:id="rId5" imgW="3288960" imgH="3045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102100" y="1371600"/>
                        <a:ext cx="3289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8" name="Object 4"/>
          <p:cNvGraphicFramePr>
            <a:graphicFrameLocks noChangeAspect="1"/>
          </p:cNvGraphicFramePr>
          <p:nvPr/>
        </p:nvGraphicFramePr>
        <p:xfrm>
          <a:off x="1524000" y="1905000"/>
          <a:ext cx="2362200" cy="838200"/>
        </p:xfrm>
        <a:graphic>
          <a:graphicData uri="http://schemas.openxmlformats.org/presentationml/2006/ole">
            <mc:AlternateContent xmlns:mc="http://schemas.openxmlformats.org/markup-compatibility/2006">
              <mc:Choice xmlns:v="urn:schemas-microsoft-com:vml" Requires="v">
                <p:oleObj spid="_x0000_s129071" name="Equation" r:id="rId7" imgW="2361960" imgH="838080" progId="Equation.DSMT4">
                  <p:embed/>
                </p:oleObj>
              </mc:Choice>
              <mc:Fallback>
                <p:oleObj name="Equation" r:id="rId7" imgW="236196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1905000"/>
                        <a:ext cx="236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29" name="Object 5"/>
          <p:cNvGraphicFramePr>
            <a:graphicFrameLocks noChangeAspect="1"/>
          </p:cNvGraphicFramePr>
          <p:nvPr/>
        </p:nvGraphicFramePr>
        <p:xfrm>
          <a:off x="1511300" y="2895600"/>
          <a:ext cx="1841500" cy="368300"/>
        </p:xfrm>
        <a:graphic>
          <a:graphicData uri="http://schemas.openxmlformats.org/presentationml/2006/ole">
            <mc:AlternateContent xmlns:mc="http://schemas.openxmlformats.org/markup-compatibility/2006">
              <mc:Choice xmlns:v="urn:schemas-microsoft-com:vml" Requires="v">
                <p:oleObj spid="_x0000_s129072" name="Equation" r:id="rId9" imgW="1841400" imgH="368280" progId="Equation.DSMT4">
                  <p:embed/>
                </p:oleObj>
              </mc:Choice>
              <mc:Fallback>
                <p:oleObj name="Equation" r:id="rId9" imgW="1841400" imgH="3682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11300" y="2895600"/>
                        <a:ext cx="1841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30" name="Object 6"/>
          <p:cNvGraphicFramePr>
            <a:graphicFrameLocks noChangeAspect="1"/>
          </p:cNvGraphicFramePr>
          <p:nvPr/>
        </p:nvGraphicFramePr>
        <p:xfrm>
          <a:off x="1939616" y="4688660"/>
          <a:ext cx="1016000" cy="431800"/>
        </p:xfrm>
        <a:graphic>
          <a:graphicData uri="http://schemas.openxmlformats.org/presentationml/2006/ole">
            <mc:AlternateContent xmlns:mc="http://schemas.openxmlformats.org/markup-compatibility/2006">
              <mc:Choice xmlns:v="urn:schemas-microsoft-com:vml" Requires="v">
                <p:oleObj spid="_x0000_s129073" name="Equation" r:id="rId11" imgW="1015920" imgH="431640" progId="Equation.DSMT4">
                  <p:embed/>
                </p:oleObj>
              </mc:Choice>
              <mc:Fallback>
                <p:oleObj name="Equation" r:id="rId11" imgW="1015920" imgH="4316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939616" y="4688660"/>
                        <a:ext cx="10160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9031" name="Object 7"/>
          <p:cNvGraphicFramePr>
            <a:graphicFrameLocks noChangeAspect="1"/>
          </p:cNvGraphicFramePr>
          <p:nvPr/>
        </p:nvGraphicFramePr>
        <p:xfrm>
          <a:off x="3388652" y="4689784"/>
          <a:ext cx="1460500" cy="431800"/>
        </p:xfrm>
        <a:graphic>
          <a:graphicData uri="http://schemas.openxmlformats.org/presentationml/2006/ole">
            <mc:AlternateContent xmlns:mc="http://schemas.openxmlformats.org/markup-compatibility/2006">
              <mc:Choice xmlns:v="urn:schemas-microsoft-com:vml" Requires="v">
                <p:oleObj spid="_x0000_s129074" name="Equation" r:id="rId13" imgW="1460160" imgH="431640" progId="Equation.DSMT4">
                  <p:embed/>
                </p:oleObj>
              </mc:Choice>
              <mc:Fallback>
                <p:oleObj name="Equation" r:id="rId13" imgW="1460160" imgH="43164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88652" y="4689784"/>
                        <a:ext cx="1460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90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9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903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90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2: </a:t>
            </a:r>
            <a:r>
              <a:rPr lang="en-US" dirty="0"/>
              <a:t>Application: Continuously Compounded Interest </a:t>
            </a:r>
          </a:p>
        </p:txBody>
      </p:sp>
      <p:sp>
        <p:nvSpPr>
          <p:cNvPr id="3" name="Content Placeholder 2"/>
          <p:cNvSpPr>
            <a:spLocks noGrp="1"/>
          </p:cNvSpPr>
          <p:nvPr>
            <p:ph idx="1"/>
          </p:nvPr>
        </p:nvSpPr>
        <p:spPr/>
        <p:txBody>
          <a:bodyPr/>
          <a:lstStyle/>
          <a:p>
            <a:r>
              <a:rPr lang="en-US" dirty="0"/>
              <a:t>If </a:t>
            </a:r>
            <a:r>
              <a:rPr lang="en-US" dirty="0">
                <a:solidFill>
                  <a:srgbClr val="0000FF"/>
                </a:solidFill>
              </a:rPr>
              <a:t>$1000 </a:t>
            </a:r>
            <a:r>
              <a:rPr lang="en-US" dirty="0"/>
              <a:t>is invested at a rate of 6% compounded continuously, in how many years will it grow to </a:t>
            </a:r>
            <a:r>
              <a:rPr lang="en-US" dirty="0">
                <a:solidFill>
                  <a:srgbClr val="0000FF"/>
                </a:solidFill>
              </a:rPr>
              <a:t>$5000</a:t>
            </a:r>
            <a:r>
              <a:rPr lang="en-US" dirty="0"/>
              <a:t>? </a:t>
            </a:r>
          </a:p>
          <a:p>
            <a:r>
              <a:rPr lang="en-US" b="1" dirty="0"/>
              <a:t>Solution</a:t>
            </a:r>
          </a:p>
          <a:p>
            <a:endParaRPr lang="en-US" dirty="0"/>
          </a:p>
        </p:txBody>
      </p:sp>
      <p:graphicFrame>
        <p:nvGraphicFramePr>
          <p:cNvPr id="130050" name="Object 2"/>
          <p:cNvGraphicFramePr>
            <a:graphicFrameLocks noChangeAspect="1"/>
          </p:cNvGraphicFramePr>
          <p:nvPr/>
        </p:nvGraphicFramePr>
        <p:xfrm>
          <a:off x="3657600" y="2963708"/>
          <a:ext cx="4876800" cy="304800"/>
        </p:xfrm>
        <a:graphic>
          <a:graphicData uri="http://schemas.openxmlformats.org/presentationml/2006/ole">
            <mc:AlternateContent xmlns:mc="http://schemas.openxmlformats.org/markup-compatibility/2006">
              <mc:Choice xmlns:v="urn:schemas-microsoft-com:vml" Requires="v">
                <p:oleObj spid="_x0000_s130114" name="Equation" r:id="rId3" imgW="4876560" imgH="304560" progId="Equation.DSMT4">
                  <p:embed/>
                </p:oleObj>
              </mc:Choice>
              <mc:Fallback>
                <p:oleObj name="Equation" r:id="rId3" imgW="4876560" imgH="304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2963708"/>
                        <a:ext cx="487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1" name="Object 3"/>
          <p:cNvGraphicFramePr>
            <a:graphicFrameLocks noChangeAspect="1"/>
          </p:cNvGraphicFramePr>
          <p:nvPr/>
        </p:nvGraphicFramePr>
        <p:xfrm>
          <a:off x="1219200" y="2819400"/>
          <a:ext cx="1104900" cy="381000"/>
        </p:xfrm>
        <a:graphic>
          <a:graphicData uri="http://schemas.openxmlformats.org/presentationml/2006/ole">
            <mc:AlternateContent xmlns:mc="http://schemas.openxmlformats.org/markup-compatibility/2006">
              <mc:Choice xmlns:v="urn:schemas-microsoft-com:vml" Requires="v">
                <p:oleObj spid="_x0000_s130115" name="Equation" r:id="rId5" imgW="1104840" imgH="380880" progId="Equation.DSMT4">
                  <p:embed/>
                </p:oleObj>
              </mc:Choice>
              <mc:Fallback>
                <p:oleObj name="Equation" r:id="rId5" imgW="110484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2819400"/>
                        <a:ext cx="1104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2" name="Object 4"/>
          <p:cNvGraphicFramePr>
            <a:graphicFrameLocks noChangeAspect="1"/>
          </p:cNvGraphicFramePr>
          <p:nvPr/>
        </p:nvGraphicFramePr>
        <p:xfrm>
          <a:off x="729632" y="3429000"/>
          <a:ext cx="2425700" cy="381000"/>
        </p:xfrm>
        <a:graphic>
          <a:graphicData uri="http://schemas.openxmlformats.org/presentationml/2006/ole">
            <mc:AlternateContent xmlns:mc="http://schemas.openxmlformats.org/markup-compatibility/2006">
              <mc:Choice xmlns:v="urn:schemas-microsoft-com:vml" Requires="v">
                <p:oleObj spid="_x0000_s130116" name="Equation" r:id="rId7" imgW="2425680" imgH="380880" progId="Equation.DSMT4">
                  <p:embed/>
                </p:oleObj>
              </mc:Choice>
              <mc:Fallback>
                <p:oleObj name="Equation" r:id="rId7" imgW="242568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29632" y="3429000"/>
                        <a:ext cx="24257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3" name="Object 5"/>
          <p:cNvGraphicFramePr>
            <a:graphicFrameLocks noChangeAspect="1"/>
          </p:cNvGraphicFramePr>
          <p:nvPr/>
        </p:nvGraphicFramePr>
        <p:xfrm>
          <a:off x="3644900" y="3532960"/>
          <a:ext cx="4432300" cy="317500"/>
        </p:xfrm>
        <a:graphic>
          <a:graphicData uri="http://schemas.openxmlformats.org/presentationml/2006/ole">
            <mc:AlternateContent xmlns:mc="http://schemas.openxmlformats.org/markup-compatibility/2006">
              <mc:Choice xmlns:v="urn:schemas-microsoft-com:vml" Requires="v">
                <p:oleObj spid="_x0000_s130117" name="Equation" r:id="rId9" imgW="4431960" imgH="317160" progId="Equation.DSMT4">
                  <p:embed/>
                </p:oleObj>
              </mc:Choice>
              <mc:Fallback>
                <p:oleObj name="Equation" r:id="rId9" imgW="4431960" imgH="3171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644900" y="3532960"/>
                        <a:ext cx="44323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4" name="Object 6"/>
          <p:cNvGraphicFramePr>
            <a:graphicFrameLocks noChangeAspect="1"/>
          </p:cNvGraphicFramePr>
          <p:nvPr/>
        </p:nvGraphicFramePr>
        <p:xfrm>
          <a:off x="1273484" y="4038600"/>
          <a:ext cx="1181100" cy="381000"/>
        </p:xfrm>
        <a:graphic>
          <a:graphicData uri="http://schemas.openxmlformats.org/presentationml/2006/ole">
            <mc:AlternateContent xmlns:mc="http://schemas.openxmlformats.org/markup-compatibility/2006">
              <mc:Choice xmlns:v="urn:schemas-microsoft-com:vml" Requires="v">
                <p:oleObj spid="_x0000_s130118" name="Equation" r:id="rId11" imgW="1180800" imgH="380880" progId="Equation.DSMT4">
                  <p:embed/>
                </p:oleObj>
              </mc:Choice>
              <mc:Fallback>
                <p:oleObj name="Equation" r:id="rId11" imgW="1180800" imgH="3808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73484" y="4038600"/>
                        <a:ext cx="1181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5" name="Object 7"/>
          <p:cNvGraphicFramePr>
            <a:graphicFrameLocks noChangeAspect="1"/>
          </p:cNvGraphicFramePr>
          <p:nvPr/>
        </p:nvGraphicFramePr>
        <p:xfrm>
          <a:off x="990600" y="4572000"/>
          <a:ext cx="1727200" cy="381000"/>
        </p:xfrm>
        <a:graphic>
          <a:graphicData uri="http://schemas.openxmlformats.org/presentationml/2006/ole">
            <mc:AlternateContent xmlns:mc="http://schemas.openxmlformats.org/markup-compatibility/2006">
              <mc:Choice xmlns:v="urn:schemas-microsoft-com:vml" Requires="v">
                <p:oleObj spid="_x0000_s130119" name="Equation" r:id="rId13" imgW="1726920" imgH="380880" progId="Equation.DSMT4">
                  <p:embed/>
                </p:oleObj>
              </mc:Choice>
              <mc:Fallback>
                <p:oleObj name="Equation" r:id="rId13" imgW="1726920" imgH="3808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90600" y="4572000"/>
                        <a:ext cx="1727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6" name="Object 8"/>
          <p:cNvGraphicFramePr>
            <a:graphicFrameLocks noChangeAspect="1"/>
          </p:cNvGraphicFramePr>
          <p:nvPr/>
        </p:nvGraphicFramePr>
        <p:xfrm>
          <a:off x="3633324" y="4572000"/>
          <a:ext cx="3467100" cy="304800"/>
        </p:xfrm>
        <a:graphic>
          <a:graphicData uri="http://schemas.openxmlformats.org/presentationml/2006/ole">
            <mc:AlternateContent xmlns:mc="http://schemas.openxmlformats.org/markup-compatibility/2006">
              <mc:Choice xmlns:v="urn:schemas-microsoft-com:vml" Requires="v">
                <p:oleObj spid="_x0000_s130120" name="Equation" r:id="rId15" imgW="3466800" imgH="304560" progId="Equation.DSMT4">
                  <p:embed/>
                </p:oleObj>
              </mc:Choice>
              <mc:Fallback>
                <p:oleObj name="Equation" r:id="rId15" imgW="3466800" imgH="30456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633324" y="4572000"/>
                        <a:ext cx="34671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7" name="Object 9"/>
          <p:cNvGraphicFramePr>
            <a:graphicFrameLocks noChangeAspect="1"/>
          </p:cNvGraphicFramePr>
          <p:nvPr/>
        </p:nvGraphicFramePr>
        <p:xfrm>
          <a:off x="987116" y="5029200"/>
          <a:ext cx="2120900" cy="469900"/>
        </p:xfrm>
        <a:graphic>
          <a:graphicData uri="http://schemas.openxmlformats.org/presentationml/2006/ole">
            <mc:AlternateContent xmlns:mc="http://schemas.openxmlformats.org/markup-compatibility/2006">
              <mc:Choice xmlns:v="urn:schemas-microsoft-com:vml" Requires="v">
                <p:oleObj spid="_x0000_s130121" name="Equation" r:id="rId17" imgW="2120760" imgH="469800" progId="Equation.DSMT4">
                  <p:embed/>
                </p:oleObj>
              </mc:Choice>
              <mc:Fallback>
                <p:oleObj name="Equation" r:id="rId17" imgW="2120760" imgH="469800" progId="Equation.DSMT4">
                  <p:embed/>
                  <p:pic>
                    <p:nvPicPr>
                      <p:cNvPr id="0" name="Picture 9"/>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987116" y="5029200"/>
                        <a:ext cx="2120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0058" name="Object 10"/>
          <p:cNvGraphicFramePr>
            <a:graphicFrameLocks noChangeAspect="1"/>
          </p:cNvGraphicFramePr>
          <p:nvPr>
            <p:extLst>
              <p:ext uri="{D42A27DB-BD31-4B8C-83A1-F6EECF244321}">
                <p14:modId xmlns:p14="http://schemas.microsoft.com/office/powerpoint/2010/main" val="647167561"/>
              </p:ext>
            </p:extLst>
          </p:nvPr>
        </p:nvGraphicFramePr>
        <p:xfrm>
          <a:off x="3619500" y="5105400"/>
          <a:ext cx="3365500" cy="304800"/>
        </p:xfrm>
        <a:graphic>
          <a:graphicData uri="http://schemas.openxmlformats.org/presentationml/2006/ole">
            <mc:AlternateContent xmlns:mc="http://schemas.openxmlformats.org/markup-compatibility/2006">
              <mc:Choice xmlns:v="urn:schemas-microsoft-com:vml" Requires="v">
                <p:oleObj spid="_x0000_s130122" name="Equation" r:id="rId19" imgW="3365280" imgH="304560" progId="Equation.DSMT4">
                  <p:embed/>
                </p:oleObj>
              </mc:Choice>
              <mc:Fallback>
                <p:oleObj name="Equation" r:id="rId19" imgW="3365280" imgH="304560" progId="Equation.DSMT4">
                  <p:embed/>
                  <p:pic>
                    <p:nvPicPr>
                      <p:cNvPr id="0" name="Picture 10"/>
                      <p:cNvPicPr>
                        <a:picLocks noChangeAspect="1" noChangeArrowheads="1"/>
                      </p:cNvPicPr>
                      <p:nvPr/>
                    </p:nvPicPr>
                    <p:blipFill>
                      <a:blip r:embed="rId20"/>
                      <a:srcRect/>
                      <a:stretch>
                        <a:fillRect/>
                      </a:stretch>
                    </p:blipFill>
                    <p:spPr bwMode="auto">
                      <a:xfrm>
                        <a:off x="3619500" y="5105400"/>
                        <a:ext cx="33655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005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005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0052"/>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005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005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0055"/>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0056"/>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0057"/>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300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Application: Continuously Compounded Interest (cont.)</a:t>
            </a:r>
          </a:p>
        </p:txBody>
      </p:sp>
      <p:sp>
        <p:nvSpPr>
          <p:cNvPr id="3" name="Content Placeholder 2"/>
          <p:cNvSpPr>
            <a:spLocks noGrp="1"/>
          </p:cNvSpPr>
          <p:nvPr>
            <p:ph idx="1"/>
          </p:nvPr>
        </p:nvSpPr>
        <p:spPr/>
        <p:txBody>
          <a:bodyPr/>
          <a:lstStyle/>
          <a:p>
            <a:endParaRPr lang="en-US" dirty="0"/>
          </a:p>
          <a:p>
            <a:endParaRPr lang="en-US" dirty="0"/>
          </a:p>
          <a:p>
            <a:endParaRPr lang="en-US" dirty="0"/>
          </a:p>
          <a:p>
            <a:endParaRPr lang="en-US" dirty="0"/>
          </a:p>
          <a:p>
            <a:endParaRPr lang="en-US" dirty="0"/>
          </a:p>
          <a:p>
            <a:r>
              <a:rPr lang="en-US" dirty="0">
                <a:solidFill>
                  <a:srgbClr val="0000FF"/>
                </a:solidFill>
              </a:rPr>
              <a:t>$1000 </a:t>
            </a:r>
            <a:r>
              <a:rPr lang="en-US" dirty="0"/>
              <a:t>will grow to </a:t>
            </a:r>
            <a:r>
              <a:rPr lang="en-US" dirty="0">
                <a:solidFill>
                  <a:srgbClr val="0000FF"/>
                </a:solidFill>
              </a:rPr>
              <a:t>$5000 </a:t>
            </a:r>
            <a:r>
              <a:rPr lang="en-US" dirty="0"/>
              <a:t>in approximately </a:t>
            </a:r>
            <a:r>
              <a:rPr lang="en-US" dirty="0">
                <a:solidFill>
                  <a:srgbClr val="FF0000"/>
                </a:solidFill>
              </a:rPr>
              <a:t>26.82 years</a:t>
            </a:r>
            <a:r>
              <a:rPr lang="en-US" dirty="0"/>
              <a:t>.</a:t>
            </a:r>
          </a:p>
        </p:txBody>
      </p:sp>
      <p:graphicFrame>
        <p:nvGraphicFramePr>
          <p:cNvPr id="131074" name="Object 2"/>
          <p:cNvGraphicFramePr>
            <a:graphicFrameLocks noChangeAspect="1"/>
          </p:cNvGraphicFramePr>
          <p:nvPr/>
        </p:nvGraphicFramePr>
        <p:xfrm>
          <a:off x="2019300" y="1295400"/>
          <a:ext cx="1181100" cy="838200"/>
        </p:xfrm>
        <a:graphic>
          <a:graphicData uri="http://schemas.openxmlformats.org/presentationml/2006/ole">
            <mc:AlternateContent xmlns:mc="http://schemas.openxmlformats.org/markup-compatibility/2006">
              <mc:Choice xmlns:v="urn:schemas-microsoft-com:vml" Requires="v">
                <p:oleObj spid="_x0000_s131096" name="Equation" r:id="rId3" imgW="1180800" imgH="838080" progId="Equation.DSMT4">
                  <p:embed/>
                </p:oleObj>
              </mc:Choice>
              <mc:Fallback>
                <p:oleObj name="Equation" r:id="rId3" imgW="1180800" imgH="8380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19300" y="1295400"/>
                        <a:ext cx="118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1075" name="Object 3"/>
          <p:cNvGraphicFramePr>
            <a:graphicFrameLocks noChangeAspect="1"/>
          </p:cNvGraphicFramePr>
          <p:nvPr/>
        </p:nvGraphicFramePr>
        <p:xfrm>
          <a:off x="2041216" y="3378200"/>
          <a:ext cx="2146300" cy="355600"/>
        </p:xfrm>
        <a:graphic>
          <a:graphicData uri="http://schemas.openxmlformats.org/presentationml/2006/ole">
            <mc:AlternateContent xmlns:mc="http://schemas.openxmlformats.org/markup-compatibility/2006">
              <mc:Choice xmlns:v="urn:schemas-microsoft-com:vml" Requires="v">
                <p:oleObj spid="_x0000_s131097" name="Equation" r:id="rId5" imgW="2145960" imgH="355320" progId="Equation.DSMT4">
                  <p:embed/>
                </p:oleObj>
              </mc:Choice>
              <mc:Fallback>
                <p:oleObj name="Equation" r:id="rId5" imgW="2145960" imgH="3553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41216" y="3378200"/>
                        <a:ext cx="214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1076" name="Object 4"/>
          <p:cNvGraphicFramePr>
            <a:graphicFrameLocks noChangeAspect="1"/>
          </p:cNvGraphicFramePr>
          <p:nvPr/>
        </p:nvGraphicFramePr>
        <p:xfrm>
          <a:off x="2208676" y="2286000"/>
          <a:ext cx="1320800" cy="838200"/>
        </p:xfrm>
        <a:graphic>
          <a:graphicData uri="http://schemas.openxmlformats.org/presentationml/2006/ole">
            <mc:AlternateContent xmlns:mc="http://schemas.openxmlformats.org/markup-compatibility/2006">
              <mc:Choice xmlns:v="urn:schemas-microsoft-com:vml" Requires="v">
                <p:oleObj spid="_x0000_s131098" name="Equation" r:id="rId7" imgW="1320480" imgH="838080" progId="Equation.DSMT4">
                  <p:embed/>
                </p:oleObj>
              </mc:Choice>
              <mc:Fallback>
                <p:oleObj name="Equation" r:id="rId7" imgW="132048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8676" y="2286000"/>
                        <a:ext cx="13208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10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107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3: </a:t>
            </a:r>
            <a:r>
              <a:rPr lang="en-US" dirty="0"/>
              <a:t>Application: The Richter Scale </a:t>
            </a:r>
          </a:p>
        </p:txBody>
      </p:sp>
      <p:sp>
        <p:nvSpPr>
          <p:cNvPr id="3" name="Content Placeholder 2"/>
          <p:cNvSpPr>
            <a:spLocks noGrp="1"/>
          </p:cNvSpPr>
          <p:nvPr>
            <p:ph idx="1"/>
          </p:nvPr>
        </p:nvSpPr>
        <p:spPr/>
        <p:txBody>
          <a:bodyPr/>
          <a:lstStyle/>
          <a:p>
            <a:pPr>
              <a:spcBef>
                <a:spcPts val="0"/>
              </a:spcBef>
            </a:pPr>
            <a:r>
              <a:rPr lang="en-US" dirty="0"/>
              <a:t>The magnitude of an earthquake is measured on the Richter scale as a logarithm of the intensity of the shock wave. For magnitude </a:t>
            </a:r>
            <a:r>
              <a:rPr lang="en-US" i="1" dirty="0"/>
              <a:t>R</a:t>
            </a:r>
            <a:r>
              <a:rPr lang="en-US" dirty="0"/>
              <a:t> and intensity </a:t>
            </a:r>
            <a:r>
              <a:rPr lang="en-US" i="1" dirty="0"/>
              <a:t>I</a:t>
            </a:r>
            <a:r>
              <a:rPr lang="en-US" dirty="0"/>
              <a:t>, the formula is </a:t>
            </a:r>
            <a:r>
              <a:rPr lang="en-US" i="1" dirty="0">
                <a:solidFill>
                  <a:srgbClr val="0000FF"/>
                </a:solidFill>
              </a:rPr>
              <a:t>R</a:t>
            </a:r>
            <a:r>
              <a:rPr lang="en-US" dirty="0">
                <a:solidFill>
                  <a:srgbClr val="0000FF"/>
                </a:solidFill>
              </a:rPr>
              <a:t> = log </a:t>
            </a:r>
            <a:r>
              <a:rPr lang="en-US" i="1" dirty="0">
                <a:solidFill>
                  <a:srgbClr val="0000FF"/>
                </a:solidFill>
              </a:rPr>
              <a:t>I</a:t>
            </a:r>
            <a:r>
              <a:rPr lang="en-US" dirty="0"/>
              <a:t>. The 1994 earthquake in Northridge, California, measured </a:t>
            </a:r>
            <a:r>
              <a:rPr lang="en-US" dirty="0">
                <a:solidFill>
                  <a:srgbClr val="0000FF"/>
                </a:solidFill>
              </a:rPr>
              <a:t>6.7</a:t>
            </a:r>
            <a:r>
              <a:rPr lang="en-US" dirty="0"/>
              <a:t> on the Richter scale. What was the intensity of this earthquake? </a:t>
            </a:r>
          </a:p>
          <a:p>
            <a:pPr>
              <a:spcBef>
                <a:spcPts val="0"/>
              </a:spcBef>
            </a:pPr>
            <a:r>
              <a:rPr lang="en-US" b="1" dirty="0"/>
              <a:t>Solution</a:t>
            </a:r>
          </a:p>
          <a:p>
            <a:pPr>
              <a:spcBef>
                <a:spcPts val="0"/>
              </a:spcBef>
            </a:pPr>
            <a:r>
              <a:rPr lang="en-US" dirty="0"/>
              <a:t>Substitute 6.7 for </a:t>
            </a:r>
            <a:r>
              <a:rPr lang="en-US" i="1" dirty="0"/>
              <a:t>R</a:t>
            </a:r>
            <a:r>
              <a:rPr lang="en-US" dirty="0"/>
              <a:t> in the formula and solve for </a:t>
            </a:r>
            <a:r>
              <a:rPr lang="en-US" i="1" dirty="0"/>
              <a:t>I</a:t>
            </a:r>
            <a:r>
              <a:rPr lang="en-US" dirty="0"/>
              <a:t>.</a:t>
            </a:r>
          </a:p>
        </p:txBody>
      </p:sp>
      <p:graphicFrame>
        <p:nvGraphicFramePr>
          <p:cNvPr id="132098" name="Object 2"/>
          <p:cNvGraphicFramePr>
            <a:graphicFrameLocks noChangeAspect="1"/>
          </p:cNvGraphicFramePr>
          <p:nvPr/>
        </p:nvGraphicFramePr>
        <p:xfrm>
          <a:off x="3746500" y="4876800"/>
          <a:ext cx="1358900" cy="393700"/>
        </p:xfrm>
        <a:graphic>
          <a:graphicData uri="http://schemas.openxmlformats.org/presentationml/2006/ole">
            <mc:AlternateContent xmlns:mc="http://schemas.openxmlformats.org/markup-compatibility/2006">
              <mc:Choice xmlns:v="urn:schemas-microsoft-com:vml" Requires="v">
                <p:oleObj spid="_x0000_s132113" name="Equation" r:id="rId3" imgW="1358640" imgH="393480" progId="Equation.DSMT4">
                  <p:embed/>
                </p:oleObj>
              </mc:Choice>
              <mc:Fallback>
                <p:oleObj name="Equation" r:id="rId3" imgW="1358640" imgH="39348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46500" y="4876800"/>
                        <a:ext cx="1358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2099" name="Object 3"/>
          <p:cNvGraphicFramePr>
            <a:graphicFrameLocks noChangeAspect="1"/>
          </p:cNvGraphicFramePr>
          <p:nvPr/>
        </p:nvGraphicFramePr>
        <p:xfrm>
          <a:off x="4070968" y="5410200"/>
          <a:ext cx="1066800" cy="381000"/>
        </p:xfrm>
        <a:graphic>
          <a:graphicData uri="http://schemas.openxmlformats.org/presentationml/2006/ole">
            <mc:AlternateContent xmlns:mc="http://schemas.openxmlformats.org/markup-compatibility/2006">
              <mc:Choice xmlns:v="urn:schemas-microsoft-com:vml" Requires="v">
                <p:oleObj spid="_x0000_s132114" name="Equation" r:id="rId5" imgW="1066680" imgH="380880" progId="Equation.DSMT4">
                  <p:embed/>
                </p:oleObj>
              </mc:Choice>
              <mc:Fallback>
                <p:oleObj name="Equation" r:id="rId5" imgW="1066680" imgH="380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70968" y="5410200"/>
                        <a:ext cx="10668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20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20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4: </a:t>
            </a:r>
            <a:r>
              <a:rPr lang="en-US" dirty="0"/>
              <a:t>Application: The Richter Scale </a:t>
            </a:r>
          </a:p>
        </p:txBody>
      </p:sp>
      <p:sp>
        <p:nvSpPr>
          <p:cNvPr id="3" name="Content Placeholder 2"/>
          <p:cNvSpPr>
            <a:spLocks noGrp="1"/>
          </p:cNvSpPr>
          <p:nvPr>
            <p:ph idx="1"/>
          </p:nvPr>
        </p:nvSpPr>
        <p:spPr/>
        <p:txBody>
          <a:bodyPr/>
          <a:lstStyle/>
          <a:p>
            <a:r>
              <a:rPr lang="en-US" dirty="0"/>
              <a:t>The Long Beach earthquake in 1933 measured 6.2 on the Richter scale. How much stronger was the Northridge earthquake than the 1933 Long Beach earthquake?</a:t>
            </a:r>
          </a:p>
          <a:p>
            <a:r>
              <a:rPr lang="en-US" b="1" dirty="0"/>
              <a:t>Solution </a:t>
            </a:r>
          </a:p>
          <a:p>
            <a:r>
              <a:rPr lang="en-US" dirty="0"/>
              <a:t>The comparative sizes of the earthquakes can be found by finding the ratio of the intensities. For the Long Beach earthquake,</a:t>
            </a:r>
          </a:p>
        </p:txBody>
      </p:sp>
      <p:graphicFrame>
        <p:nvGraphicFramePr>
          <p:cNvPr id="133122" name="Object 2"/>
          <p:cNvGraphicFramePr>
            <a:graphicFrameLocks noChangeAspect="1"/>
          </p:cNvGraphicFramePr>
          <p:nvPr/>
        </p:nvGraphicFramePr>
        <p:xfrm>
          <a:off x="3302000" y="4476244"/>
          <a:ext cx="3175000" cy="469900"/>
        </p:xfrm>
        <a:graphic>
          <a:graphicData uri="http://schemas.openxmlformats.org/presentationml/2006/ole">
            <mc:AlternateContent xmlns:mc="http://schemas.openxmlformats.org/markup-compatibility/2006">
              <mc:Choice xmlns:v="urn:schemas-microsoft-com:vml" Requires="v">
                <p:oleObj spid="_x0000_s133130" name="Equation" r:id="rId3" imgW="3174840" imgH="469800" progId="Equation.DSMT4">
                  <p:embed/>
                </p:oleObj>
              </mc:Choice>
              <mc:Fallback>
                <p:oleObj name="Equation" r:id="rId3" imgW="31748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02000" y="4476244"/>
                        <a:ext cx="31750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1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a:t>
            </a:r>
            <a:r>
              <a:rPr lang="en-US" dirty="0" smtClean="0"/>
              <a:t>4: </a:t>
            </a:r>
            <a:r>
              <a:rPr lang="en-US" dirty="0"/>
              <a:t>Application: The Richter Scale (contd.)</a:t>
            </a:r>
          </a:p>
        </p:txBody>
      </p:sp>
      <p:sp>
        <p:nvSpPr>
          <p:cNvPr id="3" name="Content Placeholder 2"/>
          <p:cNvSpPr>
            <a:spLocks noGrp="1"/>
          </p:cNvSpPr>
          <p:nvPr>
            <p:ph idx="1"/>
          </p:nvPr>
        </p:nvSpPr>
        <p:spPr/>
        <p:txBody>
          <a:bodyPr/>
          <a:lstStyle/>
          <a:p>
            <a:r>
              <a:rPr lang="en-US" dirty="0"/>
              <a:t>Therefore, the ratio of the two intensities is </a:t>
            </a:r>
          </a:p>
          <a:p>
            <a:endParaRPr lang="en-US" dirty="0"/>
          </a:p>
          <a:p>
            <a:endParaRPr lang="en-US" dirty="0"/>
          </a:p>
          <a:p>
            <a:r>
              <a:rPr lang="en-US" dirty="0"/>
              <a:t>Thus, the Northridge earthquake had an intensity about 3.16 times the intensity of the Long Beach earthquake. </a:t>
            </a:r>
          </a:p>
        </p:txBody>
      </p:sp>
      <p:graphicFrame>
        <p:nvGraphicFramePr>
          <p:cNvPr id="134146" name="Object 2"/>
          <p:cNvGraphicFramePr>
            <a:graphicFrameLocks noChangeAspect="1"/>
          </p:cNvGraphicFramePr>
          <p:nvPr>
            <p:extLst>
              <p:ext uri="{D42A27DB-BD31-4B8C-83A1-F6EECF244321}">
                <p14:modId xmlns:p14="http://schemas.microsoft.com/office/powerpoint/2010/main" val="2061625487"/>
              </p:ext>
            </p:extLst>
          </p:nvPr>
        </p:nvGraphicFramePr>
        <p:xfrm>
          <a:off x="1606550" y="1868488"/>
          <a:ext cx="2247900" cy="927100"/>
        </p:xfrm>
        <a:graphic>
          <a:graphicData uri="http://schemas.openxmlformats.org/presentationml/2006/ole">
            <mc:AlternateContent xmlns:mc="http://schemas.openxmlformats.org/markup-compatibility/2006">
              <mc:Choice xmlns:v="urn:schemas-microsoft-com:vml" Requires="v">
                <p:oleObj spid="_x0000_s134175" name="Equation" r:id="rId3" imgW="2247840" imgH="927000" progId="Equation.DSMT4">
                  <p:embed/>
                </p:oleObj>
              </mc:Choice>
              <mc:Fallback>
                <p:oleObj name="Equation" r:id="rId3" imgW="2247840" imgH="927000" progId="Equation.DSMT4">
                  <p:embed/>
                  <p:pic>
                    <p:nvPicPr>
                      <p:cNvPr id="0" name="Picture 2"/>
                      <p:cNvPicPr>
                        <a:picLocks noChangeAspect="1" noChangeArrowheads="1"/>
                      </p:cNvPicPr>
                      <p:nvPr/>
                    </p:nvPicPr>
                    <p:blipFill>
                      <a:blip r:embed="rId4"/>
                      <a:srcRect/>
                      <a:stretch>
                        <a:fillRect/>
                      </a:stretch>
                    </p:blipFill>
                    <p:spPr bwMode="auto">
                      <a:xfrm>
                        <a:off x="1606550" y="1868488"/>
                        <a:ext cx="22479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7" name="Object 3"/>
          <p:cNvGraphicFramePr>
            <a:graphicFrameLocks noChangeAspect="1"/>
          </p:cNvGraphicFramePr>
          <p:nvPr/>
        </p:nvGraphicFramePr>
        <p:xfrm>
          <a:off x="3949700" y="1828800"/>
          <a:ext cx="1003300" cy="876300"/>
        </p:xfrm>
        <a:graphic>
          <a:graphicData uri="http://schemas.openxmlformats.org/presentationml/2006/ole">
            <mc:AlternateContent xmlns:mc="http://schemas.openxmlformats.org/markup-compatibility/2006">
              <mc:Choice xmlns:v="urn:schemas-microsoft-com:vml" Requires="v">
                <p:oleObj spid="_x0000_s134176" name="Equation" r:id="rId5" imgW="1002960" imgH="876240" progId="Equation.DSMT4">
                  <p:embed/>
                </p:oleObj>
              </mc:Choice>
              <mc:Fallback>
                <p:oleObj name="Equation" r:id="rId5" imgW="1002960" imgH="8762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49700" y="1828800"/>
                        <a:ext cx="1003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8" name="Object 4"/>
          <p:cNvGraphicFramePr>
            <a:graphicFrameLocks noChangeAspect="1"/>
          </p:cNvGraphicFramePr>
          <p:nvPr/>
        </p:nvGraphicFramePr>
        <p:xfrm>
          <a:off x="5029200" y="2057400"/>
          <a:ext cx="914400" cy="381000"/>
        </p:xfrm>
        <a:graphic>
          <a:graphicData uri="http://schemas.openxmlformats.org/presentationml/2006/ole">
            <mc:AlternateContent xmlns:mc="http://schemas.openxmlformats.org/markup-compatibility/2006">
              <mc:Choice xmlns:v="urn:schemas-microsoft-com:vml" Requires="v">
                <p:oleObj spid="_x0000_s134177" name="Equation" r:id="rId7" imgW="914400" imgH="380880" progId="Equation.DSMT4">
                  <p:embed/>
                </p:oleObj>
              </mc:Choice>
              <mc:Fallback>
                <p:oleObj name="Equation" r:id="rId7" imgW="914400" imgH="3808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29200" y="2057400"/>
                        <a:ext cx="914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4149" name="Object 5"/>
          <p:cNvGraphicFramePr>
            <a:graphicFrameLocks noChangeAspect="1"/>
          </p:cNvGraphicFramePr>
          <p:nvPr/>
        </p:nvGraphicFramePr>
        <p:xfrm>
          <a:off x="6007100" y="2146412"/>
          <a:ext cx="1003300" cy="292100"/>
        </p:xfrm>
        <a:graphic>
          <a:graphicData uri="http://schemas.openxmlformats.org/presentationml/2006/ole">
            <mc:AlternateContent xmlns:mc="http://schemas.openxmlformats.org/markup-compatibility/2006">
              <mc:Choice xmlns:v="urn:schemas-microsoft-com:vml" Requires="v">
                <p:oleObj spid="_x0000_s134178" name="Equation" r:id="rId9" imgW="1002960" imgH="291960" progId="Equation.DSMT4">
                  <p:embed/>
                </p:oleObj>
              </mc:Choice>
              <mc:Fallback>
                <p:oleObj name="Equation" r:id="rId9" imgW="1002960" imgH="29196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07100" y="2146412"/>
                        <a:ext cx="10033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41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3414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41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41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2446</TotalTime>
  <Words>593</Words>
  <Application>Microsoft Office PowerPoint</Application>
  <PresentationFormat>On-screen Show (4:3)</PresentationFormat>
  <Paragraphs>73</Paragraphs>
  <Slides>17</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2</vt:i4>
      </vt:variant>
      <vt:variant>
        <vt:lpstr>Slide Titles</vt:lpstr>
      </vt:variant>
      <vt:variant>
        <vt:i4>17</vt:i4>
      </vt:variant>
    </vt:vector>
  </HeadingPairs>
  <TitlesOfParts>
    <vt:vector size="23" baseType="lpstr">
      <vt:lpstr>Arial</vt:lpstr>
      <vt:lpstr>Calibri</vt:lpstr>
      <vt:lpstr>Courier New</vt:lpstr>
      <vt:lpstr>Office Theme</vt:lpstr>
      <vt:lpstr>Equation</vt:lpstr>
      <vt:lpstr>MathType 6.0 Equation</vt:lpstr>
      <vt:lpstr>Section 17.8</vt:lpstr>
      <vt:lpstr>Objectives</vt:lpstr>
      <vt:lpstr>Example 1: Application: Exponential Growth </vt:lpstr>
      <vt:lpstr>Example 1: Application: Exponential Growth (cont.)</vt:lpstr>
      <vt:lpstr>Example 2: Application: Continuously Compounded Interest </vt:lpstr>
      <vt:lpstr>Example 2: Application: Continuously Compounded Interest (cont.)</vt:lpstr>
      <vt:lpstr>Example 3: Application: The Richter Scale </vt:lpstr>
      <vt:lpstr>Example 4: Application: The Richter Scale </vt:lpstr>
      <vt:lpstr>Example 4: Application: The Richter Scale (contd.)</vt:lpstr>
      <vt:lpstr>Example 5: Application: Half-life of Radium </vt:lpstr>
      <vt:lpstr>Example 5: Application: Half-life of Radium (cont.)</vt:lpstr>
      <vt:lpstr>Example 5: Application: Half-life of Radium (cont.)</vt:lpstr>
      <vt:lpstr>Example 6: Application: Newton’s Law of Cooling </vt:lpstr>
      <vt:lpstr>Example 6: Application: Newton’s Law of Cooling (cont.)</vt:lpstr>
      <vt:lpstr>Example 6: Application: Newton’s Law of Cooling (cont.)</vt:lpstr>
      <vt:lpstr>Example 6: Application: Newton’s Law of Cooling (cont.)</vt:lpstr>
      <vt:lpstr>Example 6: Application: Newton’s Law of Cooling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dc:creator>
  <cp:lastModifiedBy>Kara Roche</cp:lastModifiedBy>
  <cp:revision>533</cp:revision>
  <dcterms:created xsi:type="dcterms:W3CDTF">2013-04-26T14:43:13Z</dcterms:created>
  <dcterms:modified xsi:type="dcterms:W3CDTF">2018-07-24T15:06:49Z</dcterms:modified>
</cp:coreProperties>
</file>