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58" r:id="rId3"/>
    <p:sldId id="285" r:id="rId4"/>
    <p:sldId id="287" r:id="rId5"/>
    <p:sldId id="288" r:id="rId6"/>
    <p:sldId id="289" r:id="rId7"/>
    <p:sldId id="299" r:id="rId8"/>
    <p:sldId id="290" r:id="rId9"/>
    <p:sldId id="291" r:id="rId10"/>
    <p:sldId id="292" r:id="rId11"/>
    <p:sldId id="293" r:id="rId12"/>
    <p:sldId id="294" r:id="rId13"/>
    <p:sldId id="297" r:id="rId14"/>
    <p:sldId id="298" r:id="rId15"/>
    <p:sldId id="300" r:id="rId16"/>
    <p:sldId id="301" r:id="rId17"/>
    <p:sldId id="302" r:id="rId18"/>
    <p:sldId id="303" r:id="rId19"/>
    <p:sldId id="304" r:id="rId20"/>
    <p:sldId id="305" r:id="rId21"/>
    <p:sldId id="306" r:id="rId22"/>
    <p:sldId id="307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>
    <p:extLst/>
  </p:cmAuthor>
  <p:cmAuthor id="2" name="Belloit, Nicholas G" initials="BNG [2]" lastIdx="1" clrIdx="1">
    <p:extLst/>
  </p:cmAuthor>
  <p:cmAuthor id="3" name="Belloit, Nicholas G" initials="BNG [3]" lastIdx="1" clrIdx="2">
    <p:extLst/>
  </p:cmAuthor>
  <p:cmAuthor id="4" name="Belloit, Nicholas G" initials="BNG [4]" lastIdx="1" clrIdx="3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7E7E"/>
    <a:srgbClr val="366092"/>
    <a:srgbClr val="0000FF"/>
    <a:srgbClr val="000000"/>
    <a:srgbClr val="1F497D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108" autoAdjust="0"/>
    <p:restoredTop sz="94709" autoAdjust="0"/>
  </p:normalViewPr>
  <p:slideViewPr>
    <p:cSldViewPr>
      <p:cViewPr varScale="1">
        <p:scale>
          <a:sx n="87" d="100"/>
          <a:sy n="87" d="100"/>
        </p:scale>
        <p:origin x="90" y="52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7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7" Type="http://schemas.openxmlformats.org/officeDocument/2006/relationships/image" Target="../media/image47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Relationship Id="rId6" Type="http://schemas.openxmlformats.org/officeDocument/2006/relationships/image" Target="../media/image46.wmf"/><Relationship Id="rId5" Type="http://schemas.openxmlformats.org/officeDocument/2006/relationships/image" Target="../media/image45.wmf"/><Relationship Id="rId4" Type="http://schemas.openxmlformats.org/officeDocument/2006/relationships/image" Target="../media/image44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2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7" Type="http://schemas.openxmlformats.org/officeDocument/2006/relationships/image" Target="../media/image21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6" Type="http://schemas.openxmlformats.org/officeDocument/2006/relationships/image" Target="../media/image20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4" Type="http://schemas.openxmlformats.org/officeDocument/2006/relationships/image" Target="../media/image25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4" Type="http://schemas.openxmlformats.org/officeDocument/2006/relationships/image" Target="../media/image29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4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1815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7C3DB9-9EF2-4DCB-8074-1DACE8FD1CE6}" type="datetimeFigureOut">
              <a:rPr lang="en-US" smtClean="0"/>
              <a:pPr/>
              <a:t>8/23/2018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6DF2E6-0E7A-4665-84BC-07A679DEAB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1970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32.w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34.w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36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37.wmf"/><Relationship Id="rId4" Type="http://schemas.openxmlformats.org/officeDocument/2006/relationships/oleObject" Target="../embeddings/oleObject33.bin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13" Type="http://schemas.openxmlformats.org/officeDocument/2006/relationships/oleObject" Target="../embeddings/oleObject39.bin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12" Type="http://schemas.openxmlformats.org/officeDocument/2006/relationships/image" Target="../media/image45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7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2.wmf"/><Relationship Id="rId11" Type="http://schemas.openxmlformats.org/officeDocument/2006/relationships/oleObject" Target="../embeddings/oleObject38.bin"/><Relationship Id="rId5" Type="http://schemas.openxmlformats.org/officeDocument/2006/relationships/oleObject" Target="../embeddings/oleObject35.bin"/><Relationship Id="rId15" Type="http://schemas.openxmlformats.org/officeDocument/2006/relationships/oleObject" Target="../embeddings/oleObject40.bin"/><Relationship Id="rId10" Type="http://schemas.openxmlformats.org/officeDocument/2006/relationships/image" Target="../media/image44.wmf"/><Relationship Id="rId4" Type="http://schemas.openxmlformats.org/officeDocument/2006/relationships/image" Target="../media/image41.wmf"/><Relationship Id="rId9" Type="http://schemas.openxmlformats.org/officeDocument/2006/relationships/oleObject" Target="../embeddings/oleObject37.bin"/><Relationship Id="rId14" Type="http://schemas.openxmlformats.org/officeDocument/2006/relationships/image" Target="../media/image46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51.wmf"/><Relationship Id="rId5" Type="http://schemas.openxmlformats.org/officeDocument/2006/relationships/oleObject" Target="../embeddings/oleObject42.bin"/><Relationship Id="rId4" Type="http://schemas.openxmlformats.org/officeDocument/2006/relationships/image" Target="../media/image50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png"/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1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13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2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13" Type="http://schemas.openxmlformats.org/officeDocument/2006/relationships/oleObject" Target="../embeddings/oleObject19.bin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12" Type="http://schemas.openxmlformats.org/officeDocument/2006/relationships/image" Target="../media/image19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1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18.bin"/><Relationship Id="rId5" Type="http://schemas.openxmlformats.org/officeDocument/2006/relationships/oleObject" Target="../embeddings/oleObject15.bin"/><Relationship Id="rId15" Type="http://schemas.openxmlformats.org/officeDocument/2006/relationships/oleObject" Target="../embeddings/oleObject20.bin"/><Relationship Id="rId10" Type="http://schemas.openxmlformats.org/officeDocument/2006/relationships/image" Target="../media/image18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7.bin"/><Relationship Id="rId14" Type="http://schemas.openxmlformats.org/officeDocument/2006/relationships/image" Target="../media/image20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22.bin"/><Relationship Id="rId10" Type="http://schemas.openxmlformats.org/officeDocument/2006/relationships/image" Target="../media/image25.wmf"/><Relationship Id="rId4" Type="http://schemas.openxmlformats.org/officeDocument/2006/relationships/image" Target="../media/image22.wmf"/><Relationship Id="rId9" Type="http://schemas.openxmlformats.org/officeDocument/2006/relationships/oleObject" Target="../embeddings/oleObject24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26.bin"/><Relationship Id="rId10" Type="http://schemas.openxmlformats.org/officeDocument/2006/relationships/image" Target="../media/image29.wmf"/><Relationship Id="rId4" Type="http://schemas.openxmlformats.org/officeDocument/2006/relationships/image" Target="../media/image26.wmf"/><Relationship Id="rId9" Type="http://schemas.openxmlformats.org/officeDocument/2006/relationships/oleObject" Target="../embeddings/oleObject28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3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18.1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lnSpc>
                <a:spcPct val="90000"/>
              </a:lnSpc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Translations and Reflections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Horizontal and Vertical Translations of </a:t>
            </a:r>
            <a:r>
              <a:rPr lang="en-US" i="1" dirty="0"/>
              <a:t>y</a:t>
            </a:r>
            <a:r>
              <a:rPr lang="en-US" dirty="0"/>
              <a:t> = |</a:t>
            </a:r>
            <a:r>
              <a:rPr lang="en-US" i="1" dirty="0"/>
              <a:t>x</a:t>
            </a:r>
            <a:r>
              <a:rPr lang="en-US" dirty="0"/>
              <a:t>| (cont.)</a:t>
            </a:r>
          </a:p>
        </p:txBody>
      </p:sp>
      <p:pic>
        <p:nvPicPr>
          <p:cNvPr id="4403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2851" y="1371600"/>
            <a:ext cx="4138298" cy="4206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 the function 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Here </a:t>
            </a:r>
            <a:r>
              <a:rPr lang="en-US" dirty="0">
                <a:solidFill>
                  <a:srgbClr val="000099"/>
                </a:solidFill>
              </a:rPr>
              <a:t>(</a:t>
            </a:r>
            <a:r>
              <a:rPr lang="en-US" i="1" dirty="0">
                <a:solidFill>
                  <a:srgbClr val="000099"/>
                </a:solidFill>
              </a:rPr>
              <a:t>h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i="1" dirty="0">
                <a:solidFill>
                  <a:srgbClr val="000099"/>
                </a:solidFill>
              </a:rPr>
              <a:t>k</a:t>
            </a:r>
            <a:r>
              <a:rPr lang="en-US" dirty="0">
                <a:solidFill>
                  <a:srgbClr val="000099"/>
                </a:solidFill>
              </a:rPr>
              <a:t>) = (</a:t>
            </a:r>
            <a:r>
              <a:rPr lang="en-US" dirty="0">
                <a:solidFill>
                  <a:srgbClr val="000099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000099"/>
                </a:solidFill>
              </a:rPr>
              <a:t>4, </a:t>
            </a:r>
            <a:r>
              <a:rPr lang="en-US" dirty="0">
                <a:solidFill>
                  <a:srgbClr val="000099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000099"/>
                </a:solidFill>
              </a:rPr>
              <a:t>1)</a:t>
            </a:r>
            <a:r>
              <a:rPr lang="en-US" dirty="0">
                <a:solidFill>
                  <a:schemeClr val="tx1"/>
                </a:solidFill>
              </a:rPr>
              <a:t>,</a:t>
            </a:r>
            <a:r>
              <a:rPr lang="en-US" dirty="0"/>
              <a:t> so the horizontal translation is </a:t>
            </a:r>
            <a:r>
              <a:rPr lang="en-US" dirty="0">
                <a:latin typeface="Symbol" pitchFamily="98" charset="2"/>
              </a:rPr>
              <a:t>-</a:t>
            </a:r>
            <a:r>
              <a:rPr lang="en-US" dirty="0"/>
              <a:t>4 (4 units left) and the vertical translation is </a:t>
            </a:r>
            <a:r>
              <a:rPr lang="en-US" dirty="0">
                <a:latin typeface="Symbol" pitchFamily="98" charset="2"/>
              </a:rPr>
              <a:t>-</a:t>
            </a:r>
            <a:r>
              <a:rPr lang="en-US" dirty="0"/>
              <a:t>1 (1 unit down). The effect is that the vertex is now at the point </a:t>
            </a:r>
            <a:r>
              <a:rPr lang="en-US" dirty="0">
                <a:solidFill>
                  <a:schemeClr val="tx1"/>
                </a:solidFill>
              </a:rPr>
              <a:t>(</a:t>
            </a:r>
            <a:r>
              <a:rPr lang="en-US" dirty="0">
                <a:solidFill>
                  <a:schemeClr val="tx1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chemeClr val="tx1"/>
                </a:solidFill>
              </a:rPr>
              <a:t>4, </a:t>
            </a:r>
            <a:r>
              <a:rPr lang="en-US" dirty="0">
                <a:solidFill>
                  <a:schemeClr val="tx1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chemeClr val="tx1"/>
                </a:solidFill>
              </a:rPr>
              <a:t>1).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Horizontal and Vertical Translations of </a:t>
            </a:r>
            <a:r>
              <a:rPr lang="en-US" i="1" dirty="0"/>
              <a:t>y</a:t>
            </a:r>
            <a:r>
              <a:rPr lang="en-US" dirty="0"/>
              <a:t> = |</a:t>
            </a:r>
            <a:r>
              <a:rPr lang="en-US" i="1" dirty="0"/>
              <a:t>x</a:t>
            </a:r>
            <a:r>
              <a:rPr lang="en-US" dirty="0"/>
              <a:t>|</a:t>
            </a:r>
          </a:p>
        </p:txBody>
      </p:sp>
      <p:graphicFrame>
        <p:nvGraphicFramePr>
          <p:cNvPr id="53250" name="Object 2"/>
          <p:cNvGraphicFramePr>
            <a:graphicFrameLocks noChangeAspect="1"/>
          </p:cNvGraphicFramePr>
          <p:nvPr/>
        </p:nvGraphicFramePr>
        <p:xfrm>
          <a:off x="3310389" y="1320567"/>
          <a:ext cx="1879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57" name="Equation" r:id="rId3" imgW="1879560" imgH="469800" progId="Equation.DSMT4">
                  <p:embed/>
                </p:oleObj>
              </mc:Choice>
              <mc:Fallback>
                <p:oleObj name="Equation" r:id="rId3" imgW="187956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0389" y="1320567"/>
                        <a:ext cx="1879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Horizontal and Vertical Translations of </a:t>
            </a:r>
            <a:r>
              <a:rPr lang="en-US" i="1" dirty="0"/>
              <a:t>y</a:t>
            </a:r>
            <a:r>
              <a:rPr lang="en-US" dirty="0"/>
              <a:t> = |</a:t>
            </a:r>
            <a:r>
              <a:rPr lang="en-US" i="1" dirty="0"/>
              <a:t>x</a:t>
            </a:r>
            <a:r>
              <a:rPr lang="en-US" dirty="0"/>
              <a:t>| (cont.)</a:t>
            </a:r>
          </a:p>
        </p:txBody>
      </p:sp>
      <p:pic>
        <p:nvPicPr>
          <p:cNvPr id="4505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26358" y="1219200"/>
            <a:ext cx="4291284" cy="4297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 the function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Here </a:t>
            </a:r>
            <a:r>
              <a:rPr lang="en-US" dirty="0">
                <a:solidFill>
                  <a:srgbClr val="000099"/>
                </a:solidFill>
              </a:rPr>
              <a:t>(</a:t>
            </a:r>
            <a:r>
              <a:rPr lang="en-US" i="1" dirty="0">
                <a:solidFill>
                  <a:srgbClr val="000099"/>
                </a:solidFill>
              </a:rPr>
              <a:t>h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i="1" dirty="0">
                <a:solidFill>
                  <a:srgbClr val="000099"/>
                </a:solidFill>
              </a:rPr>
              <a:t>k</a:t>
            </a:r>
            <a:r>
              <a:rPr lang="en-US" dirty="0">
                <a:solidFill>
                  <a:srgbClr val="000099"/>
                </a:solidFill>
              </a:rPr>
              <a:t>) = (</a:t>
            </a:r>
            <a:r>
              <a:rPr lang="en-US" dirty="0">
                <a:solidFill>
                  <a:srgbClr val="000099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000099"/>
                </a:solidFill>
              </a:rPr>
              <a:t>2, 7)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/>
              <a:t>so the horizontal translation is </a:t>
            </a:r>
            <a:r>
              <a:rPr lang="en-US" dirty="0">
                <a:latin typeface="Symbol" pitchFamily="98" charset="2"/>
              </a:rPr>
              <a:t>-</a:t>
            </a:r>
            <a:r>
              <a:rPr lang="en-US" dirty="0"/>
              <a:t>2 (2 units left) and the vertical translation is 7 (7 units up). The effect is that the vertex is now at the point </a:t>
            </a:r>
            <a:br>
              <a:rPr lang="en-US" dirty="0"/>
            </a:br>
            <a:r>
              <a:rPr lang="en-US" dirty="0">
                <a:solidFill>
                  <a:schemeClr val="tx1"/>
                </a:solidFill>
              </a:rPr>
              <a:t>(</a:t>
            </a:r>
            <a:r>
              <a:rPr lang="en-US" dirty="0">
                <a:solidFill>
                  <a:schemeClr val="tx1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chemeClr val="tx1"/>
                </a:solidFill>
              </a:rPr>
              <a:t>2, 7).</a:t>
            </a:r>
            <a:r>
              <a:rPr lang="en-US" dirty="0"/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Horizontal and Vertical Translations of </a:t>
            </a:r>
            <a:r>
              <a:rPr lang="en-US" i="1" dirty="0"/>
              <a:t>y</a:t>
            </a:r>
            <a:r>
              <a:rPr lang="en-US" dirty="0"/>
              <a:t> = |</a:t>
            </a:r>
            <a:r>
              <a:rPr lang="en-US" i="1" dirty="0"/>
              <a:t>x</a:t>
            </a:r>
            <a:r>
              <a:rPr lang="en-US" dirty="0"/>
              <a:t>|</a:t>
            </a:r>
          </a:p>
        </p:txBody>
      </p:sp>
      <p:graphicFrame>
        <p:nvGraphicFramePr>
          <p:cNvPr id="54274" name="Object 2"/>
          <p:cNvGraphicFramePr>
            <a:graphicFrameLocks noChangeAspect="1"/>
          </p:cNvGraphicFramePr>
          <p:nvPr/>
        </p:nvGraphicFramePr>
        <p:xfrm>
          <a:off x="3314700" y="1328956"/>
          <a:ext cx="1866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81" name="Equation" r:id="rId3" imgW="1866600" imgH="469800" progId="Equation.DSMT4">
                  <p:embed/>
                </p:oleObj>
              </mc:Choice>
              <mc:Fallback>
                <p:oleObj name="Equation" r:id="rId3" imgW="186660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4700" y="1328956"/>
                        <a:ext cx="1866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Horizontal and Vertical Translations of </a:t>
            </a:r>
            <a:r>
              <a:rPr lang="en-US" i="1" dirty="0"/>
              <a:t>y</a:t>
            </a:r>
            <a:r>
              <a:rPr lang="en-US" dirty="0"/>
              <a:t> = |</a:t>
            </a:r>
            <a:r>
              <a:rPr lang="en-US" i="1" dirty="0"/>
              <a:t>x</a:t>
            </a:r>
            <a:r>
              <a:rPr lang="en-US" dirty="0"/>
              <a:t>|(cont.)</a:t>
            </a:r>
          </a:p>
        </p:txBody>
      </p:sp>
      <p:pic>
        <p:nvPicPr>
          <p:cNvPr id="4608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77440" y="1371600"/>
            <a:ext cx="4389120" cy="4389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 the function </a:t>
            </a:r>
          </a:p>
          <a:p>
            <a:r>
              <a:rPr lang="en-US" b="1" dirty="0"/>
              <a:t>Solution</a:t>
            </a:r>
          </a:p>
          <a:p>
            <a:r>
              <a:rPr lang="en-US" b="1" dirty="0"/>
              <a:t>The reflection is performed first, followed by the translations.</a:t>
            </a:r>
          </a:p>
          <a:p>
            <a:r>
              <a:rPr lang="en-US" dirty="0"/>
              <a:t>Here </a:t>
            </a:r>
            <a:r>
              <a:rPr lang="en-US" dirty="0">
                <a:solidFill>
                  <a:srgbClr val="000099"/>
                </a:solidFill>
              </a:rPr>
              <a:t>(</a:t>
            </a:r>
            <a:r>
              <a:rPr lang="en-US" i="1" dirty="0">
                <a:solidFill>
                  <a:srgbClr val="000099"/>
                </a:solidFill>
              </a:rPr>
              <a:t>h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i="1" dirty="0">
                <a:solidFill>
                  <a:srgbClr val="000099"/>
                </a:solidFill>
              </a:rPr>
              <a:t>k</a:t>
            </a:r>
            <a:r>
              <a:rPr lang="en-US" dirty="0">
                <a:solidFill>
                  <a:srgbClr val="000099"/>
                </a:solidFill>
              </a:rPr>
              <a:t>) = (</a:t>
            </a:r>
            <a:r>
              <a:rPr lang="en-US" dirty="0">
                <a:solidFill>
                  <a:srgbClr val="000099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000099"/>
                </a:solidFill>
              </a:rPr>
              <a:t>2, 5)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/>
              <a:t>and the graph is reflected across the </a:t>
            </a:r>
            <a:r>
              <a:rPr lang="en-US" i="1" dirty="0"/>
              <a:t>x</a:t>
            </a:r>
            <a:r>
              <a:rPr lang="en-US" dirty="0"/>
              <a:t>-axis. We show step-by-step how to “arrive” at the graph. (You may do these steps mentally and graph only the last step.)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Reflections and translations of </a:t>
            </a:r>
            <a:br>
              <a:rPr lang="en-US" dirty="0"/>
            </a:br>
            <a:r>
              <a:rPr lang="en-US" i="1" dirty="0"/>
              <a:t>y</a:t>
            </a:r>
            <a:r>
              <a:rPr lang="en-US" dirty="0"/>
              <a:t> = |</a:t>
            </a:r>
            <a:r>
              <a:rPr lang="en-US" i="1" dirty="0"/>
              <a:t>x</a:t>
            </a:r>
            <a:r>
              <a:rPr lang="en-US" dirty="0"/>
              <a:t>|</a:t>
            </a:r>
          </a:p>
        </p:txBody>
      </p:sp>
      <p:graphicFrame>
        <p:nvGraphicFramePr>
          <p:cNvPr id="58370" name="Object 2"/>
          <p:cNvGraphicFramePr>
            <a:graphicFrameLocks noChangeAspect="1"/>
          </p:cNvGraphicFramePr>
          <p:nvPr/>
        </p:nvGraphicFramePr>
        <p:xfrm>
          <a:off x="3314467" y="1342122"/>
          <a:ext cx="2120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77" name="Equation" r:id="rId3" imgW="2120760" imgH="469800" progId="Equation.DSMT4">
                  <p:embed/>
                </p:oleObj>
              </mc:Choice>
              <mc:Fallback>
                <p:oleObj name="Equation" r:id="rId3" imgW="212076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4467" y="1342122"/>
                        <a:ext cx="2120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Step 1: </a:t>
            </a:r>
            <a:r>
              <a:rPr lang="en-US" dirty="0"/>
              <a:t>Graph the reflection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Reflections and translations of </a:t>
            </a:r>
            <a:br>
              <a:rPr lang="en-US" dirty="0"/>
            </a:br>
            <a:r>
              <a:rPr lang="en-US" i="1" dirty="0"/>
              <a:t>y</a:t>
            </a:r>
            <a:r>
              <a:rPr lang="en-US" dirty="0"/>
              <a:t> = |</a:t>
            </a:r>
            <a:r>
              <a:rPr lang="en-US" i="1" dirty="0"/>
              <a:t>x</a:t>
            </a:r>
            <a:r>
              <a:rPr lang="en-US" dirty="0"/>
              <a:t>| (cont.)</a:t>
            </a:r>
          </a:p>
        </p:txBody>
      </p:sp>
      <p:pic>
        <p:nvPicPr>
          <p:cNvPr id="552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4600" y="1981200"/>
            <a:ext cx="4114800" cy="38522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5299" name="Object 3"/>
          <p:cNvGraphicFramePr>
            <a:graphicFrameLocks noChangeAspect="1"/>
          </p:cNvGraphicFramePr>
          <p:nvPr/>
        </p:nvGraphicFramePr>
        <p:xfrm>
          <a:off x="4601478" y="1303789"/>
          <a:ext cx="12827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06" name="Equation" r:id="rId4" imgW="1282680" imgH="495000" progId="Equation.DSMT4">
                  <p:embed/>
                </p:oleObj>
              </mc:Choice>
              <mc:Fallback>
                <p:oleObj name="Equation" r:id="rId4" imgW="1282680" imgH="495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1478" y="1303789"/>
                        <a:ext cx="12827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Step 2: </a:t>
            </a:r>
            <a:r>
              <a:rPr lang="en-US" dirty="0"/>
              <a:t>Translate the graph 2 units to the left.</a:t>
            </a:r>
          </a:p>
          <a:p>
            <a:r>
              <a:rPr lang="en-US" dirty="0"/>
              <a:t>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Reflections and translations of </a:t>
            </a:r>
            <a:br>
              <a:rPr lang="en-US" dirty="0"/>
            </a:br>
            <a:r>
              <a:rPr lang="en-US" i="1" dirty="0"/>
              <a:t>y</a:t>
            </a:r>
            <a:r>
              <a:rPr lang="en-US" dirty="0"/>
              <a:t> = |</a:t>
            </a:r>
            <a:r>
              <a:rPr lang="en-US" i="1" dirty="0"/>
              <a:t>x</a:t>
            </a:r>
            <a:r>
              <a:rPr lang="en-US" dirty="0"/>
              <a:t>| (cont.)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1D0C235-AC8E-41AC-B317-67A8EC64E9E0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665082" y="1905000"/>
            <a:ext cx="3813835" cy="3809574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Step 3: </a:t>
            </a:r>
            <a:r>
              <a:rPr lang="en-US" dirty="0"/>
              <a:t>Translate the graph 5 units up.</a:t>
            </a:r>
          </a:p>
          <a:p>
            <a:r>
              <a:rPr lang="en-US" dirty="0"/>
              <a:t>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Reflections and translations of </a:t>
            </a:r>
            <a:br>
              <a:rPr lang="en-US" dirty="0"/>
            </a:br>
            <a:r>
              <a:rPr lang="en-US" i="1" dirty="0"/>
              <a:t>y</a:t>
            </a:r>
            <a:r>
              <a:rPr lang="en-US" dirty="0"/>
              <a:t> = |</a:t>
            </a:r>
            <a:r>
              <a:rPr lang="en-US" i="1" dirty="0"/>
              <a:t>x</a:t>
            </a:r>
            <a:r>
              <a:rPr lang="en-US" dirty="0"/>
              <a:t>| (cont.)</a:t>
            </a:r>
          </a:p>
        </p:txBody>
      </p:sp>
      <p:pic>
        <p:nvPicPr>
          <p:cNvPr id="57346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14600" y="1752600"/>
            <a:ext cx="4114800" cy="41640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graph of               is given. Graph the function </a:t>
            </a:r>
          </a:p>
          <a:p>
            <a:endParaRPr lang="en-US" dirty="0"/>
          </a:p>
          <a:p>
            <a:r>
              <a:rPr lang="en-US" b="1" dirty="0"/>
              <a:t>Solution</a:t>
            </a:r>
          </a:p>
          <a:p>
            <a:r>
              <a:rPr lang="en-US" dirty="0"/>
              <a:t>If               is written                  then                         is the same as                              So                         and there is a horizontal translation of 2 units to the right and a vertical translation of 1 unit up.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Graphing Translations of a Function Given its Graph</a:t>
            </a:r>
          </a:p>
        </p:txBody>
      </p:sp>
      <p:graphicFrame>
        <p:nvGraphicFramePr>
          <p:cNvPr id="68610" name="Object 2"/>
          <p:cNvGraphicFramePr>
            <a:graphicFrameLocks noChangeAspect="1"/>
          </p:cNvGraphicFramePr>
          <p:nvPr/>
        </p:nvGraphicFramePr>
        <p:xfrm>
          <a:off x="2446789" y="1253455"/>
          <a:ext cx="1016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53" name="Equation" r:id="rId3" imgW="1015920" imgH="482400" progId="Equation.DSMT4">
                  <p:embed/>
                </p:oleObj>
              </mc:Choice>
              <mc:Fallback>
                <p:oleObj name="Equation" r:id="rId3" imgW="1015920" imgH="482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6789" y="1253455"/>
                        <a:ext cx="10160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1" name="Object 3"/>
          <p:cNvGraphicFramePr>
            <a:graphicFrameLocks noChangeAspect="1"/>
          </p:cNvGraphicFramePr>
          <p:nvPr/>
        </p:nvGraphicFramePr>
        <p:xfrm>
          <a:off x="550178" y="1744211"/>
          <a:ext cx="2019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54" name="Equation" r:id="rId5" imgW="2019240" imgH="482400" progId="Equation.DSMT4">
                  <p:embed/>
                </p:oleObj>
              </mc:Choice>
              <mc:Fallback>
                <p:oleObj name="Equation" r:id="rId5" imgW="2019240" imgH="482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178" y="1744211"/>
                        <a:ext cx="20193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2" name="Object 4"/>
          <p:cNvGraphicFramePr>
            <a:graphicFrameLocks noChangeAspect="1"/>
          </p:cNvGraphicFramePr>
          <p:nvPr/>
        </p:nvGraphicFramePr>
        <p:xfrm>
          <a:off x="837967" y="2794233"/>
          <a:ext cx="1016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55" name="Equation" r:id="rId7" imgW="1015920" imgH="482400" progId="Equation.DSMT4">
                  <p:embed/>
                </p:oleObj>
              </mc:Choice>
              <mc:Fallback>
                <p:oleObj name="Equation" r:id="rId7" imgW="1015920" imgH="482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7967" y="2794233"/>
                        <a:ext cx="10160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3" name="Object 5"/>
          <p:cNvGraphicFramePr>
            <a:graphicFrameLocks noChangeAspect="1"/>
          </p:cNvGraphicFramePr>
          <p:nvPr/>
        </p:nvGraphicFramePr>
        <p:xfrm>
          <a:off x="3352567" y="2878822"/>
          <a:ext cx="1320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56" name="Equation" r:id="rId9" imgW="1320480" imgH="469800" progId="Equation.DSMT4">
                  <p:embed/>
                </p:oleObj>
              </mc:Choice>
              <mc:Fallback>
                <p:oleObj name="Equation" r:id="rId9" imgW="132048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567" y="2878822"/>
                        <a:ext cx="1320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4" name="Object 6"/>
          <p:cNvGraphicFramePr>
            <a:graphicFrameLocks noChangeAspect="1"/>
          </p:cNvGraphicFramePr>
          <p:nvPr/>
        </p:nvGraphicFramePr>
        <p:xfrm>
          <a:off x="5478011" y="2819400"/>
          <a:ext cx="1930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57" name="Equation" r:id="rId11" imgW="1930320" imgH="482400" progId="Equation.DSMT4">
                  <p:embed/>
                </p:oleObj>
              </mc:Choice>
              <mc:Fallback>
                <p:oleObj name="Equation" r:id="rId11" imgW="1930320" imgH="482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8011" y="2819400"/>
                        <a:ext cx="19304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5" name="Object 7"/>
          <p:cNvGraphicFramePr>
            <a:graphicFrameLocks noChangeAspect="1"/>
          </p:cNvGraphicFramePr>
          <p:nvPr/>
        </p:nvGraphicFramePr>
        <p:xfrm>
          <a:off x="1769378" y="3284989"/>
          <a:ext cx="2222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58" name="Equation" r:id="rId13" imgW="2222280" imgH="469800" progId="Equation.DSMT4">
                  <p:embed/>
                </p:oleObj>
              </mc:Choice>
              <mc:Fallback>
                <p:oleObj name="Equation" r:id="rId13" imgW="222228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9378" y="3284989"/>
                        <a:ext cx="2222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6" name="Object 8"/>
          <p:cNvGraphicFramePr>
            <a:graphicFrameLocks noChangeAspect="1"/>
          </p:cNvGraphicFramePr>
          <p:nvPr/>
        </p:nvGraphicFramePr>
        <p:xfrm>
          <a:off x="4512578" y="3276600"/>
          <a:ext cx="19431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59" name="Equation" r:id="rId15" imgW="1942920" imgH="495000" progId="Equation.DSMT4">
                  <p:embed/>
                </p:oleObj>
              </mc:Choice>
              <mc:Fallback>
                <p:oleObj name="Equation" r:id="rId15" imgW="1942920" imgH="495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2578" y="3276600"/>
                        <a:ext cx="19431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36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Evaluate functions at a given expression.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Find the difference quotient for a given function.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Graph horizontal and vertical translations of given graphs of functions.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Graph reflections and translations of given graphs of functions.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Graphing Translations of a Function Given its Graph (cont.)</a:t>
            </a:r>
          </a:p>
        </p:txBody>
      </p:sp>
      <p:pic>
        <p:nvPicPr>
          <p:cNvPr id="6963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276976"/>
            <a:ext cx="4114800" cy="4133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63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24400" y="1276977"/>
            <a:ext cx="4114800" cy="41086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graph of                 is given. Graph the function </a:t>
            </a:r>
          </a:p>
          <a:p>
            <a:endParaRPr lang="en-US" dirty="0"/>
          </a:p>
          <a:p>
            <a:r>
              <a:rPr lang="en-US" b="1" dirty="0"/>
              <a:t>Solution</a:t>
            </a:r>
          </a:p>
          <a:p>
            <a:r>
              <a:rPr lang="en-US" dirty="0"/>
              <a:t>Here                            so translate the graph horizontally 3 units and vertically −2 units. (Add 3 to each </a:t>
            </a:r>
            <a:r>
              <a:rPr lang="en-US" i="1" dirty="0"/>
              <a:t>x</a:t>
            </a:r>
            <a:r>
              <a:rPr lang="en-US" dirty="0"/>
              <a:t>-value and −2 to each </a:t>
            </a:r>
            <a:r>
              <a:rPr lang="en-US" i="1" dirty="0"/>
              <a:t>y</a:t>
            </a:r>
            <a:r>
              <a:rPr lang="en-US" dirty="0"/>
              <a:t>-value.)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Graphing Translations of a Function Given its Graph</a:t>
            </a:r>
          </a:p>
        </p:txBody>
      </p:sp>
      <p:graphicFrame>
        <p:nvGraphicFramePr>
          <p:cNvPr id="70658" name="Object 2"/>
          <p:cNvGraphicFramePr>
            <a:graphicFrameLocks noChangeAspect="1"/>
          </p:cNvGraphicFramePr>
          <p:nvPr/>
        </p:nvGraphicFramePr>
        <p:xfrm>
          <a:off x="2459489" y="1312178"/>
          <a:ext cx="1206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77" name="Equation" r:id="rId3" imgW="1206360" imgH="469800" progId="Equation.DSMT4">
                  <p:embed/>
                </p:oleObj>
              </mc:Choice>
              <mc:Fallback>
                <p:oleObj name="Equation" r:id="rId3" imgW="120636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9489" y="1312178"/>
                        <a:ext cx="1206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59" name="Object 3"/>
          <p:cNvGraphicFramePr>
            <a:graphicFrameLocks noChangeAspect="1"/>
          </p:cNvGraphicFramePr>
          <p:nvPr/>
        </p:nvGraphicFramePr>
        <p:xfrm>
          <a:off x="601211" y="1752600"/>
          <a:ext cx="2222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78" name="Equation" r:id="rId5" imgW="2222280" imgH="469800" progId="Equation.DSMT4">
                  <p:embed/>
                </p:oleObj>
              </mc:Choice>
              <mc:Fallback>
                <p:oleObj name="Equation" r:id="rId5" imgW="222228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211" y="1752600"/>
                        <a:ext cx="2222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0" name="Object 4"/>
          <p:cNvGraphicFramePr>
            <a:graphicFrameLocks noChangeAspect="1"/>
          </p:cNvGraphicFramePr>
          <p:nvPr/>
        </p:nvGraphicFramePr>
        <p:xfrm>
          <a:off x="1282001" y="2861345"/>
          <a:ext cx="21463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79" name="Equation" r:id="rId7" imgW="2145960" imgH="495000" progId="Equation.DSMT4">
                  <p:embed/>
                </p:oleObj>
              </mc:Choice>
              <mc:Fallback>
                <p:oleObj name="Equation" r:id="rId7" imgW="2145960" imgH="495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2001" y="2861345"/>
                        <a:ext cx="21463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Graphing Translations of a Function Given its Graph (cont.)</a:t>
            </a:r>
          </a:p>
        </p:txBody>
      </p:sp>
      <p:pic>
        <p:nvPicPr>
          <p:cNvPr id="71682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" y="1359317"/>
            <a:ext cx="4114800" cy="4127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683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48200" y="1371600"/>
            <a:ext cx="4114800" cy="41209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the function                           find: </a:t>
            </a:r>
          </a:p>
          <a:p>
            <a:pPr marL="461963" indent="-461963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i="1" dirty="0">
                <a:solidFill>
                  <a:srgbClr val="0000FF"/>
                </a:solidFill>
              </a:rPr>
              <a:t>f</a:t>
            </a:r>
            <a:r>
              <a:rPr lang="en-US" dirty="0">
                <a:solidFill>
                  <a:srgbClr val="0000FF"/>
                </a:solidFill>
              </a:rPr>
              <a:t>(3)</a:t>
            </a:r>
          </a:p>
          <a:p>
            <a:pPr marL="461963" indent="-461963">
              <a:spcBef>
                <a:spcPts val="0"/>
              </a:spcBef>
            </a:pPr>
            <a:r>
              <a:rPr lang="en-US" b="1" dirty="0"/>
              <a:t>Solution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</a:t>
            </a:r>
            <a:r>
              <a:rPr lang="en-US" i="1" dirty="0">
                <a:solidFill>
                  <a:srgbClr val="0000FF"/>
                </a:solidFill>
              </a:rPr>
              <a:t>f</a:t>
            </a:r>
            <a:r>
              <a:rPr lang="en-US" dirty="0">
                <a:solidFill>
                  <a:srgbClr val="0000FF"/>
                </a:solidFill>
              </a:rPr>
              <a:t>(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FF"/>
                </a:solidFill>
              </a:rPr>
              <a:t>)</a:t>
            </a:r>
          </a:p>
          <a:p>
            <a:pPr marL="461963" indent="-461963"/>
            <a:r>
              <a:rPr lang="en-US" b="1" dirty="0"/>
              <a:t>Solution</a:t>
            </a:r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Using </a:t>
            </a: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 Notation</a:t>
            </a:r>
          </a:p>
        </p:txBody>
      </p:sp>
      <p:graphicFrame>
        <p:nvGraphicFramePr>
          <p:cNvPr id="47106" name="Object 2"/>
          <p:cNvGraphicFramePr>
            <a:graphicFrameLocks noChangeAspect="1"/>
          </p:cNvGraphicFramePr>
          <p:nvPr/>
        </p:nvGraphicFramePr>
        <p:xfrm>
          <a:off x="2895600" y="1312178"/>
          <a:ext cx="2095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57" name="Equation" r:id="rId3" imgW="2095200" imgH="482400" progId="Equation.DSMT4">
                  <p:embed/>
                </p:oleObj>
              </mc:Choice>
              <mc:Fallback>
                <p:oleObj name="Equation" r:id="rId3" imgW="2095200" imgH="482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1312178"/>
                        <a:ext cx="20955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09" name="Object 5"/>
          <p:cNvGraphicFramePr>
            <a:graphicFrameLocks noChangeAspect="1"/>
          </p:cNvGraphicFramePr>
          <p:nvPr/>
        </p:nvGraphicFramePr>
        <p:xfrm>
          <a:off x="990600" y="2726422"/>
          <a:ext cx="2222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58" name="Equation" r:id="rId5" imgW="2222280" imgH="533160" progId="Equation.DSMT4">
                  <p:embed/>
                </p:oleObj>
              </mc:Choice>
              <mc:Fallback>
                <p:oleObj name="Equation" r:id="rId5" imgW="222228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726422"/>
                        <a:ext cx="2222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0" name="Object 6"/>
          <p:cNvGraphicFramePr>
            <a:graphicFrameLocks noChangeAspect="1"/>
          </p:cNvGraphicFramePr>
          <p:nvPr/>
        </p:nvGraphicFramePr>
        <p:xfrm>
          <a:off x="1676400" y="3446477"/>
          <a:ext cx="1282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59" name="Equation" r:id="rId7" imgW="1282680" imgH="291960" progId="Equation.DSMT4">
                  <p:embed/>
                </p:oleObj>
              </mc:Choice>
              <mc:Fallback>
                <p:oleObj name="Equation" r:id="rId7" imgW="12826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446477"/>
                        <a:ext cx="1282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1" name="Object 7"/>
          <p:cNvGraphicFramePr>
            <a:graphicFrameLocks noChangeAspect="1"/>
          </p:cNvGraphicFramePr>
          <p:nvPr/>
        </p:nvGraphicFramePr>
        <p:xfrm>
          <a:off x="2980888" y="3438088"/>
          <a:ext cx="1143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60" name="Equation" r:id="rId9" imgW="1143000" imgH="291960" progId="Equation.DSMT4">
                  <p:embed/>
                </p:oleObj>
              </mc:Choice>
              <mc:Fallback>
                <p:oleObj name="Equation" r:id="rId9" imgW="114300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0888" y="3438088"/>
                        <a:ext cx="1143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2" name="Object 8"/>
          <p:cNvGraphicFramePr>
            <a:graphicFrameLocks noChangeAspect="1"/>
          </p:cNvGraphicFramePr>
          <p:nvPr/>
        </p:nvGraphicFramePr>
        <p:xfrm>
          <a:off x="4182611" y="3420844"/>
          <a:ext cx="660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61" name="Equation" r:id="rId11" imgW="660240" imgH="279360" progId="Equation.DSMT4">
                  <p:embed/>
                </p:oleObj>
              </mc:Choice>
              <mc:Fallback>
                <p:oleObj name="Equation" r:id="rId11" imgW="66024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2611" y="3420844"/>
                        <a:ext cx="660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3" name="Object 9"/>
          <p:cNvGraphicFramePr>
            <a:graphicFrameLocks noChangeAspect="1"/>
          </p:cNvGraphicFramePr>
          <p:nvPr/>
        </p:nvGraphicFramePr>
        <p:xfrm>
          <a:off x="1066800" y="4817378"/>
          <a:ext cx="673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62" name="Equation" r:id="rId13" imgW="672840" imgH="469800" progId="Equation.DSMT4">
                  <p:embed/>
                </p:oleObj>
              </mc:Choice>
              <mc:Fallback>
                <p:oleObj name="Equation" r:id="rId13" imgW="672840" imgH="4698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4817378"/>
                        <a:ext cx="673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4" name="Object 10"/>
          <p:cNvGraphicFramePr>
            <a:graphicFrameLocks noChangeAspect="1"/>
          </p:cNvGraphicFramePr>
          <p:nvPr/>
        </p:nvGraphicFramePr>
        <p:xfrm>
          <a:off x="1760989" y="4775433"/>
          <a:ext cx="1549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63" name="Equation" r:id="rId15" imgW="1549080" imgH="533160" progId="Equation.DSMT4">
                  <p:embed/>
                </p:oleObj>
              </mc:Choice>
              <mc:Fallback>
                <p:oleObj name="Equation" r:id="rId15" imgW="1549080" imgH="5331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0989" y="4775433"/>
                        <a:ext cx="1549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0262114"/>
              </p:ext>
            </p:extLst>
          </p:nvPr>
        </p:nvGraphicFramePr>
        <p:xfrm>
          <a:off x="1770077" y="5410200"/>
          <a:ext cx="1282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64" name="Equation" r:id="rId17" imgW="1282680" imgH="380880" progId="Equation.DSMT4">
                  <p:embed/>
                </p:oleObj>
              </mc:Choice>
              <mc:Fallback>
                <p:oleObj name="Equation" r:id="rId17" imgW="1282680" imgH="3808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0077" y="5410200"/>
                        <a:ext cx="1282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1963" indent="-461963">
              <a:buFont typeface="+mj-lt"/>
              <a:buAutoNum type="alphaLcPeriod" startAt="3"/>
            </a:pPr>
            <a:r>
              <a:rPr lang="en-US" dirty="0"/>
              <a:t> </a:t>
            </a:r>
            <a:r>
              <a:rPr lang="en-US" i="1" dirty="0">
                <a:solidFill>
                  <a:srgbClr val="0000FF"/>
                </a:solidFill>
              </a:rPr>
              <a:t>f</a:t>
            </a:r>
            <a:r>
              <a:rPr lang="en-US" dirty="0">
                <a:solidFill>
                  <a:srgbClr val="0000FF"/>
                </a:solidFill>
              </a:rPr>
              <a:t>(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FF"/>
                </a:solidFill>
              </a:rPr>
              <a:t> + 1)</a:t>
            </a:r>
            <a:endParaRPr lang="en-US" dirty="0"/>
          </a:p>
          <a:p>
            <a:pPr marL="461963" indent="-461963"/>
            <a:r>
              <a:rPr lang="en-US" b="1" dirty="0"/>
              <a:t>Solution</a:t>
            </a:r>
            <a:endParaRPr lang="en-US" dirty="0"/>
          </a:p>
          <a:p>
            <a:pPr marL="461963" indent="-461963"/>
            <a:r>
              <a:rPr lang="en-US" dirty="0"/>
              <a:t>Replace </a:t>
            </a:r>
            <a:r>
              <a:rPr lang="en-US" i="1" dirty="0"/>
              <a:t>x </a:t>
            </a:r>
            <a:r>
              <a:rPr lang="en-US" dirty="0"/>
              <a:t>with </a:t>
            </a:r>
            <a:r>
              <a:rPr lang="en-US" i="1" dirty="0"/>
              <a:t>a</a:t>
            </a:r>
            <a:r>
              <a:rPr lang="en-US" dirty="0"/>
              <a:t> + 1 and simplify.</a:t>
            </a:r>
          </a:p>
          <a:p>
            <a:pPr marL="461963" indent="-461963">
              <a:buFont typeface="+mj-lt"/>
              <a:buAutoNum type="alphaLcPeriod" startAt="3"/>
            </a:pPr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Using </a:t>
            </a: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 Notation (cont.)</a:t>
            </a:r>
          </a:p>
        </p:txBody>
      </p:sp>
      <p:graphicFrame>
        <p:nvGraphicFramePr>
          <p:cNvPr id="48131" name="Object 3"/>
          <p:cNvGraphicFramePr>
            <a:graphicFrameLocks noChangeAspect="1"/>
          </p:cNvGraphicFramePr>
          <p:nvPr/>
        </p:nvGraphicFramePr>
        <p:xfrm>
          <a:off x="1066800" y="3048000"/>
          <a:ext cx="1130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62" name="Equation" r:id="rId3" imgW="1130040" imgH="469800" progId="Equation.DSMT4">
                  <p:embed/>
                </p:oleObj>
              </mc:Choice>
              <mc:Fallback>
                <p:oleObj name="Equation" r:id="rId3" imgW="113004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048000"/>
                        <a:ext cx="1130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2" name="Object 4"/>
          <p:cNvGraphicFramePr>
            <a:graphicFrameLocks noChangeAspect="1"/>
          </p:cNvGraphicFramePr>
          <p:nvPr/>
        </p:nvGraphicFramePr>
        <p:xfrm>
          <a:off x="2209800" y="2971800"/>
          <a:ext cx="2006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63" name="Equation" r:id="rId5" imgW="2006280" imgH="533160" progId="Equation.DSMT4">
                  <p:embed/>
                </p:oleObj>
              </mc:Choice>
              <mc:Fallback>
                <p:oleObj name="Equation" r:id="rId5" imgW="200628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971800"/>
                        <a:ext cx="2006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3" name="Object 5"/>
          <p:cNvGraphicFramePr>
            <a:graphicFrameLocks noChangeAspect="1"/>
          </p:cNvGraphicFramePr>
          <p:nvPr/>
        </p:nvGraphicFramePr>
        <p:xfrm>
          <a:off x="2209800" y="3614956"/>
          <a:ext cx="2654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64" name="Equation" r:id="rId7" imgW="2654280" imgH="571320" progId="Equation.DSMT4">
                  <p:embed/>
                </p:oleObj>
              </mc:Choice>
              <mc:Fallback>
                <p:oleObj name="Equation" r:id="rId7" imgW="2654280" imgH="571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3614956"/>
                        <a:ext cx="26543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4" name="Object 6"/>
          <p:cNvGraphicFramePr>
            <a:graphicFrameLocks noChangeAspect="1"/>
          </p:cNvGraphicFramePr>
          <p:nvPr/>
        </p:nvGraphicFramePr>
        <p:xfrm>
          <a:off x="2209800" y="4267200"/>
          <a:ext cx="2425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65" name="Equation" r:id="rId9" imgW="2425680" imgH="380880" progId="Equation.DSMT4">
                  <p:embed/>
                </p:oleObj>
              </mc:Choice>
              <mc:Fallback>
                <p:oleObj name="Equation" r:id="rId9" imgW="242568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4267200"/>
                        <a:ext cx="2425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5" name="Object 7"/>
          <p:cNvGraphicFramePr>
            <a:graphicFrameLocks noChangeAspect="1"/>
          </p:cNvGraphicFramePr>
          <p:nvPr/>
        </p:nvGraphicFramePr>
        <p:xfrm>
          <a:off x="2209800" y="4876800"/>
          <a:ext cx="1943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66" name="Equation" r:id="rId11" imgW="1942920" imgH="380880" progId="Equation.DSMT4">
                  <p:embed/>
                </p:oleObj>
              </mc:Choice>
              <mc:Fallback>
                <p:oleObj name="Equation" r:id="rId11" imgW="194292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4876800"/>
                        <a:ext cx="1943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pc="-50" dirty="0"/>
              <a:t>Find the difference quotient for the function </a:t>
            </a:r>
          </a:p>
          <a:p>
            <a:r>
              <a:rPr lang="en-US" b="1" dirty="0"/>
              <a:t>Solution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Finding the Difference Quotient</a:t>
            </a:r>
            <a:br>
              <a:rPr lang="en-US" dirty="0"/>
            </a:b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i="1" dirty="0" err="1"/>
              <a:t>x</a:t>
            </a:r>
            <a:r>
              <a:rPr lang="en-US" dirty="0" err="1">
                <a:latin typeface="Symbol" pitchFamily="98" charset="2"/>
              </a:rPr>
              <a:t>+</a:t>
            </a:r>
            <a:r>
              <a:rPr lang="en-US" i="1" dirty="0" err="1"/>
              <a:t>h</a:t>
            </a:r>
            <a:r>
              <a:rPr lang="en-US" dirty="0"/>
              <a:t>)</a:t>
            </a:r>
            <a:r>
              <a:rPr lang="en-US" dirty="0">
                <a:latin typeface="Symbol" pitchFamily="98" charset="2"/>
              </a:rPr>
              <a:t>-</a:t>
            </a: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)/</a:t>
            </a:r>
            <a:r>
              <a:rPr lang="en-US" i="1" dirty="0"/>
              <a:t>h</a:t>
            </a:r>
          </a:p>
        </p:txBody>
      </p:sp>
      <p:graphicFrame>
        <p:nvGraphicFramePr>
          <p:cNvPr id="49155" name="Object 3"/>
          <p:cNvGraphicFramePr>
            <a:graphicFrameLocks noChangeAspect="1"/>
          </p:cNvGraphicFramePr>
          <p:nvPr/>
        </p:nvGraphicFramePr>
        <p:xfrm>
          <a:off x="6688822" y="1337345"/>
          <a:ext cx="1930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00" name="Equation" r:id="rId3" imgW="1930320" imgH="469800" progId="Equation.DSMT4">
                  <p:embed/>
                </p:oleObj>
              </mc:Choice>
              <mc:Fallback>
                <p:oleObj name="Equation" r:id="rId3" imgW="193032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8822" y="1337345"/>
                        <a:ext cx="1930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7" name="Object 5"/>
          <p:cNvGraphicFramePr>
            <a:graphicFrameLocks noChangeAspect="1"/>
          </p:cNvGraphicFramePr>
          <p:nvPr/>
        </p:nvGraphicFramePr>
        <p:xfrm>
          <a:off x="530352" y="2337033"/>
          <a:ext cx="5613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01" name="Equation" r:id="rId5" imgW="5613120" imgH="469800" progId="Equation.DSMT4">
                  <p:embed/>
                </p:oleObj>
              </mc:Choice>
              <mc:Fallback>
                <p:oleObj name="Equation" r:id="rId5" imgW="561312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337033"/>
                        <a:ext cx="5613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457200" y="2887211"/>
            <a:ext cx="28395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Substituting gives:</a:t>
            </a:r>
          </a:p>
        </p:txBody>
      </p:sp>
      <p:graphicFrame>
        <p:nvGraphicFramePr>
          <p:cNvPr id="49159" name="Object 7"/>
          <p:cNvGraphicFramePr>
            <a:graphicFrameLocks noChangeAspect="1"/>
          </p:cNvGraphicFramePr>
          <p:nvPr/>
        </p:nvGraphicFramePr>
        <p:xfrm>
          <a:off x="728444" y="3505200"/>
          <a:ext cx="21844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02" name="Equation" r:id="rId7" imgW="2184120" imgH="888840" progId="Equation.DSMT4">
                  <p:embed/>
                </p:oleObj>
              </mc:Choice>
              <mc:Fallback>
                <p:oleObj name="Equation" r:id="rId7" imgW="2184120" imgH="8888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8444" y="3505200"/>
                        <a:ext cx="21844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0" name="Object 8"/>
          <p:cNvGraphicFramePr>
            <a:graphicFrameLocks noChangeAspect="1"/>
          </p:cNvGraphicFramePr>
          <p:nvPr/>
        </p:nvGraphicFramePr>
        <p:xfrm>
          <a:off x="2912378" y="3479800"/>
          <a:ext cx="36195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03" name="Equation" r:id="rId9" imgW="3619440" imgH="939600" progId="Equation.DSMT4">
                  <p:embed/>
                </p:oleObj>
              </mc:Choice>
              <mc:Fallback>
                <p:oleObj name="Equation" r:id="rId9" imgW="3619440" imgH="9396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2378" y="3479800"/>
                        <a:ext cx="36195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1" name="Object 9"/>
          <p:cNvGraphicFramePr>
            <a:graphicFrameLocks noChangeAspect="1"/>
          </p:cNvGraphicFramePr>
          <p:nvPr/>
        </p:nvGraphicFramePr>
        <p:xfrm>
          <a:off x="2920767" y="4495800"/>
          <a:ext cx="299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04" name="Equation" r:id="rId11" imgW="2997000" imgH="838080" progId="Equation.DSMT4">
                  <p:embed/>
                </p:oleObj>
              </mc:Choice>
              <mc:Fallback>
                <p:oleObj name="Equation" r:id="rId11" imgW="299700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0767" y="4495800"/>
                        <a:ext cx="2997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2" name="Object 10"/>
          <p:cNvGraphicFramePr>
            <a:graphicFrameLocks noChangeAspect="1"/>
          </p:cNvGraphicFramePr>
          <p:nvPr/>
        </p:nvGraphicFramePr>
        <p:xfrm>
          <a:off x="5943600" y="4495800"/>
          <a:ext cx="939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05" name="Equation" r:id="rId13" imgW="939600" imgH="838080" progId="Equation.DSMT4">
                  <p:embed/>
                </p:oleObj>
              </mc:Choice>
              <mc:Fallback>
                <p:oleObj name="Equation" r:id="rId13" imgW="93960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4495800"/>
                        <a:ext cx="939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3" name="Object 11"/>
          <p:cNvGraphicFramePr>
            <a:graphicFrameLocks noChangeAspect="1"/>
          </p:cNvGraphicFramePr>
          <p:nvPr/>
        </p:nvGraphicFramePr>
        <p:xfrm>
          <a:off x="6934200" y="4800600"/>
          <a:ext cx="774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06" name="Equation" r:id="rId15" imgW="774360" imgH="291960" progId="Equation.DSMT4">
                  <p:embed/>
                </p:oleObj>
              </mc:Choice>
              <mc:Fallback>
                <p:oleObj name="Equation" r:id="rId15" imgW="77436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4800600"/>
                        <a:ext cx="774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pc="-50" dirty="0"/>
              <a:t>Find the difference quotient for the function </a:t>
            </a:r>
          </a:p>
          <a:p>
            <a:r>
              <a:rPr lang="en-US" b="1" dirty="0"/>
              <a:t>Solution</a:t>
            </a:r>
          </a:p>
          <a:p>
            <a:endParaRPr lang="en-US" b="1" dirty="0"/>
          </a:p>
          <a:p>
            <a:r>
              <a:rPr lang="en-US" dirty="0"/>
              <a:t>Substituting gives: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Finding the Difference Quotient</a:t>
            </a:r>
            <a:br>
              <a:rPr lang="en-US" dirty="0"/>
            </a:b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i="1" dirty="0" err="1"/>
              <a:t>x</a:t>
            </a:r>
            <a:r>
              <a:rPr lang="en-US" dirty="0" err="1">
                <a:latin typeface="Symbol" pitchFamily="98" charset="2"/>
              </a:rPr>
              <a:t>+</a:t>
            </a:r>
            <a:r>
              <a:rPr lang="en-US" i="1" dirty="0" err="1"/>
              <a:t>h</a:t>
            </a:r>
            <a:r>
              <a:rPr lang="en-US" dirty="0"/>
              <a:t>)</a:t>
            </a:r>
            <a:r>
              <a:rPr lang="en-US" dirty="0">
                <a:latin typeface="Symbol" pitchFamily="98" charset="2"/>
              </a:rPr>
              <a:t>-</a:t>
            </a: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)/</a:t>
            </a:r>
            <a:r>
              <a:rPr lang="en-US" i="1" dirty="0"/>
              <a:t>h</a:t>
            </a:r>
            <a:endParaRPr lang="en-US" dirty="0"/>
          </a:p>
        </p:txBody>
      </p:sp>
      <p:graphicFrame>
        <p:nvGraphicFramePr>
          <p:cNvPr id="50178" name="Object 2"/>
          <p:cNvGraphicFramePr>
            <a:graphicFrameLocks noChangeAspect="1"/>
          </p:cNvGraphicFramePr>
          <p:nvPr/>
        </p:nvGraphicFramePr>
        <p:xfrm>
          <a:off x="6663655" y="1337811"/>
          <a:ext cx="2247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05" name="Equation" r:id="rId3" imgW="2247840" imgH="482400" progId="Equation.DSMT4">
                  <p:embed/>
                </p:oleObj>
              </mc:Choice>
              <mc:Fallback>
                <p:oleObj name="Equation" r:id="rId3" imgW="2247840" imgH="482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3655" y="1337811"/>
                        <a:ext cx="22479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79" name="Object 3"/>
          <p:cNvGraphicFramePr>
            <a:graphicFrameLocks noChangeAspect="1"/>
          </p:cNvGraphicFramePr>
          <p:nvPr/>
        </p:nvGraphicFramePr>
        <p:xfrm>
          <a:off x="530352" y="2305050"/>
          <a:ext cx="6997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06" name="Equation" r:id="rId5" imgW="6997680" imgH="533160" progId="Equation.DSMT4">
                  <p:embed/>
                </p:oleObj>
              </mc:Choice>
              <mc:Fallback>
                <p:oleObj name="Equation" r:id="rId5" imgW="6997680" imgH="533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305050"/>
                        <a:ext cx="69977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2" name="Object 6"/>
          <p:cNvGraphicFramePr>
            <a:graphicFrameLocks noChangeAspect="1"/>
          </p:cNvGraphicFramePr>
          <p:nvPr/>
        </p:nvGraphicFramePr>
        <p:xfrm>
          <a:off x="795556" y="3674378"/>
          <a:ext cx="21844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07" name="Equation" r:id="rId7" imgW="2184120" imgH="888840" progId="Equation.DSMT4">
                  <p:embed/>
                </p:oleObj>
              </mc:Choice>
              <mc:Fallback>
                <p:oleObj name="Equation" r:id="rId7" imgW="2184120" imgH="8888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5556" y="3674378"/>
                        <a:ext cx="21844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3" name="Object 7"/>
          <p:cNvGraphicFramePr>
            <a:graphicFrameLocks noChangeAspect="1"/>
          </p:cNvGraphicFramePr>
          <p:nvPr/>
        </p:nvGraphicFramePr>
        <p:xfrm>
          <a:off x="3115811" y="3547145"/>
          <a:ext cx="51054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08" name="Equation" r:id="rId9" imgW="5105160" imgH="1028520" progId="Equation.DSMT4">
                  <p:embed/>
                </p:oleObj>
              </mc:Choice>
              <mc:Fallback>
                <p:oleObj name="Equation" r:id="rId9" imgW="5105160" imgH="10285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5811" y="3547145"/>
                        <a:ext cx="51054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Finding the Difference Quotient</a:t>
            </a:r>
            <a:br>
              <a:rPr lang="en-US" dirty="0"/>
            </a:b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i="1" dirty="0" err="1"/>
              <a:t>x</a:t>
            </a:r>
            <a:r>
              <a:rPr lang="en-US" dirty="0" err="1">
                <a:latin typeface="Symbol" pitchFamily="98" charset="2"/>
              </a:rPr>
              <a:t>+</a:t>
            </a:r>
            <a:r>
              <a:rPr lang="en-US" i="1" dirty="0" err="1"/>
              <a:t>h</a:t>
            </a:r>
            <a:r>
              <a:rPr lang="en-US" dirty="0"/>
              <a:t>) </a:t>
            </a:r>
            <a:r>
              <a:rPr lang="en-US" dirty="0">
                <a:latin typeface="Symbol" pitchFamily="98" charset="2"/>
              </a:rPr>
              <a:t>- </a:t>
            </a: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)/</a:t>
            </a:r>
            <a:r>
              <a:rPr lang="en-US" i="1" dirty="0"/>
              <a:t>h</a:t>
            </a:r>
            <a:endParaRPr lang="en-US" dirty="0"/>
          </a:p>
        </p:txBody>
      </p:sp>
      <p:graphicFrame>
        <p:nvGraphicFramePr>
          <p:cNvPr id="51205" name="Object 5"/>
          <p:cNvGraphicFramePr>
            <a:graphicFrameLocks noChangeAspect="1"/>
          </p:cNvGraphicFramePr>
          <p:nvPr/>
        </p:nvGraphicFramePr>
        <p:xfrm>
          <a:off x="728444" y="2362200"/>
          <a:ext cx="23622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0" name="Equation" r:id="rId3" imgW="2361960" imgH="876240" progId="Equation.DSMT4">
                  <p:embed/>
                </p:oleObj>
              </mc:Choice>
              <mc:Fallback>
                <p:oleObj name="Equation" r:id="rId3" imgW="2361960" imgH="876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8444" y="2362200"/>
                        <a:ext cx="23622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6" name="Object 6"/>
          <p:cNvGraphicFramePr>
            <a:graphicFrameLocks noChangeAspect="1"/>
          </p:cNvGraphicFramePr>
          <p:nvPr/>
        </p:nvGraphicFramePr>
        <p:xfrm>
          <a:off x="728444" y="3454400"/>
          <a:ext cx="23114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1" name="Equation" r:id="rId5" imgW="2311200" imgH="888840" progId="Equation.DSMT4">
                  <p:embed/>
                </p:oleObj>
              </mc:Choice>
              <mc:Fallback>
                <p:oleObj name="Equation" r:id="rId5" imgW="2311200" imgH="8888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8444" y="3454400"/>
                        <a:ext cx="23114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7" name="Object 7"/>
          <p:cNvGraphicFramePr>
            <a:graphicFrameLocks noChangeAspect="1"/>
          </p:cNvGraphicFramePr>
          <p:nvPr/>
        </p:nvGraphicFramePr>
        <p:xfrm>
          <a:off x="715963" y="4572000"/>
          <a:ext cx="1917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2" name="Equation" r:id="rId7" imgW="1917360" imgH="304560" progId="Equation.DSMT4">
                  <p:embed/>
                </p:oleObj>
              </mc:Choice>
              <mc:Fallback>
                <p:oleObj name="Equation" r:id="rId7" imgW="1917360" imgH="3045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5963" y="4572000"/>
                        <a:ext cx="1917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8" name="Object 8"/>
          <p:cNvGraphicFramePr>
            <a:graphicFrameLocks noChangeAspect="1"/>
          </p:cNvGraphicFramePr>
          <p:nvPr/>
        </p:nvGraphicFramePr>
        <p:xfrm>
          <a:off x="728444" y="1447800"/>
          <a:ext cx="52705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3" name="Equation" r:id="rId9" imgW="5270400" imgH="876240" progId="Equation.DSMT4">
                  <p:embed/>
                </p:oleObj>
              </mc:Choice>
              <mc:Fallback>
                <p:oleObj name="Equation" r:id="rId9" imgW="5270400" imgH="876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8444" y="1447800"/>
                        <a:ext cx="52705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3700244" y="3784833"/>
            <a:ext cx="150419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Factor out </a:t>
            </a:r>
            <a:r>
              <a:rPr lang="en-US" sz="2000" i="1" dirty="0">
                <a:solidFill>
                  <a:srgbClr val="007E7E"/>
                </a:solidFill>
              </a:rPr>
              <a:t>h</a:t>
            </a:r>
            <a:r>
              <a:rPr lang="en-US" sz="2000" dirty="0">
                <a:solidFill>
                  <a:srgbClr val="007E7E"/>
                </a:solidFill>
              </a:rPr>
              <a:t>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324600" y="1600200"/>
            <a:ext cx="204767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Expand (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 + </a:t>
            </a:r>
            <a:r>
              <a:rPr lang="en-US" sz="2000" i="1" dirty="0">
                <a:solidFill>
                  <a:srgbClr val="007E7E"/>
                </a:solidFill>
              </a:rPr>
              <a:t>h</a:t>
            </a:r>
            <a:r>
              <a:rPr lang="en-US" sz="2000" dirty="0">
                <a:solidFill>
                  <a:srgbClr val="007E7E"/>
                </a:solidFill>
              </a:rPr>
              <a:t>)</a:t>
            </a:r>
            <a:r>
              <a:rPr lang="en-US" sz="2000" baseline="30000" dirty="0">
                <a:solidFill>
                  <a:srgbClr val="007E7E"/>
                </a:solidFill>
              </a:rPr>
              <a:t>2</a:t>
            </a:r>
          </a:p>
          <a:p>
            <a:r>
              <a:rPr lang="en-US" sz="2000" dirty="0">
                <a:solidFill>
                  <a:srgbClr val="007E7E"/>
                </a:solidFill>
              </a:rPr>
              <a:t>and multiply by 2.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970318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Procedure</a:t>
            </a:r>
          </a:p>
          <a:p>
            <a:r>
              <a:rPr lang="en-US" dirty="0">
                <a:solidFill>
                  <a:srgbClr val="000000"/>
                </a:solidFill>
              </a:rPr>
              <a:t>Given the graph of </a:t>
            </a:r>
            <a:r>
              <a:rPr lang="en-US" i="1" dirty="0">
                <a:solidFill>
                  <a:srgbClr val="000000"/>
                </a:solidFill>
              </a:rPr>
              <a:t>y </a:t>
            </a:r>
            <a:r>
              <a:rPr lang="en-US" dirty="0">
                <a:solidFill>
                  <a:srgbClr val="000000"/>
                </a:solidFill>
              </a:rPr>
              <a:t>=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), the graph of </a:t>
            </a:r>
            <a:r>
              <a:rPr lang="en-US" i="1" dirty="0">
                <a:solidFill>
                  <a:srgbClr val="000000"/>
                </a:solidFill>
              </a:rPr>
              <a:t>y </a:t>
            </a:r>
            <a:r>
              <a:rPr lang="en-US" dirty="0">
                <a:solidFill>
                  <a:srgbClr val="000000"/>
                </a:solidFill>
              </a:rPr>
              <a:t>=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  <a:latin typeface="Symbol" pitchFamily="98" charset="2"/>
              </a:rPr>
              <a:t>-</a:t>
            </a:r>
            <a:r>
              <a:rPr lang="en-US" i="1" dirty="0">
                <a:solidFill>
                  <a:srgbClr val="000000"/>
                </a:solidFill>
              </a:rPr>
              <a:t>h</a:t>
            </a:r>
            <a:r>
              <a:rPr lang="en-US" dirty="0">
                <a:solidFill>
                  <a:srgbClr val="000000"/>
                </a:solidFill>
              </a:rPr>
              <a:t>) + </a:t>
            </a:r>
            <a:r>
              <a:rPr lang="en-US" i="1" dirty="0">
                <a:solidFill>
                  <a:srgbClr val="000000"/>
                </a:solidFill>
              </a:rPr>
              <a:t>k</a:t>
            </a:r>
            <a:r>
              <a:rPr lang="en-US" dirty="0">
                <a:solidFill>
                  <a:srgbClr val="000000"/>
                </a:solidFill>
              </a:rPr>
              <a:t> is</a:t>
            </a:r>
          </a:p>
          <a:p>
            <a:pPr marL="687388" indent="-460375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a horizontal translation of </a:t>
            </a:r>
            <a:r>
              <a:rPr lang="en-US" i="1" dirty="0">
                <a:solidFill>
                  <a:srgbClr val="000000"/>
                </a:solidFill>
              </a:rPr>
              <a:t>h </a:t>
            </a:r>
            <a:r>
              <a:rPr lang="en-US" dirty="0">
                <a:solidFill>
                  <a:srgbClr val="000000"/>
                </a:solidFill>
              </a:rPr>
              <a:t>units, and</a:t>
            </a:r>
          </a:p>
          <a:p>
            <a:pPr marL="687388" indent="-460375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a vertical translation of </a:t>
            </a:r>
            <a:r>
              <a:rPr lang="en-US" i="1" dirty="0">
                <a:solidFill>
                  <a:srgbClr val="000000"/>
                </a:solidFill>
              </a:rPr>
              <a:t>k </a:t>
            </a:r>
            <a:r>
              <a:rPr lang="en-US" dirty="0">
                <a:solidFill>
                  <a:srgbClr val="000000"/>
                </a:solidFill>
              </a:rPr>
              <a:t>units</a:t>
            </a:r>
            <a:r>
              <a:rPr lang="en-US" i="1" dirty="0">
                <a:solidFill>
                  <a:srgbClr val="000000"/>
                </a:solidFill>
              </a:rPr>
              <a:t> </a:t>
            </a:r>
          </a:p>
          <a:p>
            <a:r>
              <a:rPr lang="en-US" dirty="0">
                <a:solidFill>
                  <a:srgbClr val="000000"/>
                </a:solidFill>
              </a:rPr>
              <a:t>of the graph of </a:t>
            </a:r>
            <a:r>
              <a:rPr lang="en-US" i="1" dirty="0">
                <a:solidFill>
                  <a:srgbClr val="000000"/>
                </a:solidFill>
              </a:rPr>
              <a:t>y </a:t>
            </a:r>
            <a:r>
              <a:rPr lang="en-US" dirty="0">
                <a:solidFill>
                  <a:srgbClr val="000000"/>
                </a:solidFill>
              </a:rPr>
              <a:t>=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). </a:t>
            </a:r>
            <a:endParaRPr lang="en-US" i="1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Draw the graph of </a:t>
            </a:r>
            <a:r>
              <a:rPr lang="en-US" i="1" dirty="0">
                <a:solidFill>
                  <a:srgbClr val="000000"/>
                </a:solidFill>
              </a:rPr>
              <a:t>y </a:t>
            </a:r>
            <a:r>
              <a:rPr lang="en-US" dirty="0">
                <a:solidFill>
                  <a:srgbClr val="000000"/>
                </a:solidFill>
              </a:rPr>
              <a:t>=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) in relation to (</a:t>
            </a:r>
            <a:r>
              <a:rPr lang="en-US" i="1" dirty="0">
                <a:solidFill>
                  <a:srgbClr val="000000"/>
                </a:solidFill>
              </a:rPr>
              <a:t>h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k</a:t>
            </a:r>
            <a:r>
              <a:rPr lang="en-US" dirty="0">
                <a:solidFill>
                  <a:srgbClr val="000000"/>
                </a:solidFill>
              </a:rPr>
              <a:t>) as if (</a:t>
            </a:r>
            <a:r>
              <a:rPr lang="en-US" i="1" dirty="0">
                <a:solidFill>
                  <a:srgbClr val="000000"/>
                </a:solidFill>
              </a:rPr>
              <a:t>h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k</a:t>
            </a:r>
            <a:r>
              <a:rPr lang="en-US" dirty="0">
                <a:solidFill>
                  <a:srgbClr val="000000"/>
                </a:solidFill>
              </a:rPr>
              <a:t>) were the origin, (0, 0). This new graph will be the graph of </a:t>
            </a:r>
            <a:r>
              <a:rPr lang="en-US" i="1" dirty="0">
                <a:solidFill>
                  <a:srgbClr val="000000"/>
                </a:solidFill>
              </a:rPr>
              <a:t>y </a:t>
            </a:r>
            <a:r>
              <a:rPr lang="en-US" dirty="0">
                <a:solidFill>
                  <a:srgbClr val="000000"/>
                </a:solidFill>
              </a:rPr>
              <a:t>=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  <a:latin typeface="Symbol" pitchFamily="98" charset="2"/>
              </a:rPr>
              <a:t>-</a:t>
            </a:r>
            <a:r>
              <a:rPr lang="en-US" i="1" dirty="0">
                <a:solidFill>
                  <a:srgbClr val="000000"/>
                </a:solidFill>
              </a:rPr>
              <a:t>h</a:t>
            </a:r>
            <a:r>
              <a:rPr lang="en-US" dirty="0">
                <a:solidFill>
                  <a:srgbClr val="000000"/>
                </a:solidFill>
              </a:rPr>
              <a:t>) + </a:t>
            </a:r>
            <a:r>
              <a:rPr lang="en-US" i="1" dirty="0">
                <a:solidFill>
                  <a:srgbClr val="000000"/>
                </a:solidFill>
              </a:rPr>
              <a:t>k</a:t>
            </a:r>
            <a:r>
              <a:rPr lang="en-US" dirty="0">
                <a:solidFill>
                  <a:srgbClr val="000000"/>
                </a:solidFill>
              </a:rPr>
              <a:t>.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Horizontal and Vertical Translations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 the function                         Use the graph in Figure 5 as a reference.</a:t>
            </a:r>
          </a:p>
          <a:p>
            <a:r>
              <a:rPr lang="en-US" b="1" dirty="0"/>
              <a:t>Solution</a:t>
            </a:r>
          </a:p>
          <a:p>
            <a:r>
              <a:rPr lang="en-US" dirty="0">
                <a:solidFill>
                  <a:schemeClr val="tx1"/>
                </a:solidFill>
              </a:rPr>
              <a:t>Here </a:t>
            </a:r>
            <a:r>
              <a:rPr lang="en-US" dirty="0">
                <a:solidFill>
                  <a:srgbClr val="000099"/>
                </a:solidFill>
              </a:rPr>
              <a:t>(</a:t>
            </a:r>
            <a:r>
              <a:rPr lang="en-US" i="1" dirty="0">
                <a:solidFill>
                  <a:srgbClr val="000099"/>
                </a:solidFill>
              </a:rPr>
              <a:t>h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i="1" dirty="0">
                <a:solidFill>
                  <a:srgbClr val="000099"/>
                </a:solidFill>
              </a:rPr>
              <a:t>k</a:t>
            </a:r>
            <a:r>
              <a:rPr lang="en-US" dirty="0">
                <a:solidFill>
                  <a:srgbClr val="000099"/>
                </a:solidFill>
              </a:rPr>
              <a:t>) = (3, 2)</a:t>
            </a:r>
            <a:r>
              <a:rPr lang="en-US" dirty="0">
                <a:solidFill>
                  <a:schemeClr val="tx1"/>
                </a:solidFill>
              </a:rPr>
              <a:t>, so there </a:t>
            </a:r>
            <a:r>
              <a:rPr lang="en-US" dirty="0"/>
              <a:t>is a horizontal translation of 3 units right and 2 units up. In effect, </a:t>
            </a:r>
            <a:r>
              <a:rPr lang="en-US" dirty="0">
                <a:solidFill>
                  <a:schemeClr val="tx1"/>
                </a:solidFill>
              </a:rPr>
              <a:t>(3, 2),</a:t>
            </a:r>
            <a:r>
              <a:rPr lang="en-US" dirty="0"/>
              <a:t> is now the vertex of the new graph just as </a:t>
            </a:r>
            <a:r>
              <a:rPr lang="en-US" dirty="0">
                <a:solidFill>
                  <a:schemeClr val="tx1"/>
                </a:solidFill>
              </a:rPr>
              <a:t>(0, 0) </a:t>
            </a:r>
            <a:r>
              <a:rPr lang="en-US" dirty="0"/>
              <a:t>is the vertex of the original graph. You should check that the points shown on the graph here do indeed satisfy the function.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4: Horizontal and Vertical Translations of </a:t>
            </a:r>
            <a:r>
              <a:rPr lang="en-US" i="1" dirty="0"/>
              <a:t>y</a:t>
            </a:r>
            <a:r>
              <a:rPr lang="en-US" dirty="0"/>
              <a:t> = |</a:t>
            </a:r>
            <a:r>
              <a:rPr lang="en-US" i="1" dirty="0"/>
              <a:t>x</a:t>
            </a:r>
            <a:r>
              <a:rPr lang="en-US" dirty="0"/>
              <a:t>|</a:t>
            </a:r>
          </a:p>
        </p:txBody>
      </p:sp>
      <p:graphicFrame>
        <p:nvGraphicFramePr>
          <p:cNvPr id="52226" name="Object 2"/>
          <p:cNvGraphicFramePr>
            <a:graphicFrameLocks noChangeAspect="1"/>
          </p:cNvGraphicFramePr>
          <p:nvPr/>
        </p:nvGraphicFramePr>
        <p:xfrm>
          <a:off x="3330779" y="1320567"/>
          <a:ext cx="1866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33" name="Equation" r:id="rId3" imgW="1866600" imgH="469800" progId="Equation.DSMT4">
                  <p:embed/>
                </p:oleObj>
              </mc:Choice>
              <mc:Fallback>
                <p:oleObj name="Equation" r:id="rId3" imgW="186660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0779" y="1320567"/>
                        <a:ext cx="1866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698</TotalTime>
  <Words>789</Words>
  <Application>Microsoft Office PowerPoint</Application>
  <PresentationFormat>On-screen Show (4:3)</PresentationFormat>
  <Paragraphs>79</Paragraphs>
  <Slides>22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</vt:lpstr>
      <vt:lpstr>Calibri</vt:lpstr>
      <vt:lpstr>Courier New</vt:lpstr>
      <vt:lpstr>Symbol</vt:lpstr>
      <vt:lpstr>Office Theme</vt:lpstr>
      <vt:lpstr>Equation</vt:lpstr>
      <vt:lpstr>Section 18.1</vt:lpstr>
      <vt:lpstr>Objectives</vt:lpstr>
      <vt:lpstr>Example 1: Using f(x) Notation</vt:lpstr>
      <vt:lpstr>Example 1: Using f(x) Notation (cont.)</vt:lpstr>
      <vt:lpstr>Example 2: Finding the Difference Quotient f(x+h)-f(x)/h</vt:lpstr>
      <vt:lpstr>Example 3: Finding the Difference Quotient f(x+h)-f(x)/h</vt:lpstr>
      <vt:lpstr>Example 3: Finding the Difference Quotient f(x+h) - f(x)/h</vt:lpstr>
      <vt:lpstr>Horizontal and Vertical Translations</vt:lpstr>
      <vt:lpstr>Example 4: Horizontal and Vertical Translations of y = |x|</vt:lpstr>
      <vt:lpstr>Example 4: Horizontal and Vertical Translations of y = |x| (cont.)</vt:lpstr>
      <vt:lpstr>Example 5: Horizontal and Vertical Translations of y = |x|</vt:lpstr>
      <vt:lpstr>Example 5: Horizontal and Vertical Translations of y = |x| (cont.)</vt:lpstr>
      <vt:lpstr>Example 6: Horizontal and Vertical Translations of y = |x|</vt:lpstr>
      <vt:lpstr>Example 6: Horizontal and Vertical Translations of y = |x|(cont.)</vt:lpstr>
      <vt:lpstr>Example 7: Reflections and translations of  y = |x|</vt:lpstr>
      <vt:lpstr>Example 7: Reflections and translations of  y = |x| (cont.)</vt:lpstr>
      <vt:lpstr>Example 7: Reflections and translations of  y = |x| (cont.)</vt:lpstr>
      <vt:lpstr>Example 7: Reflections and translations of  y = |x| (cont.)</vt:lpstr>
      <vt:lpstr>Example 8: Graphing Translations of a Function Given its Graph</vt:lpstr>
      <vt:lpstr>Example 8: Graphing Translations of a Function Given its Graph (cont.)</vt:lpstr>
      <vt:lpstr>Example 9: Graphing Translations of a Function Given its Graph</vt:lpstr>
      <vt:lpstr>Example 9: Graphing Translations of a Function Given its Graph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</dc:title>
  <dc:creator>Hawkes Learning Systems</dc:creator>
  <cp:lastModifiedBy>Rebecca Johnson</cp:lastModifiedBy>
  <cp:revision>109</cp:revision>
  <dcterms:created xsi:type="dcterms:W3CDTF">2013-04-26T14:43:13Z</dcterms:created>
  <dcterms:modified xsi:type="dcterms:W3CDTF">2018-08-23T14:58:54Z</dcterms:modified>
</cp:coreProperties>
</file>