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65" d="100"/>
          <a:sy n="65" d="100"/>
        </p:scale>
        <p:origin x="90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37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image" Target="../media/image44.png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8.png"/><Relationship Id="rId4" Type="http://schemas.openxmlformats.org/officeDocument/2006/relationships/image" Target="../media/image45.wmf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4" imgW="2171520" imgH="927000" progId="Equation.DSMT4">
                  <p:embed/>
                </p:oleObj>
              </mc:Choice>
              <mc:Fallback>
                <p:oleObj name="Equation" r:id="rId4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4" name="Equation" r:id="rId6" imgW="1574640" imgH="927000" progId="Equation.DSMT4">
                  <p:embed/>
                </p:oleObj>
              </mc:Choice>
              <mc:Fallback>
                <p:oleObj name="Equation" r:id="rId6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Circle, Center, Radius, and Diameter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Circle, Center, Radius, and Diameter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895600" y="1828800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758825" y="27432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0" name="Equation" r:id="rId4" imgW="3187440" imgH="533160" progId="Equation.DSMT4">
                  <p:embed/>
                </p:oleObj>
              </mc:Choice>
              <mc:Fallback>
                <p:oleObj name="Equation" r:id="rId4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27432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1447800" y="42672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1" name="Equation" r:id="rId6" imgW="1714320" imgH="469800" progId="Equation.DSMT4">
                  <p:embed/>
                </p:oleObj>
              </mc:Choice>
              <mc:Fallback>
                <p:oleObj name="Equation" r:id="rId6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General form for the equation of a circle with center at the origin: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0" name="Equation" r:id="rId3" imgW="1002960" imgH="622080" progId="Equation.DSMT4">
                  <p:embed/>
                </p:oleObj>
              </mc:Choice>
              <mc:Fallback>
                <p:oleObj name="Equation" r:id="rId3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165904"/>
              </p:ext>
            </p:extLst>
          </p:nvPr>
        </p:nvGraphicFramePr>
        <p:xfrm>
          <a:off x="2994732" y="162220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1" name="Equation" r:id="rId5" imgW="533160" imgH="444240" progId="Equation.DSMT4">
                  <p:embed/>
                </p:oleObj>
              </mc:Choice>
              <mc:Fallback>
                <p:oleObj name="Equation" r:id="rId5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732" y="162220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819578"/>
              </p:ext>
            </p:extLst>
          </p:nvPr>
        </p:nvGraphicFramePr>
        <p:xfrm>
          <a:off x="4669983" y="381876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2" name="Equation" r:id="rId7" imgW="1574640" imgH="444240" progId="Equation.DSMT4">
                  <p:embed/>
                </p:oleObj>
              </mc:Choice>
              <mc:Fallback>
                <p:oleObj name="Equation" r:id="rId7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983" y="381876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021638"/>
              </p:ext>
            </p:extLst>
          </p:nvPr>
        </p:nvGraphicFramePr>
        <p:xfrm>
          <a:off x="6324600" y="41910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3" name="Equation" r:id="rId9" imgW="1002960" imgH="622080" progId="Equation.DSMT4">
                  <p:embed/>
                </p:oleObj>
              </mc:Choice>
              <mc:Fallback>
                <p:oleObj name="Equation" r:id="rId9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1910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FB02ACA7-40F3-4129-A817-F2B5883DB1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43998"/>
              </p:ext>
            </p:extLst>
          </p:nvPr>
        </p:nvGraphicFramePr>
        <p:xfrm>
          <a:off x="2057400" y="3348867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4" name="Equation" r:id="rId10" imgW="1701720" imgH="469800" progId="Equation.DSMT4">
                  <p:embed/>
                </p:oleObj>
              </mc:Choice>
              <mc:Fallback>
                <p:oleObj name="Equation" r:id="rId10" imgW="1701720" imgH="46980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48867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1" name="Equation" r:id="rId3" imgW="1002960" imgH="622080" progId="Equation.DSMT4">
                  <p:embed/>
                </p:oleObj>
              </mc:Choice>
              <mc:Fallback>
                <p:oleObj name="Equation" r:id="rId3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2" name="Equation" r:id="rId5" imgW="3238200" imgH="698400" progId="Equation.DSMT4">
                  <p:embed/>
                </p:oleObj>
              </mc:Choice>
              <mc:Fallback>
                <p:oleObj name="Equation" r:id="rId5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3" name="Equation" r:id="rId7" imgW="3492360" imgH="533160" progId="Equation.DSMT4">
                  <p:embed/>
                </p:oleObj>
              </mc:Choice>
              <mc:Fallback>
                <p:oleObj name="Equation" r:id="rId7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4" name="Equation" r:id="rId9" imgW="1002960" imgH="622080" progId="Equation.DSMT4">
                  <p:embed/>
                </p:oleObj>
              </mc:Choice>
              <mc:Fallback>
                <p:oleObj name="Equation" r:id="rId9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General form for the equation of a</a:t>
            </a:r>
          </a:p>
          <a:p>
            <a:r>
              <a:rPr lang="en-US" dirty="0"/>
              <a:t>circle: 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120983"/>
              </p:ext>
            </p:extLst>
          </p:nvPr>
        </p:nvGraphicFramePr>
        <p:xfrm>
          <a:off x="534971" y="3747851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5" name="Equation" r:id="rId3" imgW="2997000" imgH="545760" progId="Equation.DSMT4">
                  <p:embed/>
                </p:oleObj>
              </mc:Choice>
              <mc:Fallback>
                <p:oleObj name="Equation" r:id="rId3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71" y="3747851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251807"/>
              </p:ext>
            </p:extLst>
          </p:nvPr>
        </p:nvGraphicFramePr>
        <p:xfrm>
          <a:off x="486425" y="4748079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6" name="Equation" r:id="rId6" imgW="4241520" imgH="533160" progId="Equation.DSMT4">
                  <p:embed/>
                </p:oleObj>
              </mc:Choice>
              <mc:Fallback>
                <p:oleObj name="Equation" r:id="rId6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25" y="4748079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0C7743E-3F46-4ECF-ACE6-D0319CBBB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792115"/>
              </p:ext>
            </p:extLst>
          </p:nvPr>
        </p:nvGraphicFramePr>
        <p:xfrm>
          <a:off x="1397000" y="2895600"/>
          <a:ext cx="3175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8" imgW="3174840" imgH="533160" progId="Equation.DSMT4">
                  <p:embed/>
                </p:oleObj>
              </mc:Choice>
              <mc:Fallback>
                <p:oleObj name="Equation" r:id="rId8" imgW="3174840" imgH="533160" progId="Equation.DSMT4">
                  <p:embed/>
                  <p:pic>
                    <p:nvPicPr>
                      <p:cNvPr id="655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895600"/>
                        <a:ext cx="3175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1" name="Equation" r:id="rId3" imgW="2819160" imgH="444240" progId="Equation.DSMT4">
                  <p:embed/>
                </p:oleObj>
              </mc:Choice>
              <mc:Fallback>
                <p:oleObj name="Equation" r:id="rId3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2" name="Equation" r:id="rId5" imgW="1028520" imgH="380880" progId="Equation.DSMT4">
                  <p:embed/>
                </p:oleObj>
              </mc:Choice>
              <mc:Fallback>
                <p:oleObj name="Equation" r:id="rId5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3" name="Equation" r:id="rId7" imgW="1066680" imgH="444240" progId="Equation.DSMT4">
                  <p:embed/>
                </p:oleObj>
              </mc:Choice>
              <mc:Fallback>
                <p:oleObj name="Equation" r:id="rId7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4" name="Equation" r:id="rId9" imgW="2819160" imgH="444240" progId="Equation.DSMT4">
                  <p:embed/>
                </p:oleObj>
              </mc:Choice>
              <mc:Fallback>
                <p:oleObj name="Equation" r:id="rId9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5" name="Equation" r:id="rId11" imgW="3301920" imgH="571320" progId="Equation.DSMT4">
                  <p:embed/>
                </p:oleObj>
              </mc:Choice>
              <mc:Fallback>
                <p:oleObj name="Equation" r:id="rId11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1" name="Equation" r:id="rId3" imgW="5016240" imgH="571320" progId="Equation.DSMT4">
                  <p:embed/>
                </p:oleObj>
              </mc:Choice>
              <mc:Fallback>
                <p:oleObj name="Equation" r:id="rId3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2" name="Equation" r:id="rId5" imgW="3085920" imgH="545760" progId="Equation.DSMT4">
                  <p:embed/>
                </p:oleObj>
              </mc:Choice>
              <mc:Fallback>
                <p:oleObj name="Equation" r:id="rId5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Completes the square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3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4" name="Equation" r:id="rId9" imgW="927000" imgH="291960" progId="Equation.DSMT4">
                  <p:embed/>
                </p:oleObj>
              </mc:Choice>
              <mc:Fallback>
                <p:oleObj name="Equation" r:id="rId9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5" name="Equation" r:id="rId11" imgW="1002960" imgH="368280" progId="Equation.DSMT4">
                  <p:embed/>
                </p:oleObj>
              </mc:Choice>
              <mc:Fallback>
                <p:oleObj name="Equation" r:id="rId11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6" name="Equation" r:id="rId13" imgW="952200" imgH="495000" progId="Equation.DSMT4">
                  <p:embed/>
                </p:oleObj>
              </mc:Choice>
              <mc:Fallback>
                <p:oleObj name="Equation" r:id="rId13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7" name="Equation" r:id="rId15" imgW="1930320" imgH="444240" progId="Equation.DSMT4">
                  <p:embed/>
                </p:oleObj>
              </mc:Choice>
              <mc:Fallback>
                <p:oleObj name="Equation" r:id="rId15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distance between any two points on a plane.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midpoint between two points on a plane.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Write the equation of a circle given its center and radius.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circles centered at the point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graph circles.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graphing calculator with a “square window”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 err="1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 err="1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8" name="Equation" r:id="rId4" imgW="1473120" imgH="444240" progId="Equation.DSMT4">
                  <p:embed/>
                </p:oleObj>
              </mc:Choice>
              <mc:Fallback>
                <p:oleObj name="Equation" r:id="rId4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9" name="Equation" r:id="rId6" imgW="2158920" imgH="1257120" progId="Equation.DSMT4">
                  <p:embed/>
                </p:oleObj>
              </mc:Choice>
              <mc:Fallback>
                <p:oleObj name="Equation" r:id="rId6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36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Theorem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8194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676400" y="28194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762000" y="29718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Equation" r:id="rId3" imgW="3797280" imgH="660240" progId="Equation.DSMT4">
                  <p:embed/>
                </p:oleObj>
              </mc:Choice>
              <mc:Fallback>
                <p:oleObj name="Equation" r:id="rId3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648200" y="2379956"/>
            <a:ext cx="3657600" cy="346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734490"/>
              </p:ext>
            </p:extLst>
          </p:nvPr>
        </p:nvGraphicFramePr>
        <p:xfrm>
          <a:off x="1066800" y="3554501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2" name="Equation" r:id="rId3" imgW="3720960" imgH="711000" progId="Equation.DSMT4">
                  <p:embed/>
                </p:oleObj>
              </mc:Choice>
              <mc:Fallback>
                <p:oleObj name="Equation" r:id="rId3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54501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72130"/>
              </p:ext>
            </p:extLst>
          </p:nvPr>
        </p:nvGraphicFramePr>
        <p:xfrm>
          <a:off x="1344966" y="4438445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3" name="Equation" r:id="rId5" imgW="1942920" imgH="647640" progId="Equation.DSMT4">
                  <p:embed/>
                </p:oleObj>
              </mc:Choice>
              <mc:Fallback>
                <p:oleObj name="Equation" r:id="rId5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966" y="4438445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829281"/>
              </p:ext>
            </p:extLst>
          </p:nvPr>
        </p:nvGraphicFramePr>
        <p:xfrm>
          <a:off x="1330912" y="5219435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4" name="Equation" r:id="rId7" imgW="1396800" imgH="444240" progId="Equation.DSMT4">
                  <p:embed/>
                </p:oleObj>
              </mc:Choice>
              <mc:Fallback>
                <p:oleObj name="Equation" r:id="rId7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912" y="5219435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198119"/>
              </p:ext>
            </p:extLst>
          </p:nvPr>
        </p:nvGraphicFramePr>
        <p:xfrm>
          <a:off x="2794000" y="5251245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5251245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DCDBA19-EB42-473D-8AE9-CF3B809C9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420372"/>
              </p:ext>
            </p:extLst>
          </p:nvPr>
        </p:nvGraphicFramePr>
        <p:xfrm>
          <a:off x="1136650" y="2643188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Equation" r:id="rId11" imgW="3708360" imgH="660240" progId="Equation.DSMT4">
                  <p:embed/>
                </p:oleObj>
              </mc:Choice>
              <mc:Fallback>
                <p:oleObj name="Equation" r:id="rId11" imgW="3708360" imgH="660240" progId="Equation.DSMT4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2643188"/>
                        <a:ext cx="37084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3" imgW="4241520" imgH="495000" progId="Equation.DSMT4">
                  <p:embed/>
                </p:oleObj>
              </mc:Choice>
              <mc:Fallback>
                <p:oleObj name="Equation" r:id="rId3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5" imgW="2463480" imgH="495000" progId="Equation.DSMT4">
                  <p:embed/>
                </p:oleObj>
              </mc:Choice>
              <mc:Fallback>
                <p:oleObj name="Equation" r:id="rId5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979383"/>
              </p:ext>
            </p:extLst>
          </p:nvPr>
        </p:nvGraphicFramePr>
        <p:xfrm>
          <a:off x="685800" y="1676400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name="Equation" r:id="rId3" imgW="3784320" imgH="647640" progId="Equation.DSMT4">
                  <p:embed/>
                </p:oleObj>
              </mc:Choice>
              <mc:Fallback>
                <p:oleObj name="Equation" r:id="rId3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906270"/>
              </p:ext>
            </p:extLst>
          </p:nvPr>
        </p:nvGraphicFramePr>
        <p:xfrm>
          <a:off x="1174810" y="240400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4" name="Equation" r:id="rId5" imgW="2400120" imgH="647640" progId="Equation.DSMT4">
                  <p:embed/>
                </p:oleObj>
              </mc:Choice>
              <mc:Fallback>
                <p:oleObj name="Equation" r:id="rId5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810" y="240400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840911"/>
              </p:ext>
            </p:extLst>
          </p:nvPr>
        </p:nvGraphicFramePr>
        <p:xfrm>
          <a:off x="3613210" y="250054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Equation" r:id="rId7" imgW="1422360" imgH="444240" progId="Equation.DSMT4">
                  <p:embed/>
                </p:oleObj>
              </mc:Choice>
              <mc:Fallback>
                <p:oleObj name="Equation" r:id="rId7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250054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151925"/>
              </p:ext>
            </p:extLst>
          </p:nvPr>
        </p:nvGraphicFramePr>
        <p:xfrm>
          <a:off x="5069888" y="2500546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6" name="Equation" r:id="rId9" imgW="927000" imgH="444240" progId="Equation.DSMT4">
                  <p:embed/>
                </p:oleObj>
              </mc:Choice>
              <mc:Fallback>
                <p:oleObj name="Equation" r:id="rId9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888" y="2500546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583636"/>
              </p:ext>
            </p:extLst>
          </p:nvPr>
        </p:nvGraphicFramePr>
        <p:xfrm>
          <a:off x="659166" y="3186346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7" name="Equation" r:id="rId11" imgW="3848040" imgH="647640" progId="Equation.DSMT4">
                  <p:embed/>
                </p:oleObj>
              </mc:Choice>
              <mc:Fallback>
                <p:oleObj name="Equation" r:id="rId11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66" y="3186346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659482"/>
              </p:ext>
            </p:extLst>
          </p:nvPr>
        </p:nvGraphicFramePr>
        <p:xfrm>
          <a:off x="1165932" y="3930590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8" name="Equation" r:id="rId13" imgW="2400120" imgH="647640" progId="Equation.DSMT4">
                  <p:embed/>
                </p:oleObj>
              </mc:Choice>
              <mc:Fallback>
                <p:oleObj name="Equation" r:id="rId13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932" y="3930590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965809"/>
              </p:ext>
            </p:extLst>
          </p:nvPr>
        </p:nvGraphicFramePr>
        <p:xfrm>
          <a:off x="3604332" y="4024546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9" name="Equation" r:id="rId15" imgW="1574640" imgH="444240" progId="Equation.DSMT4">
                  <p:embed/>
                </p:oleObj>
              </mc:Choice>
              <mc:Fallback>
                <p:oleObj name="Equation" r:id="rId15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4332" y="4024546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602590"/>
              </p:ext>
            </p:extLst>
          </p:nvPr>
        </p:nvGraphicFramePr>
        <p:xfrm>
          <a:off x="5222288" y="4024546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0" name="Equation" r:id="rId17" imgW="927000" imgH="444240" progId="Equation.DSMT4">
                  <p:embed/>
                </p:oleObj>
              </mc:Choice>
              <mc:Fallback>
                <p:oleObj name="Equation" r:id="rId17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288" y="4024546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4732"/>
              </p:ext>
            </p:extLst>
          </p:nvPr>
        </p:nvGraphicFramePr>
        <p:xfrm>
          <a:off x="690976" y="4683712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1" name="Equation" r:id="rId19" imgW="3377880" imgH="647640" progId="Equation.DSMT4">
                  <p:embed/>
                </p:oleObj>
              </mc:Choice>
              <mc:Fallback>
                <p:oleObj name="Equation" r:id="rId19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976" y="4683712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687248"/>
              </p:ext>
            </p:extLst>
          </p:nvPr>
        </p:nvGraphicFramePr>
        <p:xfrm>
          <a:off x="1202558" y="5365198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2" name="Equation" r:id="rId21" imgW="2184120" imgH="647640" progId="Equation.DSMT4">
                  <p:embed/>
                </p:oleObj>
              </mc:Choice>
              <mc:Fallback>
                <p:oleObj name="Equation" r:id="rId21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558" y="5365198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01124"/>
              </p:ext>
            </p:extLst>
          </p:nvPr>
        </p:nvGraphicFramePr>
        <p:xfrm>
          <a:off x="3422664" y="5436834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3" name="Equation" r:id="rId23" imgW="1422360" imgH="444240" progId="Equation.DSMT4">
                  <p:embed/>
                </p:oleObj>
              </mc:Choice>
              <mc:Fallback>
                <p:oleObj name="Equation" r:id="rId23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64" y="5436834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992556"/>
              </p:ext>
            </p:extLst>
          </p:nvPr>
        </p:nvGraphicFramePr>
        <p:xfrm>
          <a:off x="4921599" y="5436834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4" name="Equation" r:id="rId25" imgW="939600" imgH="444240" progId="Equation.DSMT4">
                  <p:embed/>
                </p:oleObj>
              </mc:Choice>
              <mc:Fallback>
                <p:oleObj name="Equation" r:id="rId25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599" y="5436834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1B09C6AA-4A1B-4B4D-904C-0402E29CC7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381409"/>
              </p:ext>
            </p:extLst>
          </p:nvPr>
        </p:nvGraphicFramePr>
        <p:xfrm>
          <a:off x="4879412" y="1016000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5" name="Equation" r:id="rId27" imgW="3708360" imgH="660240" progId="Equation.DSMT4">
                  <p:embed/>
                </p:oleObj>
              </mc:Choice>
              <mc:Fallback>
                <p:oleObj name="Equation" r:id="rId27" imgW="3708360" imgH="660240" progId="Equation.DSMT4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412" y="1016000"/>
                        <a:ext cx="37084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4928B31F-8EE8-40A1-95BD-FA0404678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332714"/>
              </p:ext>
            </p:extLst>
          </p:nvPr>
        </p:nvGraphicFramePr>
        <p:xfrm>
          <a:off x="449263" y="1139825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6" name="Equation" r:id="rId29" imgW="4241520" imgH="495000" progId="Equation.DSMT4">
                  <p:embed/>
                </p:oleObj>
              </mc:Choice>
              <mc:Fallback>
                <p:oleObj name="Equation" r:id="rId29" imgW="4241520" imgH="495000" progId="Equation.DSMT4">
                  <p:embed/>
                  <p:pic>
                    <p:nvPicPr>
                      <p:cNvPr id="512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1139825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2" name="Equation" r:id="rId4" imgW="1498320" imgH="444240" progId="Equation.DSMT4">
                  <p:embed/>
                </p:oleObj>
              </mc:Choice>
              <mc:Fallback>
                <p:oleObj name="Equation" r:id="rId4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3" name="Equation" r:id="rId6" imgW="3644640" imgH="583920" progId="Equation.DSMT4">
                  <p:embed/>
                </p:oleObj>
              </mc:Choice>
              <mc:Fallback>
                <p:oleObj name="Equation" r:id="rId6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The formula for the midpoint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105400" y="24384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295400" y="30480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1" name="Equation" r:id="rId4" imgW="2552400" imgH="927000" progId="Equation.DSMT4">
                  <p:embed/>
                </p:oleObj>
              </mc:Choice>
              <mc:Fallback>
                <p:oleObj name="Equation" r:id="rId4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732</Words>
  <Application>Microsoft Office PowerPoint</Application>
  <PresentationFormat>On-screen Show (4:3)</PresentationFormat>
  <Paragraphs>88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MathType 6.0 Equation</vt:lpstr>
      <vt:lpstr>Section 18.3</vt:lpstr>
      <vt:lpstr>Objectives</vt:lpstr>
      <vt:lpstr>The Pythagorean Theorem</vt:lpstr>
      <vt:lpstr>The Distance Formula</vt:lpstr>
      <vt:lpstr>Example 1: Using the Distance Formula</vt:lpstr>
      <vt:lpstr>Example 2: Determining If a Triangle is a  Right Triangle</vt:lpstr>
      <vt:lpstr>Example 2: Determining If a Triangle is a  Right Triangle (cont.)</vt:lpstr>
      <vt:lpstr>Example 2: Determining If a Triangle is a  Right Triangle (cont.)</vt:lpstr>
      <vt:lpstr>Midpoint Formula </vt:lpstr>
      <vt:lpstr>Example 3: Finding the Midpoint</vt:lpstr>
      <vt:lpstr>Circle, Center, Radius, and Diameter</vt:lpstr>
      <vt:lpstr>Circle, Center, Radius, and Diameter</vt:lpstr>
      <vt:lpstr>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157</cp:revision>
  <dcterms:created xsi:type="dcterms:W3CDTF">2013-04-26T14:43:13Z</dcterms:created>
  <dcterms:modified xsi:type="dcterms:W3CDTF">2018-06-21T20:38:37Z</dcterms:modified>
</cp:coreProperties>
</file>