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259" r:id="rId3"/>
    <p:sldId id="260" r:id="rId4"/>
    <p:sldId id="290" r:id="rId5"/>
    <p:sldId id="262" r:id="rId6"/>
    <p:sldId id="263" r:id="rId7"/>
    <p:sldId id="264" r:id="rId8"/>
    <p:sldId id="265" r:id="rId9"/>
    <p:sldId id="266" r:id="rId10"/>
    <p:sldId id="291" r:id="rId11"/>
    <p:sldId id="267" r:id="rId12"/>
    <p:sldId id="292" r:id="rId13"/>
    <p:sldId id="293" r:id="rId14"/>
    <p:sldId id="294" r:id="rId15"/>
    <p:sldId id="295" r:id="rId16"/>
    <p:sldId id="296" r:id="rId17"/>
    <p:sldId id="297" r:id="rId18"/>
    <p:sldId id="298" r:id="rId19"/>
    <p:sldId id="299" r:id="rId20"/>
    <p:sldId id="289" r:id="rId21"/>
    <p:sldId id="282" r:id="rId22"/>
    <p:sldId id="283" r:id="rId23"/>
    <p:sldId id="284" r:id="rId24"/>
    <p:sldId id="285" r:id="rId25"/>
    <p:sldId id="300" r:id="rId26"/>
    <p:sldId id="301" r:id="rId27"/>
    <p:sldId id="302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1F497D"/>
    <a:srgbClr val="000000"/>
    <a:srgbClr val="C00000"/>
    <a:srgbClr val="3C86A6"/>
    <a:srgbClr val="000099"/>
    <a:srgbClr val="006666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75" autoAdjust="0"/>
    <p:restoredTop sz="94660"/>
  </p:normalViewPr>
  <p:slideViewPr>
    <p:cSldViewPr>
      <p:cViewPr varScale="1">
        <p:scale>
          <a:sx n="99" d="100"/>
          <a:sy n="99" d="100"/>
        </p:scale>
        <p:origin x="96" y="2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7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50.wmf"/><Relationship Id="rId1" Type="http://schemas.openxmlformats.org/officeDocument/2006/relationships/image" Target="../media/image49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7" Type="http://schemas.openxmlformats.org/officeDocument/2006/relationships/image" Target="../media/image62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6" Type="http://schemas.openxmlformats.org/officeDocument/2006/relationships/image" Target="../media/image61.wmf"/><Relationship Id="rId5" Type="http://schemas.openxmlformats.org/officeDocument/2006/relationships/image" Target="../media/image60.wmf"/><Relationship Id="rId4" Type="http://schemas.openxmlformats.org/officeDocument/2006/relationships/image" Target="../media/image59.wmf"/></Relationships>
</file>

<file path=ppt/drawings/_rels/vmlDrawing18.vml.rels><?xml version="1.0" encoding="UTF-8" standalone="yes"?>
<Relationships xmlns="http://schemas.openxmlformats.org/package/2006/relationships"><Relationship Id="rId8" Type="http://schemas.openxmlformats.org/officeDocument/2006/relationships/image" Target="../media/image70.wmf"/><Relationship Id="rId3" Type="http://schemas.openxmlformats.org/officeDocument/2006/relationships/image" Target="../media/image65.wmf"/><Relationship Id="rId7" Type="http://schemas.openxmlformats.org/officeDocument/2006/relationships/image" Target="../media/image69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Relationship Id="rId6" Type="http://schemas.openxmlformats.org/officeDocument/2006/relationships/image" Target="../media/image68.wmf"/><Relationship Id="rId5" Type="http://schemas.openxmlformats.org/officeDocument/2006/relationships/image" Target="../media/image67.wmf"/><Relationship Id="rId4" Type="http://schemas.openxmlformats.org/officeDocument/2006/relationships/image" Target="../media/image66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73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0.vml.rels><?xml version="1.0" encoding="UTF-8" standalone="yes"?>
<Relationships xmlns="http://schemas.openxmlformats.org/package/2006/relationships"><Relationship Id="rId8" Type="http://schemas.openxmlformats.org/officeDocument/2006/relationships/image" Target="../media/image81.wmf"/><Relationship Id="rId3" Type="http://schemas.openxmlformats.org/officeDocument/2006/relationships/image" Target="../media/image76.wmf"/><Relationship Id="rId7" Type="http://schemas.openxmlformats.org/officeDocument/2006/relationships/image" Target="../media/image80.wmf"/><Relationship Id="rId2" Type="http://schemas.openxmlformats.org/officeDocument/2006/relationships/image" Target="../media/image75.wmf"/><Relationship Id="rId1" Type="http://schemas.openxmlformats.org/officeDocument/2006/relationships/image" Target="../media/image74.wmf"/><Relationship Id="rId6" Type="http://schemas.openxmlformats.org/officeDocument/2006/relationships/image" Target="../media/image79.wmf"/><Relationship Id="rId5" Type="http://schemas.openxmlformats.org/officeDocument/2006/relationships/image" Target="../media/image78.wmf"/><Relationship Id="rId4" Type="http://schemas.openxmlformats.org/officeDocument/2006/relationships/image" Target="../media/image77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4.wmf"/><Relationship Id="rId2" Type="http://schemas.openxmlformats.org/officeDocument/2006/relationships/image" Target="../media/image83.wmf"/><Relationship Id="rId1" Type="http://schemas.openxmlformats.org/officeDocument/2006/relationships/image" Target="../media/image8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12" Type="http://schemas.openxmlformats.org/officeDocument/2006/relationships/image" Target="../media/image29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11" Type="http://schemas.openxmlformats.org/officeDocument/2006/relationships/image" Target="../media/image28.wmf"/><Relationship Id="rId5" Type="http://schemas.openxmlformats.org/officeDocument/2006/relationships/image" Target="../media/image22.wmf"/><Relationship Id="rId10" Type="http://schemas.openxmlformats.org/officeDocument/2006/relationships/image" Target="../media/image27.wmf"/><Relationship Id="rId4" Type="http://schemas.openxmlformats.org/officeDocument/2006/relationships/image" Target="../media/image21.wmf"/><Relationship Id="rId9" Type="http://schemas.openxmlformats.org/officeDocument/2006/relationships/image" Target="../media/image26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2294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5D3AF4-8657-4697-88E5-0754E066B42A}" type="datetimeFigureOut">
              <a:rPr lang="en-US" smtClean="0"/>
              <a:pPr/>
              <a:t>7/6/2018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F5142C-9CEE-4B6D-8B01-83D314DCBE5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518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81C9536-8010-417C-93CE-892F0FFC0C2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9141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6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18.bin"/><Relationship Id="rId18" Type="http://schemas.openxmlformats.org/officeDocument/2006/relationships/image" Target="../media/image25.wmf"/><Relationship Id="rId26" Type="http://schemas.openxmlformats.org/officeDocument/2006/relationships/image" Target="../media/image29.wmf"/><Relationship Id="rId3" Type="http://schemas.openxmlformats.org/officeDocument/2006/relationships/oleObject" Target="../embeddings/oleObject13.bin"/><Relationship Id="rId21" Type="http://schemas.openxmlformats.org/officeDocument/2006/relationships/oleObject" Target="../embeddings/oleObject22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22.wmf"/><Relationship Id="rId17" Type="http://schemas.openxmlformats.org/officeDocument/2006/relationships/oleObject" Target="../embeddings/oleObject20.bin"/><Relationship Id="rId25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4.wmf"/><Relationship Id="rId20" Type="http://schemas.openxmlformats.org/officeDocument/2006/relationships/image" Target="../media/image26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17.bin"/><Relationship Id="rId24" Type="http://schemas.openxmlformats.org/officeDocument/2006/relationships/image" Target="../media/image28.wmf"/><Relationship Id="rId5" Type="http://schemas.openxmlformats.org/officeDocument/2006/relationships/oleObject" Target="../embeddings/oleObject14.bin"/><Relationship Id="rId15" Type="http://schemas.openxmlformats.org/officeDocument/2006/relationships/oleObject" Target="../embeddings/oleObject19.bin"/><Relationship Id="rId23" Type="http://schemas.openxmlformats.org/officeDocument/2006/relationships/oleObject" Target="../embeddings/oleObject23.bin"/><Relationship Id="rId10" Type="http://schemas.openxmlformats.org/officeDocument/2006/relationships/image" Target="../media/image21.wmf"/><Relationship Id="rId19" Type="http://schemas.openxmlformats.org/officeDocument/2006/relationships/oleObject" Target="../embeddings/oleObject21.bin"/><Relationship Id="rId4" Type="http://schemas.openxmlformats.org/officeDocument/2006/relationships/image" Target="../media/image18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23.wmf"/><Relationship Id="rId22" Type="http://schemas.openxmlformats.org/officeDocument/2006/relationships/image" Target="../media/image27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30.wmf"/><Relationship Id="rId9" Type="http://schemas.openxmlformats.org/officeDocument/2006/relationships/image" Target="../media/image33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image" Target="../media/image34.png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35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3" Type="http://schemas.openxmlformats.org/officeDocument/2006/relationships/oleObject" Target="../embeddings/oleObject30.bin"/><Relationship Id="rId7" Type="http://schemas.openxmlformats.org/officeDocument/2006/relationships/image" Target="../media/image3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36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33.bin"/><Relationship Id="rId4" Type="http://schemas.openxmlformats.org/officeDocument/2006/relationships/image" Target="../media/image40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5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44.wmf"/><Relationship Id="rId9" Type="http://schemas.openxmlformats.org/officeDocument/2006/relationships/image" Target="../media/image4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47.wmf"/><Relationship Id="rId4" Type="http://schemas.openxmlformats.org/officeDocument/2006/relationships/oleObject" Target="../embeddings/oleObject38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3" Type="http://schemas.openxmlformats.org/officeDocument/2006/relationships/oleObject" Target="../embeddings/oleObject39.bin"/><Relationship Id="rId7" Type="http://schemas.openxmlformats.org/officeDocument/2006/relationships/image" Target="../media/image5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50.w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49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54.wmf"/><Relationship Id="rId5" Type="http://schemas.openxmlformats.org/officeDocument/2006/relationships/oleObject" Target="../embeddings/oleObject42.bin"/><Relationship Id="rId4" Type="http://schemas.openxmlformats.org/officeDocument/2006/relationships/image" Target="../media/image53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13" Type="http://schemas.openxmlformats.org/officeDocument/2006/relationships/oleObject" Target="../embeddings/oleObject49.bin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12" Type="http://schemas.openxmlformats.org/officeDocument/2006/relationships/image" Target="../media/image60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2.wmf"/><Relationship Id="rId1" Type="http://schemas.openxmlformats.org/officeDocument/2006/relationships/vmlDrawing" Target="../drawings/vmlDrawing17.vml"/><Relationship Id="rId6" Type="http://schemas.openxmlformats.org/officeDocument/2006/relationships/image" Target="../media/image57.wmf"/><Relationship Id="rId11" Type="http://schemas.openxmlformats.org/officeDocument/2006/relationships/oleObject" Target="../embeddings/oleObject48.bin"/><Relationship Id="rId5" Type="http://schemas.openxmlformats.org/officeDocument/2006/relationships/oleObject" Target="../embeddings/oleObject45.bin"/><Relationship Id="rId15" Type="http://schemas.openxmlformats.org/officeDocument/2006/relationships/oleObject" Target="../embeddings/oleObject50.bin"/><Relationship Id="rId10" Type="http://schemas.openxmlformats.org/officeDocument/2006/relationships/image" Target="../media/image59.wmf"/><Relationship Id="rId4" Type="http://schemas.openxmlformats.org/officeDocument/2006/relationships/image" Target="../media/image56.wmf"/><Relationship Id="rId9" Type="http://schemas.openxmlformats.org/officeDocument/2006/relationships/oleObject" Target="../embeddings/oleObject47.bin"/><Relationship Id="rId14" Type="http://schemas.openxmlformats.org/officeDocument/2006/relationships/image" Target="../media/image61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13" Type="http://schemas.openxmlformats.org/officeDocument/2006/relationships/oleObject" Target="../embeddings/oleObject56.bin"/><Relationship Id="rId18" Type="http://schemas.openxmlformats.org/officeDocument/2006/relationships/image" Target="../media/image70.wmf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67.wmf"/><Relationship Id="rId17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9.wmf"/><Relationship Id="rId1" Type="http://schemas.openxmlformats.org/officeDocument/2006/relationships/vmlDrawing" Target="../drawings/vmlDrawing18.vml"/><Relationship Id="rId6" Type="http://schemas.openxmlformats.org/officeDocument/2006/relationships/image" Target="../media/image64.wmf"/><Relationship Id="rId11" Type="http://schemas.openxmlformats.org/officeDocument/2006/relationships/oleObject" Target="../embeddings/oleObject55.bin"/><Relationship Id="rId5" Type="http://schemas.openxmlformats.org/officeDocument/2006/relationships/oleObject" Target="../embeddings/oleObject52.bin"/><Relationship Id="rId15" Type="http://schemas.openxmlformats.org/officeDocument/2006/relationships/oleObject" Target="../embeddings/oleObject57.bin"/><Relationship Id="rId10" Type="http://schemas.openxmlformats.org/officeDocument/2006/relationships/image" Target="../media/image66.wmf"/><Relationship Id="rId4" Type="http://schemas.openxmlformats.org/officeDocument/2006/relationships/image" Target="../media/image63.wmf"/><Relationship Id="rId9" Type="http://schemas.openxmlformats.org/officeDocument/2006/relationships/oleObject" Target="../embeddings/oleObject54.bin"/><Relationship Id="rId14" Type="http://schemas.openxmlformats.org/officeDocument/2006/relationships/image" Target="../media/image68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3" Type="http://schemas.openxmlformats.org/officeDocument/2006/relationships/oleObject" Target="../embeddings/oleObject59.bin"/><Relationship Id="rId7" Type="http://schemas.openxmlformats.org/officeDocument/2006/relationships/oleObject" Target="../embeddings/oleObject6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72.wmf"/><Relationship Id="rId5" Type="http://schemas.openxmlformats.org/officeDocument/2006/relationships/oleObject" Target="../embeddings/oleObject60.bin"/><Relationship Id="rId4" Type="http://schemas.openxmlformats.org/officeDocument/2006/relationships/image" Target="../media/image71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wmf"/><Relationship Id="rId13" Type="http://schemas.openxmlformats.org/officeDocument/2006/relationships/oleObject" Target="../embeddings/oleObject67.bin"/><Relationship Id="rId18" Type="http://schemas.openxmlformats.org/officeDocument/2006/relationships/image" Target="../media/image81.wmf"/><Relationship Id="rId3" Type="http://schemas.openxmlformats.org/officeDocument/2006/relationships/oleObject" Target="../embeddings/oleObject62.bin"/><Relationship Id="rId7" Type="http://schemas.openxmlformats.org/officeDocument/2006/relationships/oleObject" Target="../embeddings/oleObject64.bin"/><Relationship Id="rId12" Type="http://schemas.openxmlformats.org/officeDocument/2006/relationships/image" Target="../media/image78.wmf"/><Relationship Id="rId17" Type="http://schemas.openxmlformats.org/officeDocument/2006/relationships/oleObject" Target="../embeddings/oleObject6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0.wmf"/><Relationship Id="rId1" Type="http://schemas.openxmlformats.org/officeDocument/2006/relationships/vmlDrawing" Target="../drawings/vmlDrawing20.vml"/><Relationship Id="rId6" Type="http://schemas.openxmlformats.org/officeDocument/2006/relationships/image" Target="../media/image75.wmf"/><Relationship Id="rId11" Type="http://schemas.openxmlformats.org/officeDocument/2006/relationships/oleObject" Target="../embeddings/oleObject66.bin"/><Relationship Id="rId5" Type="http://schemas.openxmlformats.org/officeDocument/2006/relationships/oleObject" Target="../embeddings/oleObject63.bin"/><Relationship Id="rId15" Type="http://schemas.openxmlformats.org/officeDocument/2006/relationships/oleObject" Target="../embeddings/oleObject68.bin"/><Relationship Id="rId10" Type="http://schemas.openxmlformats.org/officeDocument/2006/relationships/image" Target="../media/image77.wmf"/><Relationship Id="rId4" Type="http://schemas.openxmlformats.org/officeDocument/2006/relationships/image" Target="../media/image74.wmf"/><Relationship Id="rId9" Type="http://schemas.openxmlformats.org/officeDocument/2006/relationships/oleObject" Target="../embeddings/oleObject65.bin"/><Relationship Id="rId14" Type="http://schemas.openxmlformats.org/officeDocument/2006/relationships/image" Target="../media/image79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4.wmf"/><Relationship Id="rId3" Type="http://schemas.openxmlformats.org/officeDocument/2006/relationships/oleObject" Target="../embeddings/oleObject70.bin"/><Relationship Id="rId7" Type="http://schemas.openxmlformats.org/officeDocument/2006/relationships/oleObject" Target="../embeddings/oleObject7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83.wmf"/><Relationship Id="rId5" Type="http://schemas.openxmlformats.org/officeDocument/2006/relationships/oleObject" Target="../embeddings/oleObject71.bin"/><Relationship Id="rId4" Type="http://schemas.openxmlformats.org/officeDocument/2006/relationships/image" Target="../media/image82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8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0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13.png"/><Relationship Id="rId4" Type="http://schemas.openxmlformats.org/officeDocument/2006/relationships/image" Target="../media/image11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5.png"/><Relationship Id="rId4" Type="http://schemas.openxmlformats.org/officeDocument/2006/relationships/image" Target="../media/image14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2.1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Introduction to Fractions and Mixed Numbers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250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r>
              <a:rPr lang="en-US" dirty="0">
                <a:solidFill>
                  <a:srgbClr val="000000"/>
                </a:solidFill>
              </a:rPr>
              <a:t>For any nonzero value of 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For any value of         is </a:t>
            </a:r>
            <a:r>
              <a:rPr lang="en-US" b="1" dirty="0">
                <a:solidFill>
                  <a:srgbClr val="000000"/>
                </a:solidFill>
              </a:rPr>
              <a:t>undefined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12291" name="Rectangle 2"/>
          <p:cNvSpPr>
            <a:spLocks/>
          </p:cNvSpPr>
          <p:nvPr/>
        </p:nvSpPr>
        <p:spPr bwMode="auto">
          <a:xfrm>
            <a:off x="457200" y="7620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endParaRPr lang="en-US" sz="3200" dirty="0">
              <a:solidFill>
                <a:schemeClr val="accent1"/>
              </a:solidFill>
              <a:latin typeface="Calibri" pitchFamily="34" charset="0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Number 0 in Fractions</a:t>
            </a:r>
          </a:p>
        </p:txBody>
      </p:sp>
      <p:graphicFrame>
        <p:nvGraphicFramePr>
          <p:cNvPr id="48130" name="Object 2"/>
          <p:cNvGraphicFramePr>
            <a:graphicFrameLocks noChangeAspect="1"/>
          </p:cNvGraphicFramePr>
          <p:nvPr/>
        </p:nvGraphicFramePr>
        <p:xfrm>
          <a:off x="4152667" y="1642844"/>
          <a:ext cx="1130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45" name="Equation" r:id="rId3" imgW="1130040" imgH="838080" progId="Equation.DSMT4">
                  <p:embed/>
                </p:oleObj>
              </mc:Choice>
              <mc:Fallback>
                <p:oleObj name="Equation" r:id="rId3" imgW="113004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2667" y="1642844"/>
                        <a:ext cx="1130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1" name="Object 3"/>
          <p:cNvGraphicFramePr>
            <a:graphicFrameLocks noChangeAspect="1"/>
          </p:cNvGraphicFramePr>
          <p:nvPr/>
        </p:nvGraphicFramePr>
        <p:xfrm>
          <a:off x="2946633" y="2658611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46" name="Equation" r:id="rId5" imgW="533160" imgH="838080" progId="Equation.DSMT4">
                  <p:embed/>
                </p:oleObj>
              </mc:Choice>
              <mc:Fallback>
                <p:oleObj name="Equation" r:id="rId5" imgW="5331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6633" y="2658611"/>
                        <a:ext cx="53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5: Evaluating Fractions Involving 0</a:t>
            </a:r>
          </a:p>
        </p:txBody>
      </p:sp>
      <p:graphicFrame>
        <p:nvGraphicFramePr>
          <p:cNvPr id="13316" name="Object 5"/>
          <p:cNvGraphicFramePr>
            <a:graphicFrameLocks noChangeAspect="1"/>
          </p:cNvGraphicFramePr>
          <p:nvPr/>
        </p:nvGraphicFramePr>
        <p:xfrm>
          <a:off x="609600" y="35052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3" name="Equation" r:id="rId3" imgW="927000" imgH="838080" progId="Equation.DSMT4">
                  <p:embed/>
                </p:oleObj>
              </mc:Choice>
              <mc:Fallback>
                <p:oleObj name="Equation" r:id="rId3" imgW="927000" imgH="8380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505200"/>
                        <a:ext cx="927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6"/>
          <p:cNvGraphicFramePr>
            <a:graphicFrameLocks noChangeAspect="1"/>
          </p:cNvGraphicFramePr>
          <p:nvPr/>
        </p:nvGraphicFramePr>
        <p:xfrm>
          <a:off x="609600" y="4648200"/>
          <a:ext cx="110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4" name="Equation" r:id="rId5" imgW="1104840" imgH="838080" progId="Equation.DSMT4">
                  <p:embed/>
                </p:oleObj>
              </mc:Choice>
              <mc:Fallback>
                <p:oleObj name="Equation" r:id="rId5" imgW="1104840" imgH="83808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648200"/>
                        <a:ext cx="1104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7"/>
          <p:cNvGraphicFramePr>
            <a:graphicFrameLocks noChangeAspect="1"/>
          </p:cNvGraphicFramePr>
          <p:nvPr/>
        </p:nvGraphicFramePr>
        <p:xfrm>
          <a:off x="4387850" y="3488267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5" name="Equation" r:id="rId7" imgW="914400" imgH="838080" progId="Equation.DSMT4">
                  <p:embed/>
                </p:oleObj>
              </mc:Choice>
              <mc:Fallback>
                <p:oleObj name="Equation" r:id="rId7" imgW="914400" imgH="83808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7850" y="3488267"/>
                        <a:ext cx="914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8"/>
          <p:cNvGraphicFramePr>
            <a:graphicFrameLocks noChangeAspect="1"/>
          </p:cNvGraphicFramePr>
          <p:nvPr/>
        </p:nvGraphicFramePr>
        <p:xfrm>
          <a:off x="4387850" y="46482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6" name="Equation" r:id="rId9" imgW="749160" imgH="838080" progId="Equation.DSMT4">
                  <p:embed/>
                </p:oleObj>
              </mc:Choice>
              <mc:Fallback>
                <p:oleObj name="Equation" r:id="rId9" imgW="749160" imgH="83808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7850" y="4648200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1593850" y="3810000"/>
          <a:ext cx="444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7" name="Equation" r:id="rId11" imgW="444307" imgH="291973" progId="Equation.DSMT4">
                  <p:embed/>
                </p:oleObj>
              </mc:Choice>
              <mc:Fallback>
                <p:oleObj name="Equation" r:id="rId11" imgW="444307" imgH="291973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3850" y="3810000"/>
                        <a:ext cx="444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1824722" y="4927600"/>
          <a:ext cx="444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8" name="Equation" r:id="rId13" imgW="444307" imgH="291973" progId="Equation.DSMT4">
                  <p:embed/>
                </p:oleObj>
              </mc:Choice>
              <mc:Fallback>
                <p:oleObj name="Equation" r:id="rId13" imgW="444307" imgH="291973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4722" y="4927600"/>
                        <a:ext cx="444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5270500" y="3742267"/>
          <a:ext cx="1892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9" name="Equation" r:id="rId15" imgW="1892300" imgH="406400" progId="Equation.DSMT4">
                  <p:embed/>
                </p:oleObj>
              </mc:Choice>
              <mc:Fallback>
                <p:oleObj name="Equation" r:id="rId15" imgW="1892300" imgH="40640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00" y="3742267"/>
                        <a:ext cx="18923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5130800" y="4876800"/>
          <a:ext cx="1892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0" name="Equation" r:id="rId17" imgW="1892300" imgH="406400" progId="Equation.DSMT4">
                  <p:embed/>
                </p:oleObj>
              </mc:Choice>
              <mc:Fallback>
                <p:oleObj name="Equation" r:id="rId17" imgW="1892300" imgH="40640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0800" y="4876800"/>
                        <a:ext cx="18923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11040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en-US" dirty="0"/>
              <a:t>Find the value of each expression.</a:t>
            </a:r>
          </a:p>
          <a:p>
            <a:pPr algn="just"/>
            <a:endParaRPr lang="en-US" dirty="0"/>
          </a:p>
          <a:p>
            <a:pPr algn="just"/>
            <a:endParaRPr lang="en-US" dirty="0"/>
          </a:p>
          <a:p>
            <a:pPr algn="just"/>
            <a:r>
              <a:rPr lang="en-US" b="1" dirty="0"/>
              <a:t>Solution</a:t>
            </a:r>
          </a:p>
        </p:txBody>
      </p:sp>
      <p:graphicFrame>
        <p:nvGraphicFramePr>
          <p:cNvPr id="8226" name="Object 34"/>
          <p:cNvGraphicFramePr>
            <a:graphicFrameLocks noChangeAspect="1"/>
          </p:cNvGraphicFramePr>
          <p:nvPr/>
        </p:nvGraphicFramePr>
        <p:xfrm>
          <a:off x="609600" y="18288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1" name="Equation" r:id="rId19" imgW="927000" imgH="838080" progId="Equation.DSMT4">
                  <p:embed/>
                </p:oleObj>
              </mc:Choice>
              <mc:Fallback>
                <p:oleObj name="Equation" r:id="rId19" imgW="927000" imgH="8380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828800"/>
                        <a:ext cx="927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7" name="Object 35"/>
          <p:cNvGraphicFramePr>
            <a:graphicFrameLocks noChangeAspect="1"/>
          </p:cNvGraphicFramePr>
          <p:nvPr/>
        </p:nvGraphicFramePr>
        <p:xfrm>
          <a:off x="2552700" y="1828800"/>
          <a:ext cx="110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2" name="Equation" r:id="rId21" imgW="1104840" imgH="838080" progId="Equation.DSMT4">
                  <p:embed/>
                </p:oleObj>
              </mc:Choice>
              <mc:Fallback>
                <p:oleObj name="Equation" r:id="rId21" imgW="1104840" imgH="83808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2700" y="1828800"/>
                        <a:ext cx="1104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8" name="Object 36"/>
          <p:cNvGraphicFramePr>
            <a:graphicFrameLocks noChangeAspect="1"/>
          </p:cNvGraphicFramePr>
          <p:nvPr/>
        </p:nvGraphicFramePr>
        <p:xfrm>
          <a:off x="4419600" y="1828800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3" name="Equation" r:id="rId23" imgW="914400" imgH="838080" progId="Equation.DSMT4">
                  <p:embed/>
                </p:oleObj>
              </mc:Choice>
              <mc:Fallback>
                <p:oleObj name="Equation" r:id="rId23" imgW="914400" imgH="83808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1828800"/>
                        <a:ext cx="914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9" name="Object 37"/>
          <p:cNvGraphicFramePr>
            <a:graphicFrameLocks noChangeAspect="1"/>
          </p:cNvGraphicFramePr>
          <p:nvPr/>
        </p:nvGraphicFramePr>
        <p:xfrm>
          <a:off x="6108700" y="18288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4" name="Equation" r:id="rId25" imgW="749160" imgH="838080" progId="Equation.DSMT4">
                  <p:embed/>
                </p:oleObj>
              </mc:Choice>
              <mc:Fallback>
                <p:oleObj name="Equation" r:id="rId25" imgW="749160" imgH="83808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8700" y="1828800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 </a:t>
            </a:r>
            <a:r>
              <a:rPr lang="en-US" dirty="0"/>
              <a:t>Graphing Proper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each proper fraction on a number line.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endParaRPr lang="en-US" dirty="0"/>
          </a:p>
          <a:p>
            <a:r>
              <a:rPr lang="en-US" dirty="0"/>
              <a:t>a.	</a:t>
            </a:r>
          </a:p>
        </p:txBody>
      </p:sp>
      <p:graphicFrame>
        <p:nvGraphicFramePr>
          <p:cNvPr id="49154" name="Object 2"/>
          <p:cNvGraphicFramePr>
            <a:graphicFrameLocks noChangeAspect="1"/>
          </p:cNvGraphicFramePr>
          <p:nvPr/>
        </p:nvGraphicFramePr>
        <p:xfrm>
          <a:off x="541789" y="1828800"/>
          <a:ext cx="76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76" name="Equation" r:id="rId3" imgW="761760" imgH="838080" progId="Equation.DSMT4">
                  <p:embed/>
                </p:oleObj>
              </mc:Choice>
              <mc:Fallback>
                <p:oleObj name="Equation" r:id="rId3" imgW="76176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789" y="1828800"/>
                        <a:ext cx="762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5" name="Object 3"/>
          <p:cNvGraphicFramePr>
            <a:graphicFrameLocks noChangeAspect="1"/>
          </p:cNvGraphicFramePr>
          <p:nvPr/>
        </p:nvGraphicFramePr>
        <p:xfrm>
          <a:off x="3111500" y="18288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77" name="Equation" r:id="rId5" imgW="749160" imgH="838080" progId="Equation.DSMT4">
                  <p:embed/>
                </p:oleObj>
              </mc:Choice>
              <mc:Fallback>
                <p:oleObj name="Equation" r:id="rId5" imgW="7491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1828800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6" name="Object 4"/>
          <p:cNvGraphicFramePr>
            <a:graphicFrameLocks noChangeAspect="1"/>
          </p:cNvGraphicFramePr>
          <p:nvPr/>
        </p:nvGraphicFramePr>
        <p:xfrm>
          <a:off x="5575300" y="18288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78" name="Equation" r:id="rId7" imgW="749160" imgH="838080" progId="Equation.DSMT4">
                  <p:embed/>
                </p:oleObj>
              </mc:Choice>
              <mc:Fallback>
                <p:oleObj name="Equation" r:id="rId7" imgW="7491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5300" y="1828800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9158" name="Picture 6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66800" y="3495675"/>
            <a:ext cx="6838950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 </a:t>
            </a:r>
            <a:r>
              <a:rPr lang="en-US" dirty="0"/>
              <a:t>Graphing Proper Fractions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	</a:t>
            </a:r>
          </a:p>
        </p:txBody>
      </p:sp>
      <p:pic>
        <p:nvPicPr>
          <p:cNvPr id="50182" name="Picture 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71600" y="1828800"/>
            <a:ext cx="683895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184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9200" y="3990975"/>
            <a:ext cx="688657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7370717"/>
              </p:ext>
            </p:extLst>
          </p:nvPr>
        </p:nvGraphicFramePr>
        <p:xfrm>
          <a:off x="533400" y="10668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86" name="Equation" r:id="rId5" imgW="749160" imgH="838080" progId="Equation.DSMT4">
                  <p:embed/>
                </p:oleObj>
              </mc:Choice>
              <mc:Fallback>
                <p:oleObj name="Equation" r:id="rId5" imgW="74916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066800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1191762"/>
              </p:ext>
            </p:extLst>
          </p:nvPr>
        </p:nvGraphicFramePr>
        <p:xfrm>
          <a:off x="536448" y="3482911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87" name="Equation" r:id="rId7" imgW="749160" imgH="838080" progId="Equation.DSMT4">
                  <p:embed/>
                </p:oleObj>
              </mc:Choice>
              <mc:Fallback>
                <p:oleObj name="Equation" r:id="rId7" imgW="74916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48" y="3482911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 </a:t>
            </a:r>
            <a:r>
              <a:rPr lang="en-US" dirty="0"/>
              <a:t>Graphing improper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each of the following improper fractions on a number line.</a:t>
            </a:r>
          </a:p>
          <a:p>
            <a:endParaRPr lang="en-US" dirty="0"/>
          </a:p>
          <a:p>
            <a:endParaRPr lang="en-US" sz="1500" dirty="0"/>
          </a:p>
          <a:p>
            <a:r>
              <a:rPr lang="en-US" b="1" dirty="0"/>
              <a:t>Solution</a:t>
            </a:r>
          </a:p>
          <a:p>
            <a:r>
              <a:rPr lang="en-US" dirty="0"/>
              <a:t>a.</a:t>
            </a:r>
          </a:p>
          <a:p>
            <a:endParaRPr lang="en-US" sz="3500" dirty="0"/>
          </a:p>
          <a:p>
            <a:r>
              <a:rPr lang="en-US" dirty="0"/>
              <a:t>b.</a:t>
            </a:r>
          </a:p>
        </p:txBody>
      </p:sp>
      <p:graphicFrame>
        <p:nvGraphicFramePr>
          <p:cNvPr id="51202" name="Object 2"/>
          <p:cNvGraphicFramePr>
            <a:graphicFrameLocks noChangeAspect="1"/>
          </p:cNvGraphicFramePr>
          <p:nvPr/>
        </p:nvGraphicFramePr>
        <p:xfrm>
          <a:off x="573088" y="21336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7" name="Equation" r:id="rId3" imgW="749160" imgH="838080" progId="Equation.DSMT4">
                  <p:embed/>
                </p:oleObj>
              </mc:Choice>
              <mc:Fallback>
                <p:oleObj name="Equation" r:id="rId3" imgW="74916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088" y="2133600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3" name="Object 3"/>
          <p:cNvGraphicFramePr>
            <a:graphicFrameLocks noChangeAspect="1"/>
          </p:cNvGraphicFramePr>
          <p:nvPr/>
        </p:nvGraphicFramePr>
        <p:xfrm>
          <a:off x="4889500" y="2133600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8" name="Equation" r:id="rId5" imgW="901440" imgH="838080" progId="Equation.DSMT4">
                  <p:embed/>
                </p:oleObj>
              </mc:Choice>
              <mc:Fallback>
                <p:oleObj name="Equation" r:id="rId5" imgW="90144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9500" y="2133600"/>
                        <a:ext cx="901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205" name="Picture 5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95400" y="3657600"/>
            <a:ext cx="68484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06" name="Picture 6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76350" y="4910356"/>
            <a:ext cx="6877050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Identifying Types of Fractions and Mixed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Identify each number as a proper fraction, an improper fraction, or a mixed number.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pPr>
              <a:tabLst>
                <a:tab pos="461963" algn="l"/>
              </a:tabLst>
            </a:pPr>
            <a:r>
              <a:rPr lang="en-US" dirty="0"/>
              <a:t>a.	 </a:t>
            </a:r>
            <a:r>
              <a:rPr lang="en-US" dirty="0">
                <a:solidFill>
                  <a:srgbClr val="FF0000"/>
                </a:solidFill>
              </a:rPr>
              <a:t>improper fraction</a:t>
            </a:r>
          </a:p>
          <a:p>
            <a:pPr>
              <a:tabLst>
                <a:tab pos="461963" algn="l"/>
              </a:tabLst>
            </a:pPr>
            <a:r>
              <a:rPr lang="en-US" dirty="0"/>
              <a:t>b.	 </a:t>
            </a:r>
            <a:r>
              <a:rPr lang="en-US" dirty="0">
                <a:solidFill>
                  <a:srgbClr val="FF0000"/>
                </a:solidFill>
              </a:rPr>
              <a:t>mixed number</a:t>
            </a:r>
          </a:p>
          <a:p>
            <a:pPr>
              <a:tabLst>
                <a:tab pos="461963" algn="l"/>
              </a:tabLst>
            </a:pPr>
            <a:r>
              <a:rPr lang="en-US" dirty="0"/>
              <a:t>c.	 </a:t>
            </a:r>
            <a:r>
              <a:rPr lang="en-US" dirty="0">
                <a:solidFill>
                  <a:srgbClr val="FF0000"/>
                </a:solidFill>
              </a:rPr>
              <a:t>proper fraction</a:t>
            </a:r>
          </a:p>
          <a:p>
            <a:endParaRPr lang="en-US" dirty="0"/>
          </a:p>
        </p:txBody>
      </p:sp>
      <p:graphicFrame>
        <p:nvGraphicFramePr>
          <p:cNvPr id="52226" name="Object 2"/>
          <p:cNvGraphicFramePr>
            <a:graphicFrameLocks noChangeAspect="1"/>
          </p:cNvGraphicFramePr>
          <p:nvPr/>
        </p:nvGraphicFramePr>
        <p:xfrm>
          <a:off x="547688" y="22860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8" name="Equation" r:id="rId3" imgW="749160" imgH="838080" progId="Equation.DSMT4">
                  <p:embed/>
                </p:oleObj>
              </mc:Choice>
              <mc:Fallback>
                <p:oleObj name="Equation" r:id="rId3" imgW="74916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688" y="2286000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7" name="Object 3"/>
          <p:cNvGraphicFramePr>
            <a:graphicFrameLocks noChangeAspect="1"/>
          </p:cNvGraphicFramePr>
          <p:nvPr/>
        </p:nvGraphicFramePr>
        <p:xfrm>
          <a:off x="3340100" y="22860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9" name="Equation" r:id="rId5" imgW="927000" imgH="838080" progId="Equation.DSMT4">
                  <p:embed/>
                </p:oleObj>
              </mc:Choice>
              <mc:Fallback>
                <p:oleObj name="Equation" r:id="rId5" imgW="9270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0100" y="2286000"/>
                        <a:ext cx="927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5956300" y="22860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0" name="Equation" r:id="rId7" imgW="749160" imgH="838080" progId="Equation.DSMT4">
                  <p:embed/>
                </p:oleObj>
              </mc:Choice>
              <mc:Fallback>
                <p:oleObj name="Equation" r:id="rId7" imgW="7491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6300" y="2286000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Application: Understanding Mixed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recipe calls for the amount of oil indicated in the figure.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514350" indent="-514350">
              <a:spcBef>
                <a:spcPts val="1800"/>
              </a:spcBef>
              <a:buFont typeface="+mj-lt"/>
              <a:buAutoNum type="alphaLcPeriod"/>
            </a:pPr>
            <a:r>
              <a:rPr lang="en-US" dirty="0"/>
              <a:t>Write a mixed number indicating the amount of oil in the measuring cups.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Write this amount as an improper fraction.</a:t>
            </a:r>
          </a:p>
        </p:txBody>
      </p:sp>
      <p:pic>
        <p:nvPicPr>
          <p:cNvPr id="61443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74520" y="2227277"/>
            <a:ext cx="5394960" cy="1637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Application: Understanding Mixed Numbers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352800"/>
            <a:ext cx="8229600" cy="4572000"/>
          </a:xfrm>
        </p:spPr>
        <p:txBody>
          <a:bodyPr/>
          <a:lstStyle/>
          <a:p>
            <a:r>
              <a:rPr lang="en-US" b="1" dirty="0"/>
              <a:t>Solution</a:t>
            </a:r>
          </a:p>
          <a:p>
            <a:pPr>
              <a:tabLst>
                <a:tab pos="461963" algn="l"/>
              </a:tabLst>
            </a:pPr>
            <a:r>
              <a:rPr lang="en-US" dirty="0"/>
              <a:t>a.	Each cup is marked in fourths and we see that there </a:t>
            </a:r>
          </a:p>
          <a:p>
            <a:pPr>
              <a:tabLst>
                <a:tab pos="461963" algn="l"/>
              </a:tabLst>
            </a:pPr>
            <a:r>
              <a:rPr lang="en-US" dirty="0"/>
              <a:t>	is a total of       </a:t>
            </a:r>
            <a:r>
              <a:rPr lang="en-US" dirty="0">
                <a:solidFill>
                  <a:srgbClr val="FF0000"/>
                </a:solidFill>
              </a:rPr>
              <a:t>cups</a:t>
            </a:r>
            <a:r>
              <a:rPr lang="en-US" dirty="0"/>
              <a:t>.</a:t>
            </a:r>
          </a:p>
          <a:p>
            <a:pPr>
              <a:tabLst>
                <a:tab pos="461963" algn="l"/>
              </a:tabLst>
            </a:pPr>
            <a:r>
              <a:rPr lang="en-US" dirty="0"/>
              <a:t>b.	As an improper fraction,       </a:t>
            </a:r>
            <a:r>
              <a:rPr lang="en-US" dirty="0">
                <a:solidFill>
                  <a:srgbClr val="0000FF"/>
                </a:solidFill>
              </a:rPr>
              <a:t>cups</a:t>
            </a:r>
            <a:r>
              <a:rPr lang="en-US" dirty="0"/>
              <a:t> =      </a:t>
            </a:r>
            <a:r>
              <a:rPr lang="en-US" dirty="0">
                <a:solidFill>
                  <a:srgbClr val="FF0000"/>
                </a:solidFill>
              </a:rPr>
              <a:t>cups</a:t>
            </a:r>
            <a:r>
              <a:rPr lang="en-US" dirty="0"/>
              <a:t>.</a:t>
            </a:r>
          </a:p>
        </p:txBody>
      </p:sp>
      <p:graphicFrame>
        <p:nvGraphicFramePr>
          <p:cNvPr id="6246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0556061"/>
              </p:ext>
            </p:extLst>
          </p:nvPr>
        </p:nvGraphicFramePr>
        <p:xfrm>
          <a:off x="2590800" y="4231407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88" name="Equation" r:id="rId3" imgW="457200" imgH="838080" progId="Equation.DSMT4">
                  <p:embed/>
                </p:oleObj>
              </mc:Choice>
              <mc:Fallback>
                <p:oleObj name="Equation" r:id="rId3" imgW="45720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231407"/>
                        <a:ext cx="457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6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0365321"/>
              </p:ext>
            </p:extLst>
          </p:nvPr>
        </p:nvGraphicFramePr>
        <p:xfrm>
          <a:off x="4495800" y="4739640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89" name="Equation" r:id="rId5" imgW="457200" imgH="838080" progId="Equation.DSMT4">
                  <p:embed/>
                </p:oleObj>
              </mc:Choice>
              <mc:Fallback>
                <p:oleObj name="Equation" r:id="rId5" imgW="4572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4739640"/>
                        <a:ext cx="457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6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4424421"/>
              </p:ext>
            </p:extLst>
          </p:nvPr>
        </p:nvGraphicFramePr>
        <p:xfrm>
          <a:off x="6045200" y="4722862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90" name="Equation" r:id="rId7" imgW="279360" imgH="838080" progId="Equation.DSMT4">
                  <p:embed/>
                </p:oleObj>
              </mc:Choice>
              <mc:Fallback>
                <p:oleObj name="Equation" r:id="rId7" imgW="2793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5200" y="4722862"/>
                        <a:ext cx="279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3">
            <a:extLst>
              <a:ext uri="{FF2B5EF4-FFF2-40B4-BE49-F238E27FC236}">
                <a16:creationId xmlns:a16="http://schemas.microsoft.com/office/drawing/2014/main" xmlns="" id="{A583FF4F-D0D9-4534-955D-B91DC3A752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76400" y="1376214"/>
            <a:ext cx="5394960" cy="1637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Application: Understanding Mixed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wooden rod is cut to the length indicated in the figure. Write the length of the rod as a mixed number.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r>
              <a:rPr lang="en-US" dirty="0"/>
              <a:t>The ruler is marked in eighths of an inch. The rod </a:t>
            </a:r>
          </a:p>
          <a:p>
            <a:r>
              <a:rPr lang="en-US" dirty="0"/>
              <a:t>measures       </a:t>
            </a:r>
            <a:r>
              <a:rPr lang="en-US" dirty="0">
                <a:solidFill>
                  <a:srgbClr val="FF0000"/>
                </a:solidFill>
              </a:rPr>
              <a:t>in.</a:t>
            </a:r>
          </a:p>
        </p:txBody>
      </p:sp>
      <p:pic>
        <p:nvPicPr>
          <p:cNvPr id="63490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00200" y="2209800"/>
            <a:ext cx="6543675" cy="1368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3491" name="Object 3"/>
          <p:cNvGraphicFramePr>
            <a:graphicFrameLocks noChangeAspect="1"/>
          </p:cNvGraphicFramePr>
          <p:nvPr/>
        </p:nvGraphicFramePr>
        <p:xfrm>
          <a:off x="1989589" y="4631422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99" name="Equation" r:id="rId4" imgW="457200" imgH="838080" progId="Equation.DSMT4">
                  <p:embed/>
                </p:oleObj>
              </mc:Choice>
              <mc:Fallback>
                <p:oleObj name="Equation" r:id="rId4" imgW="4572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9589" y="4631422"/>
                        <a:ext cx="457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11: Graphing Mixed Numbers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each of the following mixed numbers on a number line.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pPr>
              <a:spcBef>
                <a:spcPts val="0"/>
              </a:spcBef>
            </a:pPr>
            <a:r>
              <a:rPr lang="en-US" dirty="0"/>
              <a:t>a.</a:t>
            </a:r>
          </a:p>
          <a:p>
            <a:endParaRPr lang="en-US" dirty="0"/>
          </a:p>
          <a:p>
            <a:r>
              <a:rPr lang="en-US" dirty="0"/>
              <a:t>b.</a:t>
            </a:r>
          </a:p>
        </p:txBody>
      </p:sp>
      <p:graphicFrame>
        <p:nvGraphicFramePr>
          <p:cNvPr id="64514" name="Object 2"/>
          <p:cNvGraphicFramePr>
            <a:graphicFrameLocks noChangeAspect="1"/>
          </p:cNvGraphicFramePr>
          <p:nvPr/>
        </p:nvGraphicFramePr>
        <p:xfrm>
          <a:off x="533400" y="22098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29" name="Equation" r:id="rId3" imgW="927000" imgH="838080" progId="Equation.DSMT4">
                  <p:embed/>
                </p:oleObj>
              </mc:Choice>
              <mc:Fallback>
                <p:oleObj name="Equation" r:id="rId3" imgW="92700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209800"/>
                        <a:ext cx="927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5" name="Object 3"/>
          <p:cNvGraphicFramePr>
            <a:graphicFrameLocks noChangeAspect="1"/>
          </p:cNvGraphicFramePr>
          <p:nvPr/>
        </p:nvGraphicFramePr>
        <p:xfrm>
          <a:off x="5168900" y="22098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30" name="Equation" r:id="rId5" imgW="927000" imgH="838080" progId="Equation.DSMT4">
                  <p:embed/>
                </p:oleObj>
              </mc:Choice>
              <mc:Fallback>
                <p:oleObj name="Equation" r:id="rId5" imgW="9270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8900" y="2209800"/>
                        <a:ext cx="927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4517" name="Picture 5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66813" y="3828613"/>
            <a:ext cx="6766560" cy="10504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4518" name="Picture 6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3000" y="4834156"/>
            <a:ext cx="6766560" cy="11136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61963" indent="-461963">
              <a:buFont typeface="Courier New" pitchFamily="49" charset="0"/>
              <a:buChar char="o"/>
              <a:tabLst>
                <a:tab pos="461963" algn="l"/>
              </a:tabLst>
            </a:pPr>
            <a:r>
              <a:rPr lang="en-US" dirty="0"/>
              <a:t>Understand the basic concepts of fractions. </a:t>
            </a:r>
          </a:p>
          <a:p>
            <a:pPr marL="461963" indent="-461963">
              <a:buFont typeface="Courier New" pitchFamily="49" charset="0"/>
              <a:buChar char="o"/>
              <a:tabLst>
                <a:tab pos="461963" algn="l"/>
              </a:tabLst>
            </a:pPr>
            <a:r>
              <a:rPr lang="en-US" dirty="0"/>
              <a:t>Graph fractions on a number line. </a:t>
            </a:r>
          </a:p>
          <a:p>
            <a:pPr marL="461963" indent="-461963">
              <a:buFont typeface="Courier New" pitchFamily="49" charset="0"/>
              <a:buChar char="o"/>
              <a:tabLst>
                <a:tab pos="461963" algn="l"/>
              </a:tabLst>
            </a:pPr>
            <a:r>
              <a:rPr lang="en-US" dirty="0"/>
              <a:t>Understand the basic concepts of mixed numbers. </a:t>
            </a:r>
          </a:p>
          <a:p>
            <a:pPr marL="461963" indent="-461963">
              <a:buFont typeface="Courier New" pitchFamily="49" charset="0"/>
              <a:buChar char="o"/>
              <a:tabLst>
                <a:tab pos="461963" algn="l"/>
              </a:tabLst>
            </a:pPr>
            <a:r>
              <a:rPr lang="en-US" dirty="0"/>
              <a:t>Graph mixed numbers on a number line. </a:t>
            </a:r>
          </a:p>
          <a:p>
            <a:pPr marL="461963" indent="-461963">
              <a:buFont typeface="Courier New" pitchFamily="49" charset="0"/>
              <a:buChar char="o"/>
              <a:tabLst>
                <a:tab pos="461963" algn="l"/>
              </a:tabLst>
            </a:pPr>
            <a:r>
              <a:rPr lang="en-US" dirty="0"/>
              <a:t>Change mixed numbers to improper fractions. </a:t>
            </a:r>
          </a:p>
          <a:p>
            <a:pPr marL="461963" indent="-461963">
              <a:buFont typeface="Courier New" pitchFamily="49" charset="0"/>
              <a:buChar char="o"/>
              <a:tabLst>
                <a:tab pos="461963" algn="l"/>
              </a:tabLst>
            </a:pPr>
            <a:r>
              <a:rPr lang="en-US" dirty="0"/>
              <a:t>Change improper fractions to mixed numbers.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80160"/>
            <a:ext cx="8229600" cy="3647152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7463" indent="-17463" algn="ctr"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</a:rPr>
              <a:t>Procedure</a:t>
            </a:r>
          </a:p>
          <a:p>
            <a:pPr marL="533400" indent="-53340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Multiply the whole number by the denominator of the proper fraction. </a:t>
            </a:r>
          </a:p>
          <a:p>
            <a:pPr marL="533400" indent="-53340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Add the numerator of the proper fraction to this product. </a:t>
            </a:r>
          </a:p>
          <a:p>
            <a:pPr marL="533400" indent="-53340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Write this sum over the denominator of the fraction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  <a:endParaRPr lang="en-US" sz="2800" dirty="0">
              <a:solidFill>
                <a:srgbClr val="000000"/>
              </a:solidFill>
            </a:endParaRPr>
          </a:p>
          <a:p>
            <a:pPr marL="533400" indent="-533400">
              <a:spcBef>
                <a:spcPts val="600"/>
              </a:spcBef>
            </a:pPr>
            <a:r>
              <a:rPr lang="en-US" sz="150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765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To Change a Mixed Number to an Improper Fraction</a:t>
            </a:r>
            <a:endParaRPr lang="en-US" sz="3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/>
          </p:cNvSpPr>
          <p:nvPr/>
        </p:nvSpPr>
        <p:spPr>
          <a:xfrm>
            <a:off x="457200" y="2133600"/>
            <a:ext cx="8229600" cy="2591479"/>
          </a:xfrm>
          <a:prstGeom prst="rect">
            <a:avLst/>
          </a:prstGeom>
        </p:spPr>
        <p:txBody>
          <a:bodyPr>
            <a:spAutoFit/>
          </a:bodyPr>
          <a:lstStyle/>
          <a:p>
            <a:pPr marL="1143000" marR="0" lvl="0" indent="-1143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pPr marL="1143000" marR="0" lvl="0" indent="-1143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Step 1:	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Multiply the whole number by the denominator: 8 </a:t>
            </a:r>
            <a:r>
              <a:rPr lang="en-US" sz="2800" dirty="0">
                <a:latin typeface="Calibri"/>
              </a:rPr>
              <a:t>∙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10 = 80.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143000" marR="0" lvl="0" indent="-1143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Step 2:	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Add the numerator: 80 + 9 = 89.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143000" marR="0" lvl="0" indent="-1143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Step 3:	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Write this sum over the denominator: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  <p:sp>
        <p:nvSpPr>
          <p:cNvPr id="2867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12: </a:t>
            </a:r>
            <a:r>
              <a:rPr lang="en-US" sz="3200" dirty="0" smtClean="0">
                <a:solidFill>
                  <a:schemeClr val="accent1"/>
                </a:solidFill>
              </a:rPr>
              <a:t>Changing </a:t>
            </a:r>
            <a:r>
              <a:rPr lang="en-US" sz="3200" dirty="0">
                <a:solidFill>
                  <a:schemeClr val="accent1"/>
                </a:solidFill>
              </a:rPr>
              <a:t>Mixed </a:t>
            </a:r>
            <a:r>
              <a:rPr lang="en-US" sz="3200" dirty="0" smtClean="0">
                <a:solidFill>
                  <a:schemeClr val="accent1"/>
                </a:solidFill>
              </a:rPr>
              <a:t>Numbers </a:t>
            </a:r>
            <a:r>
              <a:rPr lang="en-US" sz="3200" dirty="0">
                <a:solidFill>
                  <a:schemeClr val="accent1"/>
                </a:solidFill>
              </a:rPr>
              <a:t>to Improper </a:t>
            </a:r>
            <a:r>
              <a:rPr lang="en-US" sz="3200" dirty="0" smtClean="0">
                <a:solidFill>
                  <a:schemeClr val="accent1"/>
                </a:solidFill>
              </a:rPr>
              <a:t>Fractions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867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Change          to an improper fraction.</a:t>
            </a:r>
          </a:p>
        </p:txBody>
      </p:sp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1731963" y="1135062"/>
          <a:ext cx="63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4" name="Equation" r:id="rId3" imgW="634725" imgH="837836" progId="Equation.DSMT4">
                  <p:embed/>
                </p:oleObj>
              </mc:Choice>
              <mc:Fallback>
                <p:oleObj name="Equation" r:id="rId3" imgW="634725" imgH="837836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1963" y="1135062"/>
                        <a:ext cx="635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9" name="Object 7"/>
          <p:cNvGraphicFramePr>
            <a:graphicFrameLocks noChangeAspect="1"/>
          </p:cNvGraphicFramePr>
          <p:nvPr/>
        </p:nvGraphicFramePr>
        <p:xfrm>
          <a:off x="3733800" y="4724400"/>
          <a:ext cx="63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5" name="Equation" r:id="rId5" imgW="634725" imgH="837836" progId="Equation.DSMT4">
                  <p:embed/>
                </p:oleObj>
              </mc:Choice>
              <mc:Fallback>
                <p:oleObj name="Equation" r:id="rId5" imgW="634725" imgH="837836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724400"/>
                        <a:ext cx="635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/>
          <p:cNvGraphicFramePr>
            <a:graphicFrameLocks noChangeAspect="1"/>
          </p:cNvGraphicFramePr>
          <p:nvPr/>
        </p:nvGraphicFramePr>
        <p:xfrm>
          <a:off x="4419600" y="4724400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6" name="Equation" r:id="rId7" imgW="825500" imgH="838200" progId="Equation.DSMT4">
                  <p:embed/>
                </p:oleObj>
              </mc:Choice>
              <mc:Fallback>
                <p:oleObj name="Equation" r:id="rId7" imgW="825500" imgH="8382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4724400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3000"/>
              </a:spcBef>
              <a:spcAft>
                <a:spcPts val="300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7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Change          to an improper</a:t>
            </a:r>
            <a:r>
              <a:rPr kumimoji="0" lang="en-US" sz="270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fraction.</a:t>
            </a:r>
            <a:endParaRPr kumimoji="0" lang="en-US" sz="27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35000"/>
              </a:lnSpc>
              <a:spcBef>
                <a:spcPts val="600"/>
              </a:spcBef>
              <a:spcAft>
                <a:spcPts val="300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r>
              <a: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Step 1: </a:t>
            </a:r>
            <a:r>
              <a:rPr lang="en-US" sz="2700" dirty="0"/>
              <a:t>Multiply the whole number by the 	 	 	  denominator: 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11 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∙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3 = ____.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25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Step 2: 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Add the numerator: _____ + _____ = ____. </a:t>
            </a:r>
          </a:p>
          <a:p>
            <a:pPr marL="0" marR="0" lvl="0" indent="0" algn="l" defTabSz="914400" rtl="0" eaLnBrk="1" fontAlgn="auto" latinLnBrk="0" hangingPunct="1">
              <a:lnSpc>
                <a:spcPct val="2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Step 3: 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Write this sum</a:t>
            </a:r>
            <a:r>
              <a:rPr kumimoji="0" lang="en-US" sz="27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over the denominator:</a:t>
            </a:r>
          </a:p>
        </p:txBody>
      </p:sp>
      <p:sp>
        <p:nvSpPr>
          <p:cNvPr id="2969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13: Mixed Numbers to </a:t>
            </a:r>
            <a:r>
              <a:rPr lang="en-US" sz="3200" dirty="0" smtClean="0">
                <a:solidFill>
                  <a:schemeClr val="accent1"/>
                </a:solidFill>
              </a:rPr>
              <a:t>Improper </a:t>
            </a:r>
            <a:r>
              <a:rPr lang="en-US" sz="3200" dirty="0">
                <a:solidFill>
                  <a:schemeClr val="accent1"/>
                </a:solidFill>
              </a:rPr>
              <a:t>Fractions</a:t>
            </a:r>
          </a:p>
        </p:txBody>
      </p:sp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1649835" y="1163623"/>
          <a:ext cx="5969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4" name="Equation" r:id="rId3" imgW="596880" imgH="799920" progId="Equation.DSMT4">
                  <p:embed/>
                </p:oleObj>
              </mc:Choice>
              <mc:Fallback>
                <p:oleObj name="Equation" r:id="rId3" imgW="596880" imgH="79992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9835" y="1163623"/>
                        <a:ext cx="59690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2" name="Object 10"/>
          <p:cNvGraphicFramePr>
            <a:graphicFrameLocks noChangeAspect="1"/>
          </p:cNvGraphicFramePr>
          <p:nvPr/>
        </p:nvGraphicFramePr>
        <p:xfrm>
          <a:off x="6934200" y="4546833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5" name="Equation" r:id="rId5" imgW="914400" imgH="838200" progId="Equation.DSMT4">
                  <p:embed/>
                </p:oleObj>
              </mc:Choice>
              <mc:Fallback>
                <p:oleObj name="Equation" r:id="rId5" imgW="914400" imgH="83820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4546833"/>
                        <a:ext cx="914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11" name="Object 11"/>
          <p:cNvGraphicFramePr>
            <a:graphicFrameLocks noChangeAspect="1"/>
          </p:cNvGraphicFramePr>
          <p:nvPr/>
        </p:nvGraphicFramePr>
        <p:xfrm>
          <a:off x="4800600" y="3200400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6" name="Equation" r:id="rId7" imgW="368140" imgH="291973" progId="Equation.DSMT4">
                  <p:embed/>
                </p:oleObj>
              </mc:Choice>
              <mc:Fallback>
                <p:oleObj name="Equation" r:id="rId7" imgW="368140" imgH="291973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200400"/>
                        <a:ext cx="368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9" name="Object 12"/>
          <p:cNvGraphicFramePr>
            <a:graphicFrameLocks noChangeAspect="1"/>
          </p:cNvGraphicFramePr>
          <p:nvPr/>
        </p:nvGraphicFramePr>
        <p:xfrm>
          <a:off x="4648200" y="3945622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7" name="Equation" r:id="rId9" imgW="368140" imgH="291973" progId="Equation.DSMT4">
                  <p:embed/>
                </p:oleObj>
              </mc:Choice>
              <mc:Fallback>
                <p:oleObj name="Equation" r:id="rId9" imgW="368140" imgH="291973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3945622"/>
                        <a:ext cx="368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10" name="Object 13"/>
          <p:cNvGraphicFramePr>
            <a:graphicFrameLocks noChangeAspect="1"/>
          </p:cNvGraphicFramePr>
          <p:nvPr/>
        </p:nvGraphicFramePr>
        <p:xfrm>
          <a:off x="5943600" y="3945622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8" name="Equation" r:id="rId11" imgW="190500" imgH="279400" progId="Equation.DSMT4">
                  <p:embed/>
                </p:oleObj>
              </mc:Choice>
              <mc:Fallback>
                <p:oleObj name="Equation" r:id="rId11" imgW="190500" imgH="27940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3945622"/>
                        <a:ext cx="190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11" name="Object 14"/>
          <p:cNvGraphicFramePr>
            <a:graphicFrameLocks noChangeAspect="1"/>
          </p:cNvGraphicFramePr>
          <p:nvPr/>
        </p:nvGraphicFramePr>
        <p:xfrm>
          <a:off x="6934200" y="3945622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9" name="Equation" r:id="rId13" imgW="368140" imgH="291973" progId="Equation.DSMT4">
                  <p:embed/>
                </p:oleObj>
              </mc:Choice>
              <mc:Fallback>
                <p:oleObj name="Equation" r:id="rId13" imgW="368140" imgH="291973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3945622"/>
                        <a:ext cx="368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8" name="Object 17"/>
          <p:cNvGraphicFramePr>
            <a:graphicFrameLocks noChangeAspect="1"/>
          </p:cNvGraphicFramePr>
          <p:nvPr/>
        </p:nvGraphicFramePr>
        <p:xfrm>
          <a:off x="8001000" y="4563611"/>
          <a:ext cx="43186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40" name="Equation" r:id="rId15" imgW="431613" imgH="837836" progId="Equation.DSMT4">
                  <p:embed/>
                </p:oleObj>
              </mc:Choice>
              <mc:Fallback>
                <p:oleObj name="Equation" r:id="rId15" imgW="431613" imgH="837836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0" y="4563611"/>
                        <a:ext cx="431867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7839512" y="5138956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______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2591479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33400" indent="-533400" algn="ctr">
              <a:lnSpc>
                <a:spcPct val="80000"/>
              </a:lnSpc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</a:rPr>
              <a:t>Procedure</a:t>
            </a:r>
          </a:p>
          <a:p>
            <a:pPr marL="533400" indent="-533400">
              <a:buFont typeface="Courier New" pitchFamily="49" charset="0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Divide the numerator by the denominator. The quotient is the whole number part of the mixed number.</a:t>
            </a:r>
          </a:p>
          <a:p>
            <a:pPr marL="533400" indent="-533400">
              <a:buFont typeface="Courier New" pitchFamily="49" charset="0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Write the remainder over the denominator as the fraction part of the mixed number.</a:t>
            </a:r>
          </a:p>
        </p:txBody>
      </p:sp>
      <p:sp>
        <p:nvSpPr>
          <p:cNvPr id="307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To Change an Improper Fraction to a Mixed Number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 txBox="1">
            <a:spLocks/>
          </p:cNvSpPr>
          <p:nvPr/>
        </p:nvSpPr>
        <p:spPr>
          <a:xfrm>
            <a:off x="457200" y="2133600"/>
            <a:ext cx="8305800" cy="2763834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marR="0" lvl="0" indent="-3429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   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800" b="1" dirty="0"/>
              <a:t>Step 1:</a:t>
            </a:r>
          </a:p>
          <a:p>
            <a:r>
              <a:rPr lang="en-US" sz="2800" dirty="0"/>
              <a:t>Divide the numerator by the </a:t>
            </a:r>
          </a:p>
          <a:p>
            <a:r>
              <a:rPr lang="en-US" sz="2800" dirty="0"/>
              <a:t>denominator. The quotient </a:t>
            </a:r>
          </a:p>
          <a:p>
            <a:r>
              <a:rPr lang="en-US" sz="2800" dirty="0"/>
              <a:t>is the whole number part </a:t>
            </a:r>
          </a:p>
          <a:p>
            <a:r>
              <a:rPr lang="en-US" sz="2800" dirty="0"/>
              <a:t>of the mixed number. </a:t>
            </a:r>
          </a:p>
        </p:txBody>
      </p:sp>
      <p:sp>
        <p:nvSpPr>
          <p:cNvPr id="317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14: </a:t>
            </a:r>
            <a:r>
              <a:rPr lang="en-US" sz="3200" dirty="0" smtClean="0">
                <a:solidFill>
                  <a:schemeClr val="accent1"/>
                </a:solidFill>
              </a:rPr>
              <a:t>Changing </a:t>
            </a:r>
            <a:r>
              <a:rPr lang="en-US" sz="3200" dirty="0">
                <a:solidFill>
                  <a:schemeClr val="accent1"/>
                </a:solidFill>
              </a:rPr>
              <a:t>Improper </a:t>
            </a:r>
            <a:r>
              <a:rPr lang="en-US" sz="3200" dirty="0" smtClean="0">
                <a:solidFill>
                  <a:schemeClr val="accent1"/>
                </a:solidFill>
              </a:rPr>
              <a:t>Fractions </a:t>
            </a:r>
            <a:r>
              <a:rPr lang="en-US" sz="3200" dirty="0">
                <a:solidFill>
                  <a:schemeClr val="accent1"/>
                </a:solidFill>
              </a:rPr>
              <a:t>to Mixed Numbers</a:t>
            </a:r>
          </a:p>
        </p:txBody>
      </p:sp>
      <p:sp>
        <p:nvSpPr>
          <p:cNvPr id="31747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371600"/>
            <a:ext cx="83058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Change        to a mixed number.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362700" y="3159125"/>
            <a:ext cx="2438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000" dirty="0">
                <a:solidFill>
                  <a:srgbClr val="006666"/>
                </a:solidFill>
                <a:latin typeface="Calibri" pitchFamily="34" charset="0"/>
              </a:rPr>
              <a:t>Whole number part</a:t>
            </a:r>
          </a:p>
        </p:txBody>
      </p:sp>
      <p:sp>
        <p:nvSpPr>
          <p:cNvPr id="2" name="TextBox 8"/>
          <p:cNvSpPr txBox="1">
            <a:spLocks noChangeArrowheads="1"/>
          </p:cNvSpPr>
          <p:nvPr/>
        </p:nvSpPr>
        <p:spPr bwMode="auto">
          <a:xfrm>
            <a:off x="6362700" y="5013325"/>
            <a:ext cx="2438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000" dirty="0">
                <a:solidFill>
                  <a:srgbClr val="006666"/>
                </a:solidFill>
                <a:latin typeface="Calibri" pitchFamily="34" charset="0"/>
              </a:rPr>
              <a:t>Remainder</a:t>
            </a:r>
          </a:p>
        </p:txBody>
      </p:sp>
      <p:graphicFrame>
        <p:nvGraphicFramePr>
          <p:cNvPr id="24581" name="Object 6"/>
          <p:cNvGraphicFramePr>
            <a:graphicFrameLocks noChangeAspect="1"/>
          </p:cNvGraphicFramePr>
          <p:nvPr/>
        </p:nvGraphicFramePr>
        <p:xfrm>
          <a:off x="5473700" y="3467100"/>
          <a:ext cx="723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76" name="Equation" r:id="rId3" imgW="723586" imgH="571252" progId="Equation.DSMT4">
                  <p:embed/>
                </p:oleObj>
              </mc:Choice>
              <mc:Fallback>
                <p:oleObj name="Equation" r:id="rId3" imgW="723586" imgH="571252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3700" y="3467100"/>
                        <a:ext cx="7239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2" name="Object 11"/>
          <p:cNvGraphicFramePr>
            <a:graphicFrameLocks noChangeAspect="1"/>
          </p:cNvGraphicFramePr>
          <p:nvPr/>
        </p:nvGraphicFramePr>
        <p:xfrm>
          <a:off x="1703696" y="1240808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77" name="Equation" r:id="rId5" imgW="431613" imgH="837836" progId="Equation.DSMT4">
                  <p:embed/>
                </p:oleObj>
              </mc:Choice>
              <mc:Fallback>
                <p:oleObj name="Equation" r:id="rId5" imgW="431613" imgH="837836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3696" y="1240808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5" name="Object 9"/>
          <p:cNvGraphicFramePr>
            <a:graphicFrameLocks noChangeAspect="1"/>
          </p:cNvGraphicFramePr>
          <p:nvPr/>
        </p:nvGraphicFramePr>
        <p:xfrm>
          <a:off x="5846231" y="3175312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78" name="Equation" r:id="rId7" imgW="190500" imgH="279400" progId="Equation.DSMT4">
                  <p:embed/>
                </p:oleObj>
              </mc:Choice>
              <mc:Fallback>
                <p:oleObj name="Equation" r:id="rId7" imgW="190500" imgH="279400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6231" y="3175312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6" name="Object 10"/>
          <p:cNvGraphicFramePr>
            <a:graphicFrameLocks noChangeAspect="1"/>
          </p:cNvGraphicFramePr>
          <p:nvPr/>
        </p:nvGraphicFramePr>
        <p:xfrm>
          <a:off x="6019800" y="3183622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79" name="Equation" r:id="rId9" imgW="190417" imgH="291973" progId="Equation.DSMT4">
                  <p:embed/>
                </p:oleObj>
              </mc:Choice>
              <mc:Fallback>
                <p:oleObj name="Equation" r:id="rId9" imgW="190417" imgH="291973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3183622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7" name="Object 11"/>
          <p:cNvGraphicFramePr>
            <a:graphicFrameLocks noChangeAspect="1"/>
          </p:cNvGraphicFramePr>
          <p:nvPr/>
        </p:nvGraphicFramePr>
        <p:xfrm>
          <a:off x="5579378" y="3886200"/>
          <a:ext cx="406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80" name="Equation" r:id="rId11" imgW="406080" imgH="406080" progId="Equation.DSMT4">
                  <p:embed/>
                </p:oleObj>
              </mc:Choice>
              <mc:Fallback>
                <p:oleObj name="Equation" r:id="rId11" imgW="406080" imgH="406080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9378" y="3886200"/>
                        <a:ext cx="4064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8" name="Object 12"/>
          <p:cNvGraphicFramePr>
            <a:graphicFrameLocks noChangeAspect="1"/>
          </p:cNvGraphicFramePr>
          <p:nvPr/>
        </p:nvGraphicFramePr>
        <p:xfrm>
          <a:off x="5803900" y="4343400"/>
          <a:ext cx="368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81" name="Equation" r:id="rId13" imgW="368300" imgH="279400" progId="Equation.DSMT4">
                  <p:embed/>
                </p:oleObj>
              </mc:Choice>
              <mc:Fallback>
                <p:oleObj name="Equation" r:id="rId13" imgW="368300" imgH="279400" progId="Equation.DSMT4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3900" y="4343400"/>
                        <a:ext cx="368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9" name="Object 13"/>
          <p:cNvGraphicFramePr>
            <a:graphicFrameLocks noChangeAspect="1"/>
          </p:cNvGraphicFramePr>
          <p:nvPr/>
        </p:nvGraphicFramePr>
        <p:xfrm>
          <a:off x="5588000" y="4610100"/>
          <a:ext cx="584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82" name="Equation" r:id="rId15" imgW="583920" imgH="406080" progId="Equation.DSMT4">
                  <p:embed/>
                </p:oleObj>
              </mc:Choice>
              <mc:Fallback>
                <p:oleObj name="Equation" r:id="rId15" imgW="583920" imgH="406080" progId="Equation.DSMT4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0" y="4610100"/>
                        <a:ext cx="584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0" name="Object 14"/>
          <p:cNvGraphicFramePr>
            <a:graphicFrameLocks noChangeAspect="1"/>
          </p:cNvGraphicFramePr>
          <p:nvPr/>
        </p:nvGraphicFramePr>
        <p:xfrm>
          <a:off x="5981467" y="50292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83" name="Equation" r:id="rId17" imgW="190500" imgH="279400" progId="Equation.DSMT4">
                  <p:embed/>
                </p:oleObj>
              </mc:Choice>
              <mc:Fallback>
                <p:oleObj name="Equation" r:id="rId17" imgW="190500" imgH="279400" progId="Equation.DSMT4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1467" y="50292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 txBox="1">
            <a:spLocks/>
          </p:cNvSpPr>
          <p:nvPr/>
        </p:nvSpPr>
        <p:spPr>
          <a:xfrm>
            <a:off x="457200" y="1143000"/>
            <a:ext cx="83058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marR="0" lvl="0" indent="-3429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lang="en-US" sz="2800" b="1" dirty="0"/>
              <a:t>Step 2:</a:t>
            </a:r>
          </a:p>
          <a:p>
            <a:r>
              <a:rPr lang="en-US" sz="2800" dirty="0"/>
              <a:t>Write the remainder over the denominator as the fraction part of the mixed number: </a:t>
            </a:r>
          </a:p>
        </p:txBody>
      </p:sp>
      <p:sp>
        <p:nvSpPr>
          <p:cNvPr id="317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14: </a:t>
            </a:r>
            <a:r>
              <a:rPr lang="en-US" sz="3200" dirty="0" smtClean="0">
                <a:solidFill>
                  <a:schemeClr val="accent1"/>
                </a:solidFill>
              </a:rPr>
              <a:t>Changing </a:t>
            </a:r>
            <a:r>
              <a:rPr lang="en-US" sz="3200" dirty="0">
                <a:solidFill>
                  <a:schemeClr val="accent1"/>
                </a:solidFill>
              </a:rPr>
              <a:t>Improper </a:t>
            </a:r>
            <a:r>
              <a:rPr lang="en-US" sz="3200" dirty="0" smtClean="0">
                <a:solidFill>
                  <a:schemeClr val="accent1"/>
                </a:solidFill>
              </a:rPr>
              <a:t>Fractions </a:t>
            </a:r>
            <a:r>
              <a:rPr lang="en-US" sz="3200" dirty="0">
                <a:solidFill>
                  <a:schemeClr val="accent1"/>
                </a:solidFill>
              </a:rPr>
              <a:t>to Mixed Numbers (cont.)</a:t>
            </a:r>
          </a:p>
        </p:txBody>
      </p:sp>
      <p:graphicFrame>
        <p:nvGraphicFramePr>
          <p:cNvPr id="24591" name="Object 15"/>
          <p:cNvGraphicFramePr>
            <a:graphicFrameLocks noChangeAspect="1"/>
          </p:cNvGraphicFramePr>
          <p:nvPr/>
        </p:nvGraphicFramePr>
        <p:xfrm>
          <a:off x="3454400" y="28194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41" name="Equation" r:id="rId3" imgW="431613" imgH="837836" progId="Equation.DSMT4">
                  <p:embed/>
                </p:oleObj>
              </mc:Choice>
              <mc:Fallback>
                <p:oleObj name="Equation" r:id="rId3" imgW="431613" imgH="837836" progId="Equation.DSMT4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4400" y="281940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2" name="Object 16"/>
          <p:cNvGraphicFramePr>
            <a:graphicFrameLocks noChangeAspect="1"/>
          </p:cNvGraphicFramePr>
          <p:nvPr/>
        </p:nvGraphicFramePr>
        <p:xfrm>
          <a:off x="3968750" y="2819400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42" name="Equation" r:id="rId5" imgW="1091880" imgH="838080" progId="Equation.DSMT4">
                  <p:embed/>
                </p:oleObj>
              </mc:Choice>
              <mc:Fallback>
                <p:oleObj name="Equation" r:id="rId5" imgW="1091880" imgH="838080" progId="Equation.DSMT4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8750" y="2819400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3" name="Object 17"/>
          <p:cNvGraphicFramePr>
            <a:graphicFrameLocks noChangeAspect="1"/>
          </p:cNvGraphicFramePr>
          <p:nvPr/>
        </p:nvGraphicFramePr>
        <p:xfrm>
          <a:off x="5105400" y="2819400"/>
          <a:ext cx="95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43" name="Equation" r:id="rId7" imgW="952087" imgH="837836" progId="Equation.DSMT4">
                  <p:embed/>
                </p:oleObj>
              </mc:Choice>
              <mc:Fallback>
                <p:oleObj name="Equation" r:id="rId7" imgW="952087" imgH="837836" progId="Equation.DSMT4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819400"/>
                        <a:ext cx="952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15: Changing Improper Fractions to Mixed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Change       to a mixed number.</a:t>
            </a:r>
          </a:p>
          <a:p>
            <a:endParaRPr lang="en-US" sz="400" b="1" dirty="0"/>
          </a:p>
          <a:p>
            <a:r>
              <a:rPr lang="en-US" b="1" dirty="0"/>
              <a:t>Solution </a:t>
            </a:r>
          </a:p>
          <a:p>
            <a:r>
              <a:rPr lang="en-US" b="1" dirty="0"/>
              <a:t>Step 1: </a:t>
            </a:r>
            <a:r>
              <a:rPr lang="en-US" dirty="0"/>
              <a:t>Divide the numerator by </a:t>
            </a:r>
          </a:p>
          <a:p>
            <a:r>
              <a:rPr lang="en-US" dirty="0"/>
              <a:t>the denominator. The quotient </a:t>
            </a:r>
          </a:p>
          <a:p>
            <a:r>
              <a:rPr lang="en-US" dirty="0"/>
              <a:t>is the whole number part of the </a:t>
            </a:r>
          </a:p>
          <a:p>
            <a:r>
              <a:rPr lang="en-US" dirty="0"/>
              <a:t>mixed number. </a:t>
            </a:r>
          </a:p>
          <a:p>
            <a:endParaRPr lang="en-US" dirty="0"/>
          </a:p>
        </p:txBody>
      </p:sp>
      <p:graphicFrame>
        <p:nvGraphicFramePr>
          <p:cNvPr id="69634" name="Object 2"/>
          <p:cNvGraphicFramePr>
            <a:graphicFrameLocks noChangeAspect="1"/>
          </p:cNvGraphicFramePr>
          <p:nvPr/>
        </p:nvGraphicFramePr>
        <p:xfrm>
          <a:off x="1676400" y="1151389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91" name="Equation" r:id="rId3" imgW="431640" imgH="838080" progId="Equation.DSMT4">
                  <p:embed/>
                </p:oleObj>
              </mc:Choice>
              <mc:Fallback>
                <p:oleObj name="Equation" r:id="rId3" imgW="43164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151389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375400" y="2635250"/>
            <a:ext cx="2438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000" dirty="0">
                <a:solidFill>
                  <a:srgbClr val="006666"/>
                </a:solidFill>
                <a:latin typeface="Calibri" pitchFamily="34" charset="0"/>
              </a:rPr>
              <a:t>Whole number part</a:t>
            </a:r>
          </a:p>
        </p:txBody>
      </p:sp>
      <p:sp>
        <p:nvSpPr>
          <p:cNvPr id="6" name="TextBox 8"/>
          <p:cNvSpPr txBox="1">
            <a:spLocks noChangeArrowheads="1"/>
          </p:cNvSpPr>
          <p:nvPr/>
        </p:nvSpPr>
        <p:spPr bwMode="auto">
          <a:xfrm>
            <a:off x="6375400" y="4471536"/>
            <a:ext cx="2438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000" dirty="0">
                <a:solidFill>
                  <a:srgbClr val="006666"/>
                </a:solidFill>
                <a:latin typeface="Calibri" pitchFamily="34" charset="0"/>
              </a:rPr>
              <a:t>Remainder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5492750" y="2943225"/>
          <a:ext cx="711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92" name="Equation" r:id="rId5" imgW="711000" imgH="571320" progId="Equation.DSMT4">
                  <p:embed/>
                </p:oleObj>
              </mc:Choice>
              <mc:Fallback>
                <p:oleObj name="Equation" r:id="rId5" imgW="711000" imgH="571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750" y="2943225"/>
                        <a:ext cx="7112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0"/>
          <p:cNvGraphicFramePr>
            <a:graphicFrameLocks noChangeAspect="1"/>
          </p:cNvGraphicFramePr>
          <p:nvPr/>
        </p:nvGraphicFramePr>
        <p:xfrm>
          <a:off x="5773723" y="2682875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93" name="Equation" r:id="rId7" imgW="215640" imgH="279360" progId="Equation.DSMT4">
                  <p:embed/>
                </p:oleObj>
              </mc:Choice>
              <mc:Fallback>
                <p:oleObj name="Equation" r:id="rId7" imgW="215640" imgH="279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3723" y="2682875"/>
                        <a:ext cx="21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1"/>
          <p:cNvGraphicFramePr>
            <a:graphicFrameLocks noChangeAspect="1"/>
          </p:cNvGraphicFramePr>
          <p:nvPr/>
        </p:nvGraphicFramePr>
        <p:xfrm>
          <a:off x="5604545" y="3370714"/>
          <a:ext cx="4191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94" name="Equation" r:id="rId9" imgW="419040" imgH="406080" progId="Equation.DSMT4">
                  <p:embed/>
                </p:oleObj>
              </mc:Choice>
              <mc:Fallback>
                <p:oleObj name="Equation" r:id="rId9" imgW="419040" imgH="406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4545" y="3370714"/>
                        <a:ext cx="4191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2"/>
          <p:cNvGraphicFramePr>
            <a:graphicFrameLocks noChangeAspect="1"/>
          </p:cNvGraphicFramePr>
          <p:nvPr/>
        </p:nvGraphicFramePr>
        <p:xfrm>
          <a:off x="5810250" y="3813175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95" name="Equation" r:id="rId11" imgW="380880" imgH="291960" progId="Equation.DSMT4">
                  <p:embed/>
                </p:oleObj>
              </mc:Choice>
              <mc:Fallback>
                <p:oleObj name="Equation" r:id="rId11" imgW="3808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0250" y="3813175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3"/>
          <p:cNvGraphicFramePr>
            <a:graphicFrameLocks noChangeAspect="1"/>
          </p:cNvGraphicFramePr>
          <p:nvPr/>
        </p:nvGraphicFramePr>
        <p:xfrm>
          <a:off x="5782811" y="4092575"/>
          <a:ext cx="419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96" name="Equation" r:id="rId13" imgW="419040" imgH="393480" progId="Equation.DSMT4">
                  <p:embed/>
                </p:oleObj>
              </mc:Choice>
              <mc:Fallback>
                <p:oleObj name="Equation" r:id="rId13" imgW="41904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2811" y="4092575"/>
                        <a:ext cx="419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4"/>
          <p:cNvGraphicFramePr>
            <a:graphicFrameLocks noChangeAspect="1"/>
          </p:cNvGraphicFramePr>
          <p:nvPr/>
        </p:nvGraphicFramePr>
        <p:xfrm>
          <a:off x="6019334" y="4505325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97" name="Equation" r:id="rId15" imgW="190440" imgH="279360" progId="Equation.DSMT4">
                  <p:embed/>
                </p:oleObj>
              </mc:Choice>
              <mc:Fallback>
                <p:oleObj name="Equation" r:id="rId15" imgW="19044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334" y="4505325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41" name="Object 9"/>
          <p:cNvGraphicFramePr>
            <a:graphicFrameLocks noChangeAspect="1"/>
          </p:cNvGraphicFramePr>
          <p:nvPr/>
        </p:nvGraphicFramePr>
        <p:xfrm>
          <a:off x="5998478" y="2684011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98" name="Equation" r:id="rId17" imgW="190440" imgH="279360" progId="Equation.DSMT4">
                  <p:embed/>
                </p:oleObj>
              </mc:Choice>
              <mc:Fallback>
                <p:oleObj name="Equation" r:id="rId17" imgW="19044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8478" y="2684011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 txBox="1">
            <a:spLocks/>
          </p:cNvSpPr>
          <p:nvPr/>
        </p:nvSpPr>
        <p:spPr>
          <a:xfrm>
            <a:off x="457200" y="1143000"/>
            <a:ext cx="83058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marR="0" lvl="0" indent="-3429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lang="en-US" sz="2800" b="1" dirty="0"/>
              <a:t>Step 2:</a:t>
            </a:r>
          </a:p>
          <a:p>
            <a:r>
              <a:rPr lang="en-US" sz="2800" dirty="0"/>
              <a:t>Write the remainder over the denominator as the fraction part of the mixed number: </a:t>
            </a:r>
          </a:p>
        </p:txBody>
      </p:sp>
      <p:sp>
        <p:nvSpPr>
          <p:cNvPr id="317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15</a:t>
            </a:r>
            <a:r>
              <a:rPr lang="en-US" sz="3200">
                <a:solidFill>
                  <a:schemeClr val="accent1"/>
                </a:solidFill>
              </a:rPr>
              <a:t>: </a:t>
            </a:r>
            <a:r>
              <a:rPr lang="en-US" sz="3200" smtClean="0">
                <a:solidFill>
                  <a:schemeClr val="accent1"/>
                </a:solidFill>
              </a:rPr>
              <a:t>Changing </a:t>
            </a:r>
            <a:r>
              <a:rPr lang="en-US" sz="3200">
                <a:solidFill>
                  <a:schemeClr val="accent1"/>
                </a:solidFill>
              </a:rPr>
              <a:t>Improper </a:t>
            </a:r>
            <a:r>
              <a:rPr lang="en-US" sz="3200" smtClean="0">
                <a:solidFill>
                  <a:schemeClr val="accent1"/>
                </a:solidFill>
              </a:rPr>
              <a:t>Fractions </a:t>
            </a:r>
            <a:r>
              <a:rPr lang="en-US" sz="3200" dirty="0">
                <a:solidFill>
                  <a:schemeClr val="accent1"/>
                </a:solidFill>
              </a:rPr>
              <a:t>to Mixed Numbers (cont.)</a:t>
            </a:r>
          </a:p>
        </p:txBody>
      </p:sp>
      <p:graphicFrame>
        <p:nvGraphicFramePr>
          <p:cNvPr id="24591" name="Object 15"/>
          <p:cNvGraphicFramePr>
            <a:graphicFrameLocks noChangeAspect="1"/>
          </p:cNvGraphicFramePr>
          <p:nvPr/>
        </p:nvGraphicFramePr>
        <p:xfrm>
          <a:off x="3454400" y="28194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81" name="Equation" r:id="rId3" imgW="431640" imgH="838080" progId="Equation.DSMT4">
                  <p:embed/>
                </p:oleObj>
              </mc:Choice>
              <mc:Fallback>
                <p:oleObj name="Equation" r:id="rId3" imgW="431640" imgH="838080" progId="Equation.DSMT4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4400" y="281940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2" name="Object 16"/>
          <p:cNvGraphicFramePr>
            <a:graphicFrameLocks noChangeAspect="1"/>
          </p:cNvGraphicFramePr>
          <p:nvPr/>
        </p:nvGraphicFramePr>
        <p:xfrm>
          <a:off x="3962400" y="2819400"/>
          <a:ext cx="110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82" name="Equation" r:id="rId5" imgW="1104840" imgH="838080" progId="Equation.DSMT4">
                  <p:embed/>
                </p:oleObj>
              </mc:Choice>
              <mc:Fallback>
                <p:oleObj name="Equation" r:id="rId5" imgW="1104840" imgH="838080" progId="Equation.DSMT4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2819400"/>
                        <a:ext cx="1104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3" name="Object 17"/>
          <p:cNvGraphicFramePr>
            <a:graphicFrameLocks noChangeAspect="1"/>
          </p:cNvGraphicFramePr>
          <p:nvPr/>
        </p:nvGraphicFramePr>
        <p:xfrm>
          <a:off x="5105400" y="2819400"/>
          <a:ext cx="95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83" name="Equation" r:id="rId7" imgW="952200" imgH="838080" progId="Equation.DSMT4">
                  <p:embed/>
                </p:oleObj>
              </mc:Choice>
              <mc:Fallback>
                <p:oleObj name="Equation" r:id="rId7" imgW="952200" imgH="838080" progId="Equation.DSMT4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819400"/>
                        <a:ext cx="952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1:  Understanding Fractions</a:t>
            </a:r>
            <a:endParaRPr lang="en-US" dirty="0"/>
          </a:p>
        </p:txBody>
      </p:sp>
      <p:sp>
        <p:nvSpPr>
          <p:cNvPr id="6146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dirty="0"/>
              <a:t>Write a fraction indicating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shaded part of the rectangle and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</a:t>
            </a:r>
            <a:r>
              <a:rPr lang="en-US" dirty="0" err="1"/>
              <a:t>unshaded</a:t>
            </a:r>
            <a:r>
              <a:rPr lang="en-US" dirty="0"/>
              <a:t> part of the rectangle.</a:t>
            </a:r>
          </a:p>
          <a:p>
            <a:pPr marL="514350" indent="-514350">
              <a:spcBef>
                <a:spcPts val="0"/>
              </a:spcBef>
            </a:pPr>
            <a:endParaRPr lang="en-US" b="1" dirty="0"/>
          </a:p>
          <a:p>
            <a:pPr marL="514350" indent="-514350">
              <a:spcBef>
                <a:spcPts val="0"/>
              </a:spcBef>
            </a:pPr>
            <a:endParaRPr lang="en-US" b="1" dirty="0"/>
          </a:p>
          <a:p>
            <a:pPr marL="514350" indent="-514350">
              <a:spcBef>
                <a:spcPts val="0"/>
              </a:spcBef>
            </a:pPr>
            <a:r>
              <a:rPr lang="en-US" b="1" dirty="0"/>
              <a:t>Solution</a:t>
            </a:r>
          </a:p>
          <a:p>
            <a:pPr marL="533400" indent="-533400">
              <a:buFont typeface="+mj-lt"/>
              <a:buAutoNum type="alphaLcPeriod"/>
            </a:pPr>
            <a:r>
              <a:rPr lang="en-US" dirty="0"/>
              <a:t>In the rectangle, 3 of the 4 equal parts are shaded. </a:t>
            </a:r>
          </a:p>
          <a:p>
            <a:pPr marL="533400" indent="-533400"/>
            <a:r>
              <a:rPr lang="en-US" dirty="0"/>
              <a:t>	Thus,     of the rectangle is shaded.</a:t>
            </a:r>
          </a:p>
          <a:p>
            <a:pPr marL="533400" indent="-533400"/>
            <a:endParaRPr lang="en-US" sz="1000" dirty="0"/>
          </a:p>
          <a:p>
            <a:pPr marL="533400" indent="-533400"/>
            <a:r>
              <a:rPr lang="en-US" dirty="0"/>
              <a:t>b.	    is not shaded.</a:t>
            </a:r>
          </a:p>
          <a:p>
            <a:pPr marL="533400" indent="-533400" eaLnBrk="1" hangingPunct="1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1905000" y="4530055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Equation" r:id="rId3" imgW="279360" imgH="838080" progId="Equation.DSMT4">
                  <p:embed/>
                </p:oleObj>
              </mc:Choice>
              <mc:Fallback>
                <p:oleObj name="Equation" r:id="rId3" imgW="27936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530055"/>
                        <a:ext cx="279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1066800" y="5080233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Equation" r:id="rId5" imgW="279360" imgH="838080" progId="Equation.DSMT4">
                  <p:embed/>
                </p:oleObj>
              </mc:Choice>
              <mc:Fallback>
                <p:oleObj name="Equation" r:id="rId5" imgW="27936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5080233"/>
                        <a:ext cx="279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96000" y="2819400"/>
            <a:ext cx="2667000" cy="1249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2:  Understanding Fractions</a:t>
            </a:r>
            <a:endParaRPr lang="en-US" dirty="0"/>
          </a:p>
        </p:txBody>
      </p:sp>
      <p:sp>
        <p:nvSpPr>
          <p:cNvPr id="6146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Write a fraction indicating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remaining portion of the pizza and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missing portion of the pizza. </a:t>
            </a:r>
          </a:p>
          <a:p>
            <a:pPr marL="514350" indent="-514350"/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pizza was cut into 8 equal pieces. The 5 pieces </a:t>
            </a:r>
          </a:p>
          <a:p>
            <a:pPr marL="514350" indent="-514350"/>
            <a:r>
              <a:rPr lang="en-US" dirty="0"/>
              <a:t>	remaining represent     of the pizza. </a:t>
            </a:r>
          </a:p>
          <a:p>
            <a:pPr marL="514350" indent="-514350">
              <a:buAutoNum type="alphaLcPeriod" startAt="2"/>
            </a:pPr>
            <a:r>
              <a:rPr lang="en-US" dirty="0"/>
              <a:t>The missing portion of the pizza represents     of the </a:t>
            </a:r>
          </a:p>
          <a:p>
            <a:pPr marL="514350" indent="-514350"/>
            <a:r>
              <a:rPr lang="en-US" dirty="0"/>
              <a:t>	pizza. </a:t>
            </a:r>
          </a:p>
          <a:p>
            <a:pPr marL="533400" indent="-533400" eaLnBrk="1" hangingPunct="1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4038600" y="3674378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22" name="Equation" r:id="rId3" imgW="266400" imgH="838080" progId="Equation.DSMT4">
                  <p:embed/>
                </p:oleObj>
              </mc:Choice>
              <mc:Fallback>
                <p:oleObj name="Equation" r:id="rId3" imgW="266400" imgH="8380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674378"/>
                        <a:ext cx="26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08" name="Object 10"/>
          <p:cNvGraphicFramePr>
            <a:graphicFrameLocks noChangeAspect="1"/>
          </p:cNvGraphicFramePr>
          <p:nvPr/>
        </p:nvGraphicFramePr>
        <p:xfrm>
          <a:off x="7315200" y="4199389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23" name="Equation" r:id="rId5" imgW="266400" imgH="838080" progId="Equation.DSMT4">
                  <p:embed/>
                </p:oleObj>
              </mc:Choice>
              <mc:Fallback>
                <p:oleObj name="Equation" r:id="rId5" imgW="2664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4199389"/>
                        <a:ext cx="26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7109" name="Picture 5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0" y="1219200"/>
            <a:ext cx="2133600" cy="21078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156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indent="1588" algn="ctr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pPr marL="342900" indent="-342900" algn="just"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proper fraction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a fraction in which the numerator </a:t>
            </a:r>
          </a:p>
          <a:p>
            <a:pPr marL="342900" indent="-342900" algn="just"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less than the denominator.  (Proper fractions have </a:t>
            </a:r>
          </a:p>
          <a:p>
            <a:pPr marL="342900" indent="-342900" algn="just"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values less than 1.)</a:t>
            </a:r>
          </a:p>
          <a:p>
            <a:pPr marL="342900" indent="-342900" algn="just" eaLnBrk="0" hangingPunct="0"/>
            <a:endParaRPr lang="en-US" sz="1200" dirty="0">
              <a:solidFill>
                <a:srgbClr val="000000"/>
              </a:solidFill>
              <a:latin typeface="Calibri" pitchFamily="34" charset="0"/>
            </a:endParaRPr>
          </a:p>
          <a:p>
            <a:pPr marL="342900" indent="-342900" algn="just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Examples of proper fractions: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			</a:t>
            </a:r>
            <a:endParaRPr lang="en-US" b="1" dirty="0">
              <a:solidFill>
                <a:srgbClr val="10253F"/>
              </a:solidFill>
              <a:latin typeface="Calibri" pitchFamily="34" charset="0"/>
            </a:endParaRPr>
          </a:p>
        </p:txBody>
      </p:sp>
      <p:graphicFrame>
        <p:nvGraphicFramePr>
          <p:cNvPr id="8194" name="Object 11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Equation" r:id="rId3" imgW="457677" imgH="793306" progId="Equation.DSMT4">
                  <p:embed/>
                </p:oleObj>
              </mc:Choice>
              <mc:Fallback>
                <p:oleObj name="Equation" r:id="rId3" imgW="457677" imgH="793306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33"/>
          <p:cNvGraphicFramePr>
            <a:graphicFrameLocks noChangeAspect="1"/>
          </p:cNvGraphicFramePr>
          <p:nvPr/>
        </p:nvGraphicFramePr>
        <p:xfrm>
          <a:off x="4993944" y="3378200"/>
          <a:ext cx="186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Equation" r:id="rId5" imgW="1866900" imgH="838200" progId="Equation.DSMT4">
                  <p:embed/>
                </p:oleObj>
              </mc:Choice>
              <mc:Fallback>
                <p:oleObj name="Equation" r:id="rId5" imgW="1866900" imgH="838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3944" y="3378200"/>
                        <a:ext cx="1866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Calibri" pitchFamily="34" charset="0"/>
              </a:rPr>
              <a:t>Proper Fractions and Improper Fractions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25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indent="1588" algn="ctr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 (cont.)</a:t>
            </a:r>
          </a:p>
          <a:p>
            <a:pPr indent="1588" algn="just"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improper fraction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a fraction in which the </a:t>
            </a:r>
          </a:p>
          <a:p>
            <a:pPr indent="1588" algn="just"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numerator is greater than or equal to the </a:t>
            </a:r>
          </a:p>
          <a:p>
            <a:pPr indent="1588" algn="just"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denominator.  (Improper fractions have values greater </a:t>
            </a:r>
          </a:p>
          <a:p>
            <a:pPr indent="1588" algn="just"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than or equal to 1.)</a:t>
            </a:r>
          </a:p>
          <a:p>
            <a:pPr indent="1588" algn="just" eaLnBrk="0" hangingPunct="0"/>
            <a:endParaRPr lang="en-US" sz="1400" dirty="0">
              <a:solidFill>
                <a:srgbClr val="000000"/>
              </a:solidFill>
              <a:latin typeface="Calibri" pitchFamily="34" charset="0"/>
            </a:endParaRPr>
          </a:p>
          <a:p>
            <a:pPr indent="1588" algn="just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Examples of improper fractions: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pPr indent="1588" eaLnBrk="0" hangingPunct="0"/>
            <a:endParaRPr lang="en-US" b="1" dirty="0">
              <a:solidFill>
                <a:srgbClr val="10253F"/>
              </a:solidFill>
              <a:latin typeface="Calibri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itchFamily="34" charset="0"/>
              </a:rPr>
              <a:t>Proper Fractions and Improper Fractions</a:t>
            </a:r>
            <a:endParaRPr lang="en-US" dirty="0"/>
          </a:p>
        </p:txBody>
      </p:sp>
      <p:graphicFrame>
        <p:nvGraphicFramePr>
          <p:cNvPr id="9220" name="Object 10"/>
          <p:cNvGraphicFramePr>
            <a:graphicFrameLocks noChangeAspect="1"/>
          </p:cNvGraphicFramePr>
          <p:nvPr/>
        </p:nvGraphicFramePr>
        <p:xfrm>
          <a:off x="5298012" y="3962400"/>
          <a:ext cx="2387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3" imgW="2387600" imgH="838200" progId="Equation.DSMT4">
                  <p:embed/>
                </p:oleObj>
              </mc:Choice>
              <mc:Fallback>
                <p:oleObj name="Equation" r:id="rId3" imgW="2387600" imgH="838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8012" y="3962400"/>
                        <a:ext cx="2387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 Understanding Proper Fractions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algn="just">
              <a:spcBef>
                <a:spcPct val="0"/>
              </a:spcBef>
            </a:pPr>
            <a:r>
              <a:rPr lang="en-US" dirty="0"/>
              <a:t>Draw a figure to represent the fraction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    indicates 5 of 6 equal parts. Drawing a figure to </a:t>
            </a:r>
          </a:p>
          <a:p>
            <a:r>
              <a:rPr lang="en-US" dirty="0"/>
              <a:t>represent this fraction, we divide a circle into 6 equal sections and shade 5 of them. (</a:t>
            </a:r>
            <a:r>
              <a:rPr lang="en-US" b="1" dirty="0"/>
              <a:t>Note:</a:t>
            </a:r>
            <a:r>
              <a:rPr lang="en-US" dirty="0"/>
              <a:t> Figures other than circles can be used.)</a:t>
            </a:r>
          </a:p>
        </p:txBody>
      </p:sp>
      <p:graphicFrame>
        <p:nvGraphicFramePr>
          <p:cNvPr id="10244" name="Object 10"/>
          <p:cNvGraphicFramePr>
            <a:graphicFrameLocks noChangeAspect="1"/>
          </p:cNvGraphicFramePr>
          <p:nvPr/>
        </p:nvGraphicFramePr>
        <p:xfrm>
          <a:off x="6130241" y="1143000"/>
          <a:ext cx="34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Equation" r:id="rId3" imgW="342720" imgH="838080" progId="Equation.DSMT4">
                  <p:embed/>
                </p:oleObj>
              </mc:Choice>
              <mc:Fallback>
                <p:oleObj name="Equation" r:id="rId3" imgW="3427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0241" y="1143000"/>
                        <a:ext cx="342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38600" y="4029914"/>
            <a:ext cx="2819400" cy="1913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0359987"/>
              </p:ext>
            </p:extLst>
          </p:nvPr>
        </p:nvGraphicFramePr>
        <p:xfrm>
          <a:off x="554038" y="2201411"/>
          <a:ext cx="266700" cy="7703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Equation" r:id="rId6" imgW="266400" imgH="838080" progId="Equation.DSMT4">
                  <p:embed/>
                </p:oleObj>
              </mc:Choice>
              <mc:Fallback>
                <p:oleObj name="Equation" r:id="rId6" imgW="2664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038" y="2201411"/>
                        <a:ext cx="266700" cy="770389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Understanding Improper Fractions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algn="just"/>
            <a:r>
              <a:rPr lang="en-US" dirty="0"/>
              <a:t>Write a fraction that indicates the shaded parts of the figure.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There are two squares, each</a:t>
            </a:r>
          </a:p>
          <a:p>
            <a:r>
              <a:rPr lang="en-US" dirty="0"/>
              <a:t>separated into 3 equal parts.</a:t>
            </a:r>
          </a:p>
          <a:p>
            <a:r>
              <a:rPr lang="en-US" dirty="0"/>
              <a:t>This means that the denominator is 3. The shading here indicates 5 of these equal parts, which means the numerator is 5. Thus, the shaded part of the figure can </a:t>
            </a:r>
          </a:p>
          <a:p>
            <a:r>
              <a:rPr lang="en-US" dirty="0"/>
              <a:t>be represented by the improper fraction</a:t>
            </a:r>
          </a:p>
        </p:txBody>
      </p:sp>
      <p:graphicFrame>
        <p:nvGraphicFramePr>
          <p:cNvPr id="11269" name="Object 11"/>
          <p:cNvGraphicFramePr>
            <a:graphicFrameLocks noChangeAspect="1"/>
          </p:cNvGraphicFramePr>
          <p:nvPr/>
        </p:nvGraphicFramePr>
        <p:xfrm>
          <a:off x="6417578" y="4978866"/>
          <a:ext cx="34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3" imgW="342720" imgH="838080" progId="Equation.DSMT4">
                  <p:embed/>
                </p:oleObj>
              </mc:Choice>
              <mc:Fallback>
                <p:oleObj name="Equation" r:id="rId3" imgW="3427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7578" y="4978866"/>
                        <a:ext cx="342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46320" y="1828800"/>
            <a:ext cx="3840480" cy="17018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20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indent="1588" algn="ctr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</a:rPr>
              <a:t>A </a:t>
            </a:r>
            <a:r>
              <a:rPr lang="en-US" b="1" dirty="0">
                <a:solidFill>
                  <a:srgbClr val="C00000"/>
                </a:solidFill>
              </a:rPr>
              <a:t>variable</a:t>
            </a:r>
            <a:r>
              <a:rPr lang="en-US" dirty="0">
                <a:solidFill>
                  <a:srgbClr val="000000"/>
                </a:solidFill>
              </a:rPr>
              <a:t> is a symbol (generally a letter of the alphabet) that is used to represent an unknown number.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2291" name="Rectangle 2"/>
          <p:cNvSpPr>
            <a:spLocks/>
          </p:cNvSpPr>
          <p:nvPr/>
        </p:nvSpPr>
        <p:spPr bwMode="auto">
          <a:xfrm>
            <a:off x="457200" y="7620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endParaRPr lang="en-US" sz="3200" dirty="0">
              <a:solidFill>
                <a:schemeClr val="accent1"/>
              </a:solidFill>
              <a:latin typeface="Calibri" pitchFamily="34" charset="0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1472</TotalTime>
  <Words>876</Words>
  <Application>Microsoft Office PowerPoint</Application>
  <PresentationFormat>On-screen Show (4:3)</PresentationFormat>
  <Paragraphs>177</Paragraphs>
  <Slides>27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</vt:lpstr>
      <vt:lpstr>Calibri</vt:lpstr>
      <vt:lpstr>Courier New</vt:lpstr>
      <vt:lpstr>Office Theme</vt:lpstr>
      <vt:lpstr>Equation</vt:lpstr>
      <vt:lpstr>Section 2.1</vt:lpstr>
      <vt:lpstr>Objectives</vt:lpstr>
      <vt:lpstr>Example 1:  Understanding Fractions</vt:lpstr>
      <vt:lpstr>Example 2:  Understanding Fractions</vt:lpstr>
      <vt:lpstr>Proper Fractions and Improper Fractions</vt:lpstr>
      <vt:lpstr>Proper Fractions and Improper Fractions</vt:lpstr>
      <vt:lpstr>Example 3:  Understanding Proper Fractions</vt:lpstr>
      <vt:lpstr>Example 4: Understanding Improper Fractions </vt:lpstr>
      <vt:lpstr>Variable</vt:lpstr>
      <vt:lpstr>The Number 0 in Fractions</vt:lpstr>
      <vt:lpstr>Example 5: Evaluating Fractions Involving 0</vt:lpstr>
      <vt:lpstr>Example 6:  Graphing Proper Fractions</vt:lpstr>
      <vt:lpstr>Example 6:  Graphing Proper Fractions (cont.)</vt:lpstr>
      <vt:lpstr>Example 7:  Graphing improper Fractions</vt:lpstr>
      <vt:lpstr>Example 8: Identifying Types of Fractions and Mixed Numbers</vt:lpstr>
      <vt:lpstr>Example 9: Application: Understanding Mixed Numbers</vt:lpstr>
      <vt:lpstr>Example 9: Application: Understanding Mixed Numbers (cont.)</vt:lpstr>
      <vt:lpstr>Example 10: Application: Understanding Mixed Numbers</vt:lpstr>
      <vt:lpstr>Example 11: Graphing Mixed Numbers </vt:lpstr>
      <vt:lpstr>To Change a Mixed Number to an Improper Fraction</vt:lpstr>
      <vt:lpstr>Example 12: Changing Mixed Numbers to Improper Fractions</vt:lpstr>
      <vt:lpstr>Completion Example 13: Mixed Numbers to Improper Fractions</vt:lpstr>
      <vt:lpstr>To Change an Improper Fraction to a Mixed Number</vt:lpstr>
      <vt:lpstr>Example 14: Changing Improper Fractions to Mixed Numbers</vt:lpstr>
      <vt:lpstr>Example 14: Changing Improper Fractions to Mixed Numbers (cont.)</vt:lpstr>
      <vt:lpstr>Example 15: Changing Improper Fractions to Mixed Numbers</vt:lpstr>
      <vt:lpstr>Example 15: Changing Improper Fractions to Mixed Numbers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Kara Roche</cp:lastModifiedBy>
  <cp:revision>211</cp:revision>
  <dcterms:created xsi:type="dcterms:W3CDTF">2013-04-26T14:43:13Z</dcterms:created>
  <dcterms:modified xsi:type="dcterms:W3CDTF">2018-07-06T14:01:36Z</dcterms:modified>
</cp:coreProperties>
</file>