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0"/>
  </p:handoutMasterIdLst>
  <p:sldIdLst>
    <p:sldId id="256" r:id="rId2"/>
    <p:sldId id="259" r:id="rId3"/>
    <p:sldId id="285" r:id="rId4"/>
    <p:sldId id="260" r:id="rId5"/>
    <p:sldId id="261" r:id="rId6"/>
    <p:sldId id="286" r:id="rId7"/>
    <p:sldId id="262" r:id="rId8"/>
    <p:sldId id="287" r:id="rId9"/>
    <p:sldId id="288" r:id="rId10"/>
    <p:sldId id="271" r:id="rId11"/>
    <p:sldId id="289" r:id="rId12"/>
    <p:sldId id="290" r:id="rId13"/>
    <p:sldId id="274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5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4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FF"/>
    <a:srgbClr val="FF0000"/>
    <a:srgbClr val="366092"/>
    <a:srgbClr val="1F497D"/>
    <a:srgbClr val="3C86A6"/>
    <a:srgbClr val="007E7E"/>
    <a:srgbClr val="091523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4660"/>
  </p:normalViewPr>
  <p:slideViewPr>
    <p:cSldViewPr>
      <p:cViewPr varScale="1">
        <p:scale>
          <a:sx n="105" d="100"/>
          <a:sy n="105" d="100"/>
        </p:scale>
        <p:origin x="432" y="108"/>
      </p:cViewPr>
      <p:guideLst>
        <p:guide orient="horz" pos="124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12" Type="http://schemas.openxmlformats.org/officeDocument/2006/relationships/image" Target="../media/image61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11" Type="http://schemas.openxmlformats.org/officeDocument/2006/relationships/image" Target="../media/image60.wmf"/><Relationship Id="rId5" Type="http://schemas.openxmlformats.org/officeDocument/2006/relationships/image" Target="../media/image54.wmf"/><Relationship Id="rId10" Type="http://schemas.openxmlformats.org/officeDocument/2006/relationships/image" Target="../media/image59.wmf"/><Relationship Id="rId4" Type="http://schemas.openxmlformats.org/officeDocument/2006/relationships/image" Target="../media/image53.wmf"/><Relationship Id="rId9" Type="http://schemas.openxmlformats.org/officeDocument/2006/relationships/image" Target="../media/image5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2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image" Target="../media/image65.wmf"/><Relationship Id="rId7" Type="http://schemas.openxmlformats.org/officeDocument/2006/relationships/image" Target="../media/image69.wmf"/><Relationship Id="rId12" Type="http://schemas.openxmlformats.org/officeDocument/2006/relationships/image" Target="../media/image74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6" Type="http://schemas.openxmlformats.org/officeDocument/2006/relationships/image" Target="../media/image68.wmf"/><Relationship Id="rId11" Type="http://schemas.openxmlformats.org/officeDocument/2006/relationships/image" Target="../media/image73.wmf"/><Relationship Id="rId5" Type="http://schemas.openxmlformats.org/officeDocument/2006/relationships/image" Target="../media/image67.wmf"/><Relationship Id="rId10" Type="http://schemas.openxmlformats.org/officeDocument/2006/relationships/image" Target="../media/image72.wmf"/><Relationship Id="rId4" Type="http://schemas.openxmlformats.org/officeDocument/2006/relationships/image" Target="../media/image66.wmf"/><Relationship Id="rId9" Type="http://schemas.openxmlformats.org/officeDocument/2006/relationships/image" Target="../media/image7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4" Type="http://schemas.openxmlformats.org/officeDocument/2006/relationships/image" Target="../media/image7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7" Type="http://schemas.openxmlformats.org/officeDocument/2006/relationships/image" Target="../media/image88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6" Type="http://schemas.openxmlformats.org/officeDocument/2006/relationships/image" Target="../media/image87.wmf"/><Relationship Id="rId5" Type="http://schemas.openxmlformats.org/officeDocument/2006/relationships/image" Target="../media/image86.wmf"/><Relationship Id="rId4" Type="http://schemas.openxmlformats.org/officeDocument/2006/relationships/image" Target="../media/image85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1.wmf"/><Relationship Id="rId2" Type="http://schemas.openxmlformats.org/officeDocument/2006/relationships/image" Target="../media/image90.wmf"/><Relationship Id="rId1" Type="http://schemas.openxmlformats.org/officeDocument/2006/relationships/image" Target="../media/image89.wmf"/><Relationship Id="rId6" Type="http://schemas.openxmlformats.org/officeDocument/2006/relationships/image" Target="../media/image94.wmf"/><Relationship Id="rId5" Type="http://schemas.openxmlformats.org/officeDocument/2006/relationships/image" Target="../media/image93.wmf"/><Relationship Id="rId4" Type="http://schemas.openxmlformats.org/officeDocument/2006/relationships/image" Target="../media/image92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97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Relationship Id="rId6" Type="http://schemas.openxmlformats.org/officeDocument/2006/relationships/image" Target="../media/image100.wmf"/><Relationship Id="rId5" Type="http://schemas.openxmlformats.org/officeDocument/2006/relationships/image" Target="../media/image99.wmf"/><Relationship Id="rId4" Type="http://schemas.openxmlformats.org/officeDocument/2006/relationships/image" Target="../media/image98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3.wmf"/><Relationship Id="rId2" Type="http://schemas.openxmlformats.org/officeDocument/2006/relationships/image" Target="../media/image102.wmf"/><Relationship Id="rId1" Type="http://schemas.openxmlformats.org/officeDocument/2006/relationships/image" Target="../media/image101.wmf"/><Relationship Id="rId6" Type="http://schemas.openxmlformats.org/officeDocument/2006/relationships/image" Target="../media/image106.wmf"/><Relationship Id="rId5" Type="http://schemas.openxmlformats.org/officeDocument/2006/relationships/image" Target="../media/image105.wmf"/><Relationship Id="rId4" Type="http://schemas.openxmlformats.org/officeDocument/2006/relationships/image" Target="../media/image104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9.wmf"/><Relationship Id="rId7" Type="http://schemas.openxmlformats.org/officeDocument/2006/relationships/image" Target="../media/image113.wmf"/><Relationship Id="rId2" Type="http://schemas.openxmlformats.org/officeDocument/2006/relationships/image" Target="../media/image108.wmf"/><Relationship Id="rId1" Type="http://schemas.openxmlformats.org/officeDocument/2006/relationships/image" Target="../media/image107.wmf"/><Relationship Id="rId6" Type="http://schemas.openxmlformats.org/officeDocument/2006/relationships/image" Target="../media/image112.wmf"/><Relationship Id="rId5" Type="http://schemas.openxmlformats.org/officeDocument/2006/relationships/image" Target="../media/image111.wmf"/><Relationship Id="rId4" Type="http://schemas.openxmlformats.org/officeDocument/2006/relationships/image" Target="../media/image11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1.wmf"/><Relationship Id="rId3" Type="http://schemas.openxmlformats.org/officeDocument/2006/relationships/image" Target="../media/image116.wmf"/><Relationship Id="rId7" Type="http://schemas.openxmlformats.org/officeDocument/2006/relationships/image" Target="../media/image120.wmf"/><Relationship Id="rId2" Type="http://schemas.openxmlformats.org/officeDocument/2006/relationships/image" Target="../media/image115.wmf"/><Relationship Id="rId1" Type="http://schemas.openxmlformats.org/officeDocument/2006/relationships/image" Target="../media/image114.wmf"/><Relationship Id="rId6" Type="http://schemas.openxmlformats.org/officeDocument/2006/relationships/image" Target="../media/image119.wmf"/><Relationship Id="rId5" Type="http://schemas.openxmlformats.org/officeDocument/2006/relationships/image" Target="../media/image118.wmf"/><Relationship Id="rId4" Type="http://schemas.openxmlformats.org/officeDocument/2006/relationships/image" Target="../media/image117.wmf"/><Relationship Id="rId9" Type="http://schemas.openxmlformats.org/officeDocument/2006/relationships/image" Target="../media/image122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4.wmf"/><Relationship Id="rId1" Type="http://schemas.openxmlformats.org/officeDocument/2006/relationships/image" Target="../media/image123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7.wmf"/><Relationship Id="rId7" Type="http://schemas.openxmlformats.org/officeDocument/2006/relationships/image" Target="../media/image131.wmf"/><Relationship Id="rId2" Type="http://schemas.openxmlformats.org/officeDocument/2006/relationships/image" Target="../media/image126.wmf"/><Relationship Id="rId1" Type="http://schemas.openxmlformats.org/officeDocument/2006/relationships/image" Target="../media/image125.wmf"/><Relationship Id="rId6" Type="http://schemas.openxmlformats.org/officeDocument/2006/relationships/image" Target="../media/image130.wmf"/><Relationship Id="rId5" Type="http://schemas.openxmlformats.org/officeDocument/2006/relationships/image" Target="../media/image129.wmf"/><Relationship Id="rId4" Type="http://schemas.openxmlformats.org/officeDocument/2006/relationships/image" Target="../media/image128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4.wmf"/><Relationship Id="rId7" Type="http://schemas.openxmlformats.org/officeDocument/2006/relationships/image" Target="../media/image138.wmf"/><Relationship Id="rId2" Type="http://schemas.openxmlformats.org/officeDocument/2006/relationships/image" Target="../media/image133.wmf"/><Relationship Id="rId1" Type="http://schemas.openxmlformats.org/officeDocument/2006/relationships/image" Target="../media/image132.wmf"/><Relationship Id="rId6" Type="http://schemas.openxmlformats.org/officeDocument/2006/relationships/image" Target="../media/image137.wmf"/><Relationship Id="rId5" Type="http://schemas.openxmlformats.org/officeDocument/2006/relationships/image" Target="../media/image136.wmf"/><Relationship Id="rId4" Type="http://schemas.openxmlformats.org/officeDocument/2006/relationships/image" Target="../media/image135.wmf"/></Relationships>
</file>

<file path=ppt/drawings/_rels/vmlDrawing2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6.wmf"/><Relationship Id="rId3" Type="http://schemas.openxmlformats.org/officeDocument/2006/relationships/image" Target="../media/image141.wmf"/><Relationship Id="rId7" Type="http://schemas.openxmlformats.org/officeDocument/2006/relationships/image" Target="../media/image145.wmf"/><Relationship Id="rId2" Type="http://schemas.openxmlformats.org/officeDocument/2006/relationships/image" Target="../media/image140.wmf"/><Relationship Id="rId1" Type="http://schemas.openxmlformats.org/officeDocument/2006/relationships/image" Target="../media/image139.wmf"/><Relationship Id="rId6" Type="http://schemas.openxmlformats.org/officeDocument/2006/relationships/image" Target="../media/image144.wmf"/><Relationship Id="rId5" Type="http://schemas.openxmlformats.org/officeDocument/2006/relationships/image" Target="../media/image143.wmf"/><Relationship Id="rId10" Type="http://schemas.openxmlformats.org/officeDocument/2006/relationships/image" Target="../media/image148.wmf"/><Relationship Id="rId4" Type="http://schemas.openxmlformats.org/officeDocument/2006/relationships/image" Target="../media/image142.wmf"/><Relationship Id="rId9" Type="http://schemas.openxmlformats.org/officeDocument/2006/relationships/image" Target="../media/image147.wmf"/></Relationships>
</file>

<file path=ppt/drawings/_rels/vmlDrawing2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7.wmf"/><Relationship Id="rId3" Type="http://schemas.openxmlformats.org/officeDocument/2006/relationships/image" Target="../media/image151.wmf"/><Relationship Id="rId7" Type="http://schemas.openxmlformats.org/officeDocument/2006/relationships/image" Target="../media/image155.wmf"/><Relationship Id="rId2" Type="http://schemas.openxmlformats.org/officeDocument/2006/relationships/image" Target="../media/image150.wmf"/><Relationship Id="rId1" Type="http://schemas.openxmlformats.org/officeDocument/2006/relationships/image" Target="../media/image149.wmf"/><Relationship Id="rId6" Type="http://schemas.openxmlformats.org/officeDocument/2006/relationships/image" Target="../media/image154.wmf"/><Relationship Id="rId11" Type="http://schemas.openxmlformats.org/officeDocument/2006/relationships/image" Target="../media/image157.wmf"/><Relationship Id="rId5" Type="http://schemas.openxmlformats.org/officeDocument/2006/relationships/image" Target="../media/image153.wmf"/><Relationship Id="rId10" Type="http://schemas.openxmlformats.org/officeDocument/2006/relationships/image" Target="../media/image156.wmf"/><Relationship Id="rId4" Type="http://schemas.openxmlformats.org/officeDocument/2006/relationships/image" Target="../media/image152.wmf"/><Relationship Id="rId9" Type="http://schemas.openxmlformats.org/officeDocument/2006/relationships/image" Target="../media/image148.wmf"/></Relationships>
</file>

<file path=ppt/drawings/_rels/vmlDrawing2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7.wmf"/><Relationship Id="rId3" Type="http://schemas.openxmlformats.org/officeDocument/2006/relationships/image" Target="../media/image160.wmf"/><Relationship Id="rId7" Type="http://schemas.openxmlformats.org/officeDocument/2006/relationships/image" Target="../media/image155.wmf"/><Relationship Id="rId12" Type="http://schemas.openxmlformats.org/officeDocument/2006/relationships/image" Target="../media/image167.wmf"/><Relationship Id="rId2" Type="http://schemas.openxmlformats.org/officeDocument/2006/relationships/image" Target="../media/image159.wmf"/><Relationship Id="rId1" Type="http://schemas.openxmlformats.org/officeDocument/2006/relationships/image" Target="../media/image158.wmf"/><Relationship Id="rId6" Type="http://schemas.openxmlformats.org/officeDocument/2006/relationships/image" Target="../media/image163.wmf"/><Relationship Id="rId11" Type="http://schemas.openxmlformats.org/officeDocument/2006/relationships/image" Target="../media/image166.wmf"/><Relationship Id="rId5" Type="http://schemas.openxmlformats.org/officeDocument/2006/relationships/image" Target="../media/image162.wmf"/><Relationship Id="rId10" Type="http://schemas.openxmlformats.org/officeDocument/2006/relationships/image" Target="../media/image165.wmf"/><Relationship Id="rId4" Type="http://schemas.openxmlformats.org/officeDocument/2006/relationships/image" Target="../media/image161.wmf"/><Relationship Id="rId9" Type="http://schemas.openxmlformats.org/officeDocument/2006/relationships/image" Target="../media/image16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20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12" Type="http://schemas.openxmlformats.org/officeDocument/2006/relationships/image" Target="../media/image19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4" Type="http://schemas.openxmlformats.org/officeDocument/2006/relationships/image" Target="../media/image4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754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</a:t>
            </a:r>
            <a:r>
              <a:rPr lang="en-US" baseline="-25000" dirty="0">
                <a:solidFill>
                  <a:srgbClr val="004786"/>
                </a:solidFill>
              </a:rPr>
              <a:t>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7.wmf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54.bin"/><Relationship Id="rId18" Type="http://schemas.openxmlformats.org/officeDocument/2006/relationships/image" Target="../media/image57.wmf"/><Relationship Id="rId26" Type="http://schemas.openxmlformats.org/officeDocument/2006/relationships/image" Target="../media/image61.wmf"/><Relationship Id="rId3" Type="http://schemas.openxmlformats.org/officeDocument/2006/relationships/oleObject" Target="../embeddings/oleObject49.bin"/><Relationship Id="rId21" Type="http://schemas.openxmlformats.org/officeDocument/2006/relationships/oleObject" Target="../embeddings/oleObject58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4.wmf"/><Relationship Id="rId17" Type="http://schemas.openxmlformats.org/officeDocument/2006/relationships/oleObject" Target="../embeddings/oleObject56.bin"/><Relationship Id="rId25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6.wmf"/><Relationship Id="rId20" Type="http://schemas.openxmlformats.org/officeDocument/2006/relationships/image" Target="../media/image58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3.bin"/><Relationship Id="rId24" Type="http://schemas.openxmlformats.org/officeDocument/2006/relationships/image" Target="../media/image60.wmf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23" Type="http://schemas.openxmlformats.org/officeDocument/2006/relationships/oleObject" Target="../embeddings/oleObject59.bin"/><Relationship Id="rId10" Type="http://schemas.openxmlformats.org/officeDocument/2006/relationships/image" Target="../media/image53.wmf"/><Relationship Id="rId19" Type="http://schemas.openxmlformats.org/officeDocument/2006/relationships/oleObject" Target="../embeddings/oleObject57.bin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5.wmf"/><Relationship Id="rId22" Type="http://schemas.openxmlformats.org/officeDocument/2006/relationships/image" Target="../media/image5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6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oleObject" Target="../embeddings/oleObject67.bin"/><Relationship Id="rId18" Type="http://schemas.openxmlformats.org/officeDocument/2006/relationships/image" Target="../media/image70.wmf"/><Relationship Id="rId26" Type="http://schemas.openxmlformats.org/officeDocument/2006/relationships/image" Target="../media/image74.wmf"/><Relationship Id="rId3" Type="http://schemas.openxmlformats.org/officeDocument/2006/relationships/oleObject" Target="../embeddings/oleObject62.bin"/><Relationship Id="rId21" Type="http://schemas.openxmlformats.org/officeDocument/2006/relationships/oleObject" Target="../embeddings/oleObject71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67.wmf"/><Relationship Id="rId17" Type="http://schemas.openxmlformats.org/officeDocument/2006/relationships/oleObject" Target="../embeddings/oleObject69.bin"/><Relationship Id="rId25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9.wmf"/><Relationship Id="rId20" Type="http://schemas.openxmlformats.org/officeDocument/2006/relationships/image" Target="../media/image71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66.bin"/><Relationship Id="rId24" Type="http://schemas.openxmlformats.org/officeDocument/2006/relationships/image" Target="../media/image73.wmf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23" Type="http://schemas.openxmlformats.org/officeDocument/2006/relationships/oleObject" Target="../embeddings/oleObject72.bin"/><Relationship Id="rId10" Type="http://schemas.openxmlformats.org/officeDocument/2006/relationships/image" Target="../media/image66.wmf"/><Relationship Id="rId19" Type="http://schemas.openxmlformats.org/officeDocument/2006/relationships/oleObject" Target="../embeddings/oleObject70.bin"/><Relationship Id="rId4" Type="http://schemas.openxmlformats.org/officeDocument/2006/relationships/image" Target="../media/image63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68.wmf"/><Relationship Id="rId22" Type="http://schemas.openxmlformats.org/officeDocument/2006/relationships/image" Target="../media/image7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oleObject" Target="../embeddings/oleObject74.bin"/><Relationship Id="rId7" Type="http://schemas.openxmlformats.org/officeDocument/2006/relationships/oleObject" Target="../embeddings/oleObject7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75.bin"/><Relationship Id="rId10" Type="http://schemas.openxmlformats.org/officeDocument/2006/relationships/image" Target="../media/image78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77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0.wmf"/><Relationship Id="rId5" Type="http://schemas.openxmlformats.org/officeDocument/2006/relationships/oleObject" Target="../embeddings/oleObject79.bin"/><Relationship Id="rId4" Type="http://schemas.openxmlformats.org/officeDocument/2006/relationships/image" Target="../media/image7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13" Type="http://schemas.openxmlformats.org/officeDocument/2006/relationships/oleObject" Target="../embeddings/oleObject86.bin"/><Relationship Id="rId3" Type="http://schemas.openxmlformats.org/officeDocument/2006/relationships/oleObject" Target="../embeddings/oleObject81.bin"/><Relationship Id="rId7" Type="http://schemas.openxmlformats.org/officeDocument/2006/relationships/oleObject" Target="../embeddings/oleObject83.bin"/><Relationship Id="rId12" Type="http://schemas.openxmlformats.org/officeDocument/2006/relationships/image" Target="../media/image8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8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83.wmf"/><Relationship Id="rId11" Type="http://schemas.openxmlformats.org/officeDocument/2006/relationships/oleObject" Target="../embeddings/oleObject85.bin"/><Relationship Id="rId5" Type="http://schemas.openxmlformats.org/officeDocument/2006/relationships/oleObject" Target="../embeddings/oleObject82.bin"/><Relationship Id="rId15" Type="http://schemas.openxmlformats.org/officeDocument/2006/relationships/oleObject" Target="../embeddings/oleObject87.bin"/><Relationship Id="rId10" Type="http://schemas.openxmlformats.org/officeDocument/2006/relationships/image" Target="../media/image85.wmf"/><Relationship Id="rId4" Type="http://schemas.openxmlformats.org/officeDocument/2006/relationships/image" Target="../media/image82.wmf"/><Relationship Id="rId9" Type="http://schemas.openxmlformats.org/officeDocument/2006/relationships/oleObject" Target="../embeddings/oleObject84.bin"/><Relationship Id="rId14" Type="http://schemas.openxmlformats.org/officeDocument/2006/relationships/image" Target="../media/image8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13" Type="http://schemas.openxmlformats.org/officeDocument/2006/relationships/oleObject" Target="../embeddings/oleObject93.bin"/><Relationship Id="rId3" Type="http://schemas.openxmlformats.org/officeDocument/2006/relationships/oleObject" Target="../embeddings/oleObject88.bin"/><Relationship Id="rId7" Type="http://schemas.openxmlformats.org/officeDocument/2006/relationships/oleObject" Target="../embeddings/oleObject90.bin"/><Relationship Id="rId12" Type="http://schemas.openxmlformats.org/officeDocument/2006/relationships/image" Target="../media/image9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90.wmf"/><Relationship Id="rId11" Type="http://schemas.openxmlformats.org/officeDocument/2006/relationships/oleObject" Target="../embeddings/oleObject92.bin"/><Relationship Id="rId5" Type="http://schemas.openxmlformats.org/officeDocument/2006/relationships/oleObject" Target="../embeddings/oleObject89.bin"/><Relationship Id="rId10" Type="http://schemas.openxmlformats.org/officeDocument/2006/relationships/image" Target="../media/image92.wmf"/><Relationship Id="rId4" Type="http://schemas.openxmlformats.org/officeDocument/2006/relationships/image" Target="../media/image89.wmf"/><Relationship Id="rId9" Type="http://schemas.openxmlformats.org/officeDocument/2006/relationships/oleObject" Target="../embeddings/oleObject91.bin"/><Relationship Id="rId14" Type="http://schemas.openxmlformats.org/officeDocument/2006/relationships/image" Target="../media/image9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wmf"/><Relationship Id="rId13" Type="http://schemas.openxmlformats.org/officeDocument/2006/relationships/oleObject" Target="../embeddings/oleObject99.bin"/><Relationship Id="rId3" Type="http://schemas.openxmlformats.org/officeDocument/2006/relationships/oleObject" Target="../embeddings/oleObject94.bin"/><Relationship Id="rId7" Type="http://schemas.openxmlformats.org/officeDocument/2006/relationships/oleObject" Target="../embeddings/oleObject96.bin"/><Relationship Id="rId12" Type="http://schemas.openxmlformats.org/officeDocument/2006/relationships/image" Target="../media/image9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96.wmf"/><Relationship Id="rId11" Type="http://schemas.openxmlformats.org/officeDocument/2006/relationships/oleObject" Target="../embeddings/oleObject98.bin"/><Relationship Id="rId5" Type="http://schemas.openxmlformats.org/officeDocument/2006/relationships/oleObject" Target="../embeddings/oleObject95.bin"/><Relationship Id="rId10" Type="http://schemas.openxmlformats.org/officeDocument/2006/relationships/image" Target="../media/image98.wmf"/><Relationship Id="rId4" Type="http://schemas.openxmlformats.org/officeDocument/2006/relationships/image" Target="../media/image95.wmf"/><Relationship Id="rId9" Type="http://schemas.openxmlformats.org/officeDocument/2006/relationships/oleObject" Target="../embeddings/oleObject97.bin"/><Relationship Id="rId14" Type="http://schemas.openxmlformats.org/officeDocument/2006/relationships/image" Target="../media/image100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oleObject" Target="../embeddings/oleObject105.bin"/><Relationship Id="rId3" Type="http://schemas.openxmlformats.org/officeDocument/2006/relationships/oleObject" Target="../embeddings/oleObject100.bin"/><Relationship Id="rId7" Type="http://schemas.openxmlformats.org/officeDocument/2006/relationships/oleObject" Target="../embeddings/oleObject102.bin"/><Relationship Id="rId12" Type="http://schemas.openxmlformats.org/officeDocument/2006/relationships/image" Target="../media/image10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02.wmf"/><Relationship Id="rId11" Type="http://schemas.openxmlformats.org/officeDocument/2006/relationships/oleObject" Target="../embeddings/oleObject104.bin"/><Relationship Id="rId5" Type="http://schemas.openxmlformats.org/officeDocument/2006/relationships/oleObject" Target="../embeddings/oleObject101.bin"/><Relationship Id="rId10" Type="http://schemas.openxmlformats.org/officeDocument/2006/relationships/image" Target="../media/image104.wmf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103.bin"/><Relationship Id="rId14" Type="http://schemas.openxmlformats.org/officeDocument/2006/relationships/image" Target="../media/image106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wmf"/><Relationship Id="rId13" Type="http://schemas.openxmlformats.org/officeDocument/2006/relationships/oleObject" Target="../embeddings/oleObject111.bin"/><Relationship Id="rId3" Type="http://schemas.openxmlformats.org/officeDocument/2006/relationships/oleObject" Target="../embeddings/oleObject106.bin"/><Relationship Id="rId7" Type="http://schemas.openxmlformats.org/officeDocument/2006/relationships/oleObject" Target="../embeddings/oleObject108.bin"/><Relationship Id="rId12" Type="http://schemas.openxmlformats.org/officeDocument/2006/relationships/image" Target="../media/image11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3.wmf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08.wmf"/><Relationship Id="rId11" Type="http://schemas.openxmlformats.org/officeDocument/2006/relationships/oleObject" Target="../embeddings/oleObject110.bin"/><Relationship Id="rId5" Type="http://schemas.openxmlformats.org/officeDocument/2006/relationships/oleObject" Target="../embeddings/oleObject107.bin"/><Relationship Id="rId15" Type="http://schemas.openxmlformats.org/officeDocument/2006/relationships/oleObject" Target="../embeddings/oleObject112.bin"/><Relationship Id="rId10" Type="http://schemas.openxmlformats.org/officeDocument/2006/relationships/image" Target="../media/image110.wmf"/><Relationship Id="rId4" Type="http://schemas.openxmlformats.org/officeDocument/2006/relationships/image" Target="../media/image107.wmf"/><Relationship Id="rId9" Type="http://schemas.openxmlformats.org/officeDocument/2006/relationships/oleObject" Target="../embeddings/oleObject109.bin"/><Relationship Id="rId14" Type="http://schemas.openxmlformats.org/officeDocument/2006/relationships/image" Target="../media/image112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wmf"/><Relationship Id="rId13" Type="http://schemas.openxmlformats.org/officeDocument/2006/relationships/oleObject" Target="../embeddings/oleObject118.bin"/><Relationship Id="rId18" Type="http://schemas.openxmlformats.org/officeDocument/2006/relationships/image" Target="../media/image121.wmf"/><Relationship Id="rId3" Type="http://schemas.openxmlformats.org/officeDocument/2006/relationships/oleObject" Target="../embeddings/oleObject113.bin"/><Relationship Id="rId7" Type="http://schemas.openxmlformats.org/officeDocument/2006/relationships/oleObject" Target="../embeddings/oleObject115.bin"/><Relationship Id="rId12" Type="http://schemas.openxmlformats.org/officeDocument/2006/relationships/image" Target="../media/image118.wmf"/><Relationship Id="rId17" Type="http://schemas.openxmlformats.org/officeDocument/2006/relationships/oleObject" Target="../embeddings/oleObject12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0.wmf"/><Relationship Id="rId20" Type="http://schemas.openxmlformats.org/officeDocument/2006/relationships/image" Target="../media/image122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15.wmf"/><Relationship Id="rId11" Type="http://schemas.openxmlformats.org/officeDocument/2006/relationships/oleObject" Target="../embeddings/oleObject117.bin"/><Relationship Id="rId5" Type="http://schemas.openxmlformats.org/officeDocument/2006/relationships/oleObject" Target="../embeddings/oleObject114.bin"/><Relationship Id="rId15" Type="http://schemas.openxmlformats.org/officeDocument/2006/relationships/oleObject" Target="../embeddings/oleObject119.bin"/><Relationship Id="rId10" Type="http://schemas.openxmlformats.org/officeDocument/2006/relationships/image" Target="../media/image117.wmf"/><Relationship Id="rId19" Type="http://schemas.openxmlformats.org/officeDocument/2006/relationships/oleObject" Target="../embeddings/oleObject121.bin"/><Relationship Id="rId4" Type="http://schemas.openxmlformats.org/officeDocument/2006/relationships/image" Target="../media/image114.wmf"/><Relationship Id="rId9" Type="http://schemas.openxmlformats.org/officeDocument/2006/relationships/oleObject" Target="../embeddings/oleObject116.bin"/><Relationship Id="rId14" Type="http://schemas.openxmlformats.org/officeDocument/2006/relationships/image" Target="../media/image119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124.wmf"/><Relationship Id="rId5" Type="http://schemas.openxmlformats.org/officeDocument/2006/relationships/oleObject" Target="../embeddings/oleObject123.bin"/><Relationship Id="rId4" Type="http://schemas.openxmlformats.org/officeDocument/2006/relationships/image" Target="../media/image123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wmf"/><Relationship Id="rId13" Type="http://schemas.openxmlformats.org/officeDocument/2006/relationships/oleObject" Target="../embeddings/oleObject129.bin"/><Relationship Id="rId3" Type="http://schemas.openxmlformats.org/officeDocument/2006/relationships/oleObject" Target="../embeddings/oleObject124.bin"/><Relationship Id="rId7" Type="http://schemas.openxmlformats.org/officeDocument/2006/relationships/oleObject" Target="../embeddings/oleObject126.bin"/><Relationship Id="rId12" Type="http://schemas.openxmlformats.org/officeDocument/2006/relationships/image" Target="../media/image12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1.wmf"/><Relationship Id="rId1" Type="http://schemas.openxmlformats.org/officeDocument/2006/relationships/vmlDrawing" Target="../drawings/vmlDrawing22.vml"/><Relationship Id="rId6" Type="http://schemas.openxmlformats.org/officeDocument/2006/relationships/image" Target="../media/image126.wmf"/><Relationship Id="rId11" Type="http://schemas.openxmlformats.org/officeDocument/2006/relationships/oleObject" Target="../embeddings/oleObject128.bin"/><Relationship Id="rId5" Type="http://schemas.openxmlformats.org/officeDocument/2006/relationships/oleObject" Target="../embeddings/oleObject125.bin"/><Relationship Id="rId15" Type="http://schemas.openxmlformats.org/officeDocument/2006/relationships/oleObject" Target="../embeddings/oleObject130.bin"/><Relationship Id="rId10" Type="http://schemas.openxmlformats.org/officeDocument/2006/relationships/image" Target="../media/image128.wmf"/><Relationship Id="rId4" Type="http://schemas.openxmlformats.org/officeDocument/2006/relationships/image" Target="../media/image125.wmf"/><Relationship Id="rId9" Type="http://schemas.openxmlformats.org/officeDocument/2006/relationships/oleObject" Target="../embeddings/oleObject127.bin"/><Relationship Id="rId14" Type="http://schemas.openxmlformats.org/officeDocument/2006/relationships/image" Target="../media/image130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wmf"/><Relationship Id="rId13" Type="http://schemas.openxmlformats.org/officeDocument/2006/relationships/oleObject" Target="../embeddings/oleObject136.bin"/><Relationship Id="rId3" Type="http://schemas.openxmlformats.org/officeDocument/2006/relationships/oleObject" Target="../embeddings/oleObject131.bin"/><Relationship Id="rId7" Type="http://schemas.openxmlformats.org/officeDocument/2006/relationships/oleObject" Target="../embeddings/oleObject133.bin"/><Relationship Id="rId12" Type="http://schemas.openxmlformats.org/officeDocument/2006/relationships/image" Target="../media/image13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38.wmf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33.wmf"/><Relationship Id="rId11" Type="http://schemas.openxmlformats.org/officeDocument/2006/relationships/oleObject" Target="../embeddings/oleObject135.bin"/><Relationship Id="rId5" Type="http://schemas.openxmlformats.org/officeDocument/2006/relationships/oleObject" Target="../embeddings/oleObject132.bin"/><Relationship Id="rId15" Type="http://schemas.openxmlformats.org/officeDocument/2006/relationships/oleObject" Target="../embeddings/oleObject137.bin"/><Relationship Id="rId10" Type="http://schemas.openxmlformats.org/officeDocument/2006/relationships/image" Target="../media/image135.wmf"/><Relationship Id="rId4" Type="http://schemas.openxmlformats.org/officeDocument/2006/relationships/image" Target="../media/image132.wmf"/><Relationship Id="rId9" Type="http://schemas.openxmlformats.org/officeDocument/2006/relationships/oleObject" Target="../embeddings/oleObject134.bin"/><Relationship Id="rId14" Type="http://schemas.openxmlformats.org/officeDocument/2006/relationships/image" Target="../media/image137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1.wmf"/><Relationship Id="rId13" Type="http://schemas.openxmlformats.org/officeDocument/2006/relationships/oleObject" Target="../embeddings/oleObject143.bin"/><Relationship Id="rId18" Type="http://schemas.openxmlformats.org/officeDocument/2006/relationships/image" Target="../media/image146.wmf"/><Relationship Id="rId3" Type="http://schemas.openxmlformats.org/officeDocument/2006/relationships/oleObject" Target="../embeddings/oleObject138.bin"/><Relationship Id="rId21" Type="http://schemas.openxmlformats.org/officeDocument/2006/relationships/oleObject" Target="../embeddings/oleObject147.bin"/><Relationship Id="rId7" Type="http://schemas.openxmlformats.org/officeDocument/2006/relationships/oleObject" Target="../embeddings/oleObject140.bin"/><Relationship Id="rId12" Type="http://schemas.openxmlformats.org/officeDocument/2006/relationships/image" Target="../media/image143.wmf"/><Relationship Id="rId17" Type="http://schemas.openxmlformats.org/officeDocument/2006/relationships/oleObject" Target="../embeddings/oleObject14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5.wmf"/><Relationship Id="rId20" Type="http://schemas.openxmlformats.org/officeDocument/2006/relationships/image" Target="../media/image147.wmf"/><Relationship Id="rId1" Type="http://schemas.openxmlformats.org/officeDocument/2006/relationships/vmlDrawing" Target="../drawings/vmlDrawing24.vml"/><Relationship Id="rId6" Type="http://schemas.openxmlformats.org/officeDocument/2006/relationships/image" Target="../media/image140.wmf"/><Relationship Id="rId11" Type="http://schemas.openxmlformats.org/officeDocument/2006/relationships/oleObject" Target="../embeddings/oleObject142.bin"/><Relationship Id="rId5" Type="http://schemas.openxmlformats.org/officeDocument/2006/relationships/oleObject" Target="../embeddings/oleObject139.bin"/><Relationship Id="rId15" Type="http://schemas.openxmlformats.org/officeDocument/2006/relationships/oleObject" Target="../embeddings/oleObject144.bin"/><Relationship Id="rId23" Type="http://schemas.openxmlformats.org/officeDocument/2006/relationships/oleObject" Target="../embeddings/oleObject148.bin"/><Relationship Id="rId10" Type="http://schemas.openxmlformats.org/officeDocument/2006/relationships/image" Target="../media/image142.wmf"/><Relationship Id="rId19" Type="http://schemas.openxmlformats.org/officeDocument/2006/relationships/oleObject" Target="../embeddings/oleObject146.bin"/><Relationship Id="rId4" Type="http://schemas.openxmlformats.org/officeDocument/2006/relationships/image" Target="../media/image139.wmf"/><Relationship Id="rId9" Type="http://schemas.openxmlformats.org/officeDocument/2006/relationships/oleObject" Target="../embeddings/oleObject141.bin"/><Relationship Id="rId14" Type="http://schemas.openxmlformats.org/officeDocument/2006/relationships/image" Target="../media/image144.wmf"/><Relationship Id="rId22" Type="http://schemas.openxmlformats.org/officeDocument/2006/relationships/image" Target="../media/image148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1.wmf"/><Relationship Id="rId13" Type="http://schemas.openxmlformats.org/officeDocument/2006/relationships/oleObject" Target="../embeddings/oleObject154.bin"/><Relationship Id="rId18" Type="http://schemas.openxmlformats.org/officeDocument/2006/relationships/image" Target="../media/image147.wmf"/><Relationship Id="rId3" Type="http://schemas.openxmlformats.org/officeDocument/2006/relationships/oleObject" Target="../embeddings/oleObject149.bin"/><Relationship Id="rId21" Type="http://schemas.openxmlformats.org/officeDocument/2006/relationships/oleObject" Target="../embeddings/oleObject158.bin"/><Relationship Id="rId7" Type="http://schemas.openxmlformats.org/officeDocument/2006/relationships/oleObject" Target="../embeddings/oleObject151.bin"/><Relationship Id="rId12" Type="http://schemas.openxmlformats.org/officeDocument/2006/relationships/image" Target="../media/image153.wmf"/><Relationship Id="rId17" Type="http://schemas.openxmlformats.org/officeDocument/2006/relationships/oleObject" Target="../embeddings/oleObject156.bin"/><Relationship Id="rId25" Type="http://schemas.openxmlformats.org/officeDocument/2006/relationships/oleObject" Target="../embeddings/oleObject16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5.wmf"/><Relationship Id="rId20" Type="http://schemas.openxmlformats.org/officeDocument/2006/relationships/image" Target="../media/image148.wmf"/><Relationship Id="rId1" Type="http://schemas.openxmlformats.org/officeDocument/2006/relationships/vmlDrawing" Target="../drawings/vmlDrawing25.vml"/><Relationship Id="rId6" Type="http://schemas.openxmlformats.org/officeDocument/2006/relationships/image" Target="../media/image150.wmf"/><Relationship Id="rId11" Type="http://schemas.openxmlformats.org/officeDocument/2006/relationships/oleObject" Target="../embeddings/oleObject153.bin"/><Relationship Id="rId24" Type="http://schemas.openxmlformats.org/officeDocument/2006/relationships/image" Target="../media/image157.wmf"/><Relationship Id="rId5" Type="http://schemas.openxmlformats.org/officeDocument/2006/relationships/oleObject" Target="../embeddings/oleObject150.bin"/><Relationship Id="rId15" Type="http://schemas.openxmlformats.org/officeDocument/2006/relationships/oleObject" Target="../embeddings/oleObject155.bin"/><Relationship Id="rId23" Type="http://schemas.openxmlformats.org/officeDocument/2006/relationships/oleObject" Target="../embeddings/oleObject159.bin"/><Relationship Id="rId10" Type="http://schemas.openxmlformats.org/officeDocument/2006/relationships/image" Target="../media/image152.wmf"/><Relationship Id="rId19" Type="http://schemas.openxmlformats.org/officeDocument/2006/relationships/oleObject" Target="../embeddings/oleObject157.bin"/><Relationship Id="rId4" Type="http://schemas.openxmlformats.org/officeDocument/2006/relationships/image" Target="../media/image149.wmf"/><Relationship Id="rId9" Type="http://schemas.openxmlformats.org/officeDocument/2006/relationships/oleObject" Target="../embeddings/oleObject152.bin"/><Relationship Id="rId14" Type="http://schemas.openxmlformats.org/officeDocument/2006/relationships/image" Target="../media/image154.wmf"/><Relationship Id="rId22" Type="http://schemas.openxmlformats.org/officeDocument/2006/relationships/image" Target="../media/image156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wmf"/><Relationship Id="rId13" Type="http://schemas.openxmlformats.org/officeDocument/2006/relationships/oleObject" Target="../embeddings/oleObject166.bin"/><Relationship Id="rId18" Type="http://schemas.openxmlformats.org/officeDocument/2006/relationships/image" Target="../media/image147.wmf"/><Relationship Id="rId26" Type="http://schemas.openxmlformats.org/officeDocument/2006/relationships/oleObject" Target="../embeddings/oleObject173.bin"/><Relationship Id="rId3" Type="http://schemas.openxmlformats.org/officeDocument/2006/relationships/oleObject" Target="../embeddings/oleObject161.bin"/><Relationship Id="rId21" Type="http://schemas.openxmlformats.org/officeDocument/2006/relationships/oleObject" Target="../embeddings/oleObject170.bin"/><Relationship Id="rId7" Type="http://schemas.openxmlformats.org/officeDocument/2006/relationships/oleObject" Target="../embeddings/oleObject163.bin"/><Relationship Id="rId12" Type="http://schemas.openxmlformats.org/officeDocument/2006/relationships/image" Target="../media/image162.wmf"/><Relationship Id="rId17" Type="http://schemas.openxmlformats.org/officeDocument/2006/relationships/oleObject" Target="../embeddings/oleObject168.bin"/><Relationship Id="rId25" Type="http://schemas.openxmlformats.org/officeDocument/2006/relationships/oleObject" Target="../embeddings/oleObject17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5.wmf"/><Relationship Id="rId20" Type="http://schemas.openxmlformats.org/officeDocument/2006/relationships/image" Target="../media/image164.wmf"/><Relationship Id="rId29" Type="http://schemas.openxmlformats.org/officeDocument/2006/relationships/image" Target="../media/image167.wmf"/><Relationship Id="rId1" Type="http://schemas.openxmlformats.org/officeDocument/2006/relationships/vmlDrawing" Target="../drawings/vmlDrawing26.vml"/><Relationship Id="rId6" Type="http://schemas.openxmlformats.org/officeDocument/2006/relationships/image" Target="../media/image159.wmf"/><Relationship Id="rId11" Type="http://schemas.openxmlformats.org/officeDocument/2006/relationships/oleObject" Target="../embeddings/oleObject165.bin"/><Relationship Id="rId24" Type="http://schemas.openxmlformats.org/officeDocument/2006/relationships/image" Target="../media/image166.wmf"/><Relationship Id="rId5" Type="http://schemas.openxmlformats.org/officeDocument/2006/relationships/oleObject" Target="../embeddings/oleObject162.bin"/><Relationship Id="rId15" Type="http://schemas.openxmlformats.org/officeDocument/2006/relationships/oleObject" Target="../embeddings/oleObject167.bin"/><Relationship Id="rId23" Type="http://schemas.openxmlformats.org/officeDocument/2006/relationships/oleObject" Target="../embeddings/oleObject171.bin"/><Relationship Id="rId28" Type="http://schemas.openxmlformats.org/officeDocument/2006/relationships/oleObject" Target="../embeddings/oleObject175.bin"/><Relationship Id="rId10" Type="http://schemas.openxmlformats.org/officeDocument/2006/relationships/image" Target="../media/image161.wmf"/><Relationship Id="rId19" Type="http://schemas.openxmlformats.org/officeDocument/2006/relationships/oleObject" Target="../embeddings/oleObject169.bin"/><Relationship Id="rId4" Type="http://schemas.openxmlformats.org/officeDocument/2006/relationships/image" Target="../media/image158.wmf"/><Relationship Id="rId9" Type="http://schemas.openxmlformats.org/officeDocument/2006/relationships/oleObject" Target="../embeddings/oleObject164.bin"/><Relationship Id="rId14" Type="http://schemas.openxmlformats.org/officeDocument/2006/relationships/image" Target="../media/image163.wmf"/><Relationship Id="rId22" Type="http://schemas.openxmlformats.org/officeDocument/2006/relationships/image" Target="../media/image165.wmf"/><Relationship Id="rId27" Type="http://schemas.openxmlformats.org/officeDocument/2006/relationships/oleObject" Target="../embeddings/oleObject174.bin"/><Relationship Id="rId30" Type="http://schemas.openxmlformats.org/officeDocument/2006/relationships/oleObject" Target="../embeddings/oleObject176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5.wmf"/><Relationship Id="rId26" Type="http://schemas.openxmlformats.org/officeDocument/2006/relationships/image" Target="../media/image19.wmf"/><Relationship Id="rId3" Type="http://schemas.openxmlformats.org/officeDocument/2006/relationships/oleObject" Target="../embeddings/oleObject7.bin"/><Relationship Id="rId21" Type="http://schemas.openxmlformats.org/officeDocument/2006/relationships/oleObject" Target="../embeddings/oleObject16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4.bin"/><Relationship Id="rId25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18.wmf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7.bin"/><Relationship Id="rId28" Type="http://schemas.openxmlformats.org/officeDocument/2006/relationships/image" Target="../media/image20.wmf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Relationship Id="rId22" Type="http://schemas.openxmlformats.org/officeDocument/2006/relationships/image" Target="../media/image17.wmf"/><Relationship Id="rId27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with Fractions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/>
          </p:cNvSpPr>
          <p:nvPr/>
        </p:nvSpPr>
        <p:spPr>
          <a:xfrm>
            <a:off x="457200" y="1280160"/>
            <a:ext cx="8229600" cy="372409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rgbClr val="091523"/>
                </a:solidFill>
              </a:rPr>
              <a:t>Properties</a:t>
            </a:r>
          </a:p>
          <a:p>
            <a:r>
              <a:rPr lang="en-US" dirty="0">
                <a:solidFill>
                  <a:srgbClr val="091523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order</a:t>
            </a:r>
            <a:r>
              <a:rPr lang="en-US" dirty="0">
                <a:solidFill>
                  <a:srgbClr val="091523"/>
                </a:solidFill>
              </a:rPr>
              <a:t> of the fractions being multiplied can be reversed without changing the product. Symbolically, if  </a:t>
            </a:r>
          </a:p>
          <a:p>
            <a:r>
              <a:rPr lang="en-US" dirty="0">
                <a:solidFill>
                  <a:srgbClr val="091523"/>
                </a:solidFill>
              </a:rPr>
              <a:t>   and     are fractions, then</a:t>
            </a:r>
          </a:p>
          <a:p>
            <a:endParaRPr lang="en-US" dirty="0">
              <a:solidFill>
                <a:srgbClr val="091523"/>
              </a:solidFill>
            </a:endParaRPr>
          </a:p>
          <a:p>
            <a:endParaRPr lang="en-US" dirty="0">
              <a:solidFill>
                <a:srgbClr val="091523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91523"/>
                </a:solidFill>
              </a:rPr>
              <a:t>For example,</a:t>
            </a:r>
          </a:p>
          <a:p>
            <a:endParaRPr lang="en-US" sz="1000" dirty="0"/>
          </a:p>
        </p:txBody>
      </p:sp>
      <p:sp>
        <p:nvSpPr>
          <p:cNvPr id="17411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Commutative Property of Multiplication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30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1781134"/>
              </p:ext>
            </p:extLst>
          </p:nvPr>
        </p:nvGraphicFramePr>
        <p:xfrm>
          <a:off x="481807" y="2570463"/>
          <a:ext cx="24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5" name="Equation" r:id="rId3" imgW="241200" imgH="838080" progId="Equation.DSMT4">
                  <p:embed/>
                </p:oleObj>
              </mc:Choice>
              <mc:Fallback>
                <p:oleObj name="Equation" r:id="rId3" imgW="24120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807" y="2570463"/>
                        <a:ext cx="24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107659"/>
              </p:ext>
            </p:extLst>
          </p:nvPr>
        </p:nvGraphicFramePr>
        <p:xfrm>
          <a:off x="1397000" y="2570463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6" name="Equation" r:id="rId5" imgW="253800" imgH="838080" progId="Equation.DSMT4">
                  <p:embed/>
                </p:oleObj>
              </mc:Choice>
              <mc:Fallback>
                <p:oleObj name="Equation" r:id="rId5" imgW="2538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2570463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2" name="Object 14"/>
          <p:cNvGraphicFramePr>
            <a:graphicFrameLocks noChangeAspect="1"/>
          </p:cNvGraphicFramePr>
          <p:nvPr/>
        </p:nvGraphicFramePr>
        <p:xfrm>
          <a:off x="3098800" y="3219450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7" name="Equation" r:id="rId7" imgW="3136680" imgH="838080" progId="Equation.DSMT4">
                  <p:embed/>
                </p:oleObj>
              </mc:Choice>
              <mc:Fallback>
                <p:oleObj name="Equation" r:id="rId7" imgW="313668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3219450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2416175" y="4146550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8" name="Equation" r:id="rId9" imgW="1549080" imgH="838080" progId="Equation.DSMT4">
                  <p:embed/>
                </p:oleObj>
              </mc:Choice>
              <mc:Fallback>
                <p:oleObj name="Equation" r:id="rId9" imgW="154908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6175" y="4146550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/>
          </p:cNvSpPr>
          <p:nvPr/>
        </p:nvSpPr>
        <p:spPr>
          <a:xfrm>
            <a:off x="457200" y="1280160"/>
            <a:ext cx="8229600" cy="409342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rgbClr val="091523"/>
                </a:solidFill>
              </a:rPr>
              <a:t>Properties</a:t>
            </a:r>
          </a:p>
          <a:p>
            <a:r>
              <a:rPr lang="en-US" dirty="0">
                <a:solidFill>
                  <a:srgbClr val="091523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grouping</a:t>
            </a:r>
            <a:r>
              <a:rPr lang="en-US" dirty="0">
                <a:solidFill>
                  <a:srgbClr val="091523"/>
                </a:solidFill>
              </a:rPr>
              <a:t> of the fractions being multiplied can be changed without changing the product. Symbolically, if </a:t>
            </a:r>
          </a:p>
          <a:p>
            <a:r>
              <a:rPr lang="en-US" dirty="0">
                <a:solidFill>
                  <a:srgbClr val="091523"/>
                </a:solidFill>
              </a:rPr>
              <a:t>        and     are fractions, then</a:t>
            </a:r>
          </a:p>
          <a:p>
            <a:endParaRPr lang="en-US" dirty="0">
              <a:solidFill>
                <a:srgbClr val="091523"/>
              </a:solidFill>
            </a:endParaRPr>
          </a:p>
          <a:p>
            <a:endParaRPr lang="en-US" dirty="0">
              <a:solidFill>
                <a:srgbClr val="091523"/>
              </a:solidFill>
            </a:endParaRPr>
          </a:p>
          <a:p>
            <a:endParaRPr lang="en-US" sz="1500" dirty="0">
              <a:solidFill>
                <a:srgbClr val="091523"/>
              </a:solidFill>
            </a:endParaRPr>
          </a:p>
          <a:p>
            <a:r>
              <a:rPr lang="en-US" dirty="0">
                <a:solidFill>
                  <a:srgbClr val="091523"/>
                </a:solidFill>
              </a:rPr>
              <a:t>For example,</a:t>
            </a:r>
          </a:p>
          <a:p>
            <a:endParaRPr lang="en-US" sz="1500" dirty="0">
              <a:solidFill>
                <a:srgbClr val="091523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Associative Property of Multiplication</a:t>
            </a:r>
          </a:p>
        </p:txBody>
      </p:sp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2398247" y="4400550"/>
          <a:ext cx="3022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5" name="Equation" r:id="rId3" imgW="3022560" imgH="901440" progId="Equation.DSMT4">
                  <p:embed/>
                </p:oleObj>
              </mc:Choice>
              <mc:Fallback>
                <p:oleObj name="Equation" r:id="rId3" imgW="3022560" imgH="90144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8247" y="4400550"/>
                        <a:ext cx="3022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538163" y="2589213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6" name="Equation" r:id="rId5" imgW="609480" imgH="838080" progId="Equation.DSMT4">
                  <p:embed/>
                </p:oleObj>
              </mc:Choice>
              <mc:Fallback>
                <p:oleObj name="Equation" r:id="rId5" imgW="6094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3" y="2589213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2" name="Object 8"/>
          <p:cNvGraphicFramePr>
            <a:graphicFrameLocks noChangeAspect="1"/>
          </p:cNvGraphicFramePr>
          <p:nvPr/>
        </p:nvGraphicFramePr>
        <p:xfrm>
          <a:off x="1803400" y="2606675"/>
          <a:ext cx="254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7" name="Equation" r:id="rId7" imgW="253800" imgH="901440" progId="Equation.DSMT4">
                  <p:embed/>
                </p:oleObj>
              </mc:Choice>
              <mc:Fallback>
                <p:oleObj name="Equation" r:id="rId7" imgW="253800" imgH="901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2606675"/>
                        <a:ext cx="254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3" name="Object 14"/>
          <p:cNvGraphicFramePr>
            <a:graphicFrameLocks noChangeAspect="1"/>
          </p:cNvGraphicFramePr>
          <p:nvPr/>
        </p:nvGraphicFramePr>
        <p:xfrm>
          <a:off x="2247900" y="3409950"/>
          <a:ext cx="4838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8" name="Equation" r:id="rId9" imgW="4838400" imgH="952200" progId="Equation.DSMT4">
                  <p:embed/>
                </p:oleObj>
              </mc:Choice>
              <mc:Fallback>
                <p:oleObj name="Equation" r:id="rId9" imgW="4838400" imgH="952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3409950"/>
                        <a:ext cx="4838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Recognizing the Properties of Multiplication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of the properties of multiplication is illustrated.</a:t>
            </a:r>
          </a:p>
          <a:p>
            <a:endParaRPr lang="en-US" sz="1000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  <a:p>
            <a:endParaRPr lang="en-US" sz="1500" dirty="0"/>
          </a:p>
          <a:p>
            <a:pPr>
              <a:tabLst>
                <a:tab pos="461963" algn="l"/>
              </a:tabLst>
            </a:pPr>
            <a:r>
              <a:rPr lang="en-US" dirty="0"/>
              <a:t>	As a check, we see that</a:t>
            </a:r>
          </a:p>
          <a:p>
            <a:pPr>
              <a:tabLst>
                <a:tab pos="461963" algn="l"/>
              </a:tabLst>
            </a:pPr>
            <a:endParaRPr lang="en-US" sz="2000" dirty="0"/>
          </a:p>
          <a:p>
            <a:pPr marL="514350" indent="-514350">
              <a:buFont typeface="+mj-lt"/>
              <a:buAutoNum type="alphaLcPeriod" startAt="2"/>
              <a:tabLst>
                <a:tab pos="461963" algn="l"/>
              </a:tabLst>
            </a:pPr>
            <a:r>
              <a:rPr lang="en-US" dirty="0"/>
              <a:t> </a:t>
            </a:r>
          </a:p>
          <a:p>
            <a:pPr marL="514350" indent="-514350">
              <a:tabLst>
                <a:tab pos="461963" algn="l"/>
              </a:tabLst>
            </a:pPr>
            <a:endParaRPr lang="en-US" sz="800" dirty="0"/>
          </a:p>
          <a:p>
            <a:pPr marL="514350" indent="-514350">
              <a:tabLst>
                <a:tab pos="461963" algn="l"/>
              </a:tabLst>
            </a:pPr>
            <a:r>
              <a:rPr lang="en-US" dirty="0"/>
              <a:t>	As a check, we see that</a:t>
            </a:r>
          </a:p>
          <a:p>
            <a:pPr marL="514350" indent="-514350">
              <a:tabLst>
                <a:tab pos="461963" algn="l"/>
              </a:tabLst>
            </a:pPr>
            <a:endParaRPr lang="en-US" sz="1500" dirty="0"/>
          </a:p>
          <a:p>
            <a:pPr marL="514350" indent="-514350">
              <a:tabLst>
                <a:tab pos="461963" algn="l"/>
              </a:tabLst>
            </a:pPr>
            <a:r>
              <a:rPr lang="en-US" dirty="0"/>
              <a:t>						and	</a:t>
            </a:r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965200" y="1860550"/>
          <a:ext cx="1498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3" name="Equation" r:id="rId3" imgW="1498320" imgH="825480" progId="Equation.DSMT4">
                  <p:embed/>
                </p:oleObj>
              </mc:Choice>
              <mc:Fallback>
                <p:oleObj name="Equation" r:id="rId3" imgW="149832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1860550"/>
                        <a:ext cx="1498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86200" y="2074178"/>
            <a:ext cx="472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Commutative property of multiplication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4436378" y="2605088"/>
          <a:ext cx="584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4" name="Equation" r:id="rId5" imgW="583920" imgH="825480" progId="Equation.DSMT4">
                  <p:embed/>
                </p:oleObj>
              </mc:Choice>
              <mc:Fallback>
                <p:oleObj name="Equation" r:id="rId5" imgW="58392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6378" y="2605088"/>
                        <a:ext cx="584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6553200" y="2597150"/>
          <a:ext cx="584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5" name="Equation" r:id="rId7" imgW="583920" imgH="825480" progId="Equation.DSMT4">
                  <p:embed/>
                </p:oleObj>
              </mc:Choice>
              <mc:Fallback>
                <p:oleObj name="Equation" r:id="rId7" imgW="58392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2597150"/>
                        <a:ext cx="584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876300" y="3468688"/>
          <a:ext cx="2933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6" name="Equation" r:id="rId9" imgW="2933640" imgH="901440" progId="Equation.DSMT4">
                  <p:embed/>
                </p:oleObj>
              </mc:Choice>
              <mc:Fallback>
                <p:oleObj name="Equation" r:id="rId9" imgW="293364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3468688"/>
                        <a:ext cx="2933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86200" y="3765257"/>
            <a:ext cx="4724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Associative property of multiplication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876300" y="4916488"/>
          <a:ext cx="1308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7" name="Equation" r:id="rId11" imgW="1307880" imgH="901440" progId="Equation.DSMT4">
                  <p:embed/>
                </p:oleObj>
              </mc:Choice>
              <mc:Fallback>
                <p:oleObj name="Equation" r:id="rId11" imgW="1307880" imgH="901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4916488"/>
                        <a:ext cx="1308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/>
        </p:nvGraphicFramePr>
        <p:xfrm>
          <a:off x="2184400" y="4929188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8" name="Equation" r:id="rId13" imgW="1041120" imgH="838080" progId="Equation.DSMT4">
                  <p:embed/>
                </p:oleObj>
              </mc:Choice>
              <mc:Fallback>
                <p:oleObj name="Equation" r:id="rId13" imgW="10411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4929188"/>
                        <a:ext cx="104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3276600" y="4930775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69" name="Equation" r:id="rId15" imgW="685800" imgH="838080" progId="Equation.DSMT4">
                  <p:embed/>
                </p:oleObj>
              </mc:Choice>
              <mc:Fallback>
                <p:oleObj name="Equation" r:id="rId15" imgW="6858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930775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4972050" y="4926013"/>
          <a:ext cx="1308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0" name="Equation" r:id="rId17" imgW="1307880" imgH="901440" progId="Equation.DSMT4">
                  <p:embed/>
                </p:oleObj>
              </mc:Choice>
              <mc:Fallback>
                <p:oleObj name="Equation" r:id="rId17" imgW="1307880" imgH="901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2050" y="4926013"/>
                        <a:ext cx="1308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8" name="Object 10"/>
          <p:cNvGraphicFramePr>
            <a:graphicFrameLocks noChangeAspect="1"/>
          </p:cNvGraphicFramePr>
          <p:nvPr/>
        </p:nvGraphicFramePr>
        <p:xfrm>
          <a:off x="6305550" y="493395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1" name="Equation" r:id="rId19" imgW="863280" imgH="838080" progId="Equation.DSMT4">
                  <p:embed/>
                </p:oleObj>
              </mc:Choice>
              <mc:Fallback>
                <p:oleObj name="Equation" r:id="rId19" imgW="8632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5550" y="493395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375724"/>
              </p:ext>
            </p:extLst>
          </p:nvPr>
        </p:nvGraphicFramePr>
        <p:xfrm>
          <a:off x="7224713" y="4930775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2" name="Equation" r:id="rId21" imgW="787320" imgH="838080" progId="Equation.DSMT4">
                  <p:embed/>
                </p:oleObj>
              </mc:Choice>
              <mc:Fallback>
                <p:oleObj name="Equation" r:id="rId21" imgW="78732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4713" y="4930775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0" name="Object 12"/>
          <p:cNvGraphicFramePr>
            <a:graphicFrameLocks noChangeAspect="1"/>
          </p:cNvGraphicFramePr>
          <p:nvPr/>
        </p:nvGraphicFramePr>
        <p:xfrm>
          <a:off x="5100623" y="2608277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3" name="Equation" r:id="rId23" imgW="672840" imgH="838080" progId="Equation.DSMT4">
                  <p:embed/>
                </p:oleObj>
              </mc:Choice>
              <mc:Fallback>
                <p:oleObj name="Equation" r:id="rId23" imgW="67284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0623" y="2608277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01" name="Object 13"/>
          <p:cNvGraphicFramePr>
            <a:graphicFrameLocks noChangeAspect="1"/>
          </p:cNvGraphicFramePr>
          <p:nvPr/>
        </p:nvGraphicFramePr>
        <p:xfrm>
          <a:off x="7192045" y="2599189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74" name="Equation" r:id="rId25" imgW="774360" imgH="838080" progId="Equation.DSMT4">
                  <p:embed/>
                </p:oleObj>
              </mc:Choice>
              <mc:Fallback>
                <p:oleObj name="Equation" r:id="rId25" imgW="77436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2045" y="2599189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5759282" y="2760677"/>
            <a:ext cx="734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</a:t>
            </a:r>
            <a:r>
              <a:rPr lang="en-US"/>
              <a:t>Reduce a Fraction </a:t>
            </a:r>
            <a:r>
              <a:rPr lang="en-US" dirty="0"/>
              <a:t>to </a:t>
            </a:r>
            <a:r>
              <a:rPr lang="en-US"/>
              <a:t>Lowest Terms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97180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 algn="ctr"/>
            <a:r>
              <a:rPr lang="en-US" b="1" dirty="0">
                <a:solidFill>
                  <a:schemeClr val="accent6">
                    <a:lumMod val="10000"/>
                  </a:schemeClr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Factor the numerator and denominator into prime factors.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Use the fact that </a:t>
            </a:r>
            <a:r>
              <a:rPr lang="en-US" b="1" i="1" dirty="0">
                <a:solidFill>
                  <a:schemeClr val="accent6">
                    <a:lumMod val="10000"/>
                  </a:schemeClr>
                </a:solidFill>
              </a:rPr>
              <a:t>	</a:t>
            </a:r>
            <a:r>
              <a:rPr lang="en-US" i="1" dirty="0">
                <a:solidFill>
                  <a:schemeClr val="accent6">
                    <a:lumMod val="10000"/>
                  </a:schemeClr>
                </a:solidFill>
              </a:rPr>
              <a:t>  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and “divide out” all common factors.</a:t>
            </a:r>
          </a:p>
          <a:p>
            <a:r>
              <a:rPr lang="en-US" b="1" dirty="0">
                <a:solidFill>
                  <a:schemeClr val="accent6">
                    <a:lumMod val="10000"/>
                  </a:schemeClr>
                </a:solidFill>
              </a:rPr>
              <a:t>Note: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 Reduced fractions may be improper fractions.</a:t>
            </a:r>
            <a:endParaRPr lang="en-US" i="1" dirty="0">
              <a:solidFill>
                <a:schemeClr val="accent6">
                  <a:lumMod val="10000"/>
                </a:schemeClr>
              </a:solidFill>
            </a:endParaRPr>
          </a:p>
        </p:txBody>
      </p:sp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3532188" y="2611438"/>
          <a:ext cx="774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5" name="Equation" r:id="rId3" imgW="774360" imgH="825480" progId="Equation.DSMT4">
                  <p:embed/>
                </p:oleObj>
              </mc:Choice>
              <mc:Fallback>
                <p:oleObj name="Equation" r:id="rId3" imgW="774360" imgH="825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2188" y="2611438"/>
                        <a:ext cx="774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Reducing Fractions to Lowest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Reduce each fraction to lowest terms.</a:t>
            </a:r>
          </a:p>
          <a:p>
            <a:pPr>
              <a:tabLst>
                <a:tab pos="4119563" algn="l"/>
              </a:tabLst>
            </a:pPr>
            <a:r>
              <a:rPr lang="en-US" dirty="0"/>
              <a:t>a.	b.</a:t>
            </a:r>
          </a:p>
          <a:p>
            <a:pPr>
              <a:tabLst>
                <a:tab pos="4119563" algn="l"/>
              </a:tabLst>
            </a:pPr>
            <a:endParaRPr lang="en-US" sz="1000" dirty="0"/>
          </a:p>
          <a:p>
            <a:pPr>
              <a:tabLst>
                <a:tab pos="4119563" algn="l"/>
              </a:tabLst>
            </a:pPr>
            <a:r>
              <a:rPr lang="en-US" b="1" dirty="0"/>
              <a:t>Solution</a:t>
            </a:r>
          </a:p>
          <a:p>
            <a:pPr>
              <a:tabLst>
                <a:tab pos="4119563" algn="l"/>
              </a:tabLst>
            </a:pPr>
            <a:endParaRPr lang="en-US" sz="1000" dirty="0"/>
          </a:p>
          <a:p>
            <a:pPr marL="514350" indent="-514350">
              <a:buFont typeface="+mj-lt"/>
              <a:buAutoNum type="alphaLcPeriod"/>
              <a:tabLst>
                <a:tab pos="4119563" algn="l"/>
              </a:tabLst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  <a:tabLst>
                <a:tab pos="4119563" algn="l"/>
              </a:tabLst>
            </a:pPr>
            <a:endParaRPr lang="en-US" sz="2500" dirty="0"/>
          </a:p>
          <a:p>
            <a:pPr marL="514350" indent="-514350">
              <a:buFont typeface="+mj-lt"/>
              <a:buAutoNum type="alphaLcPeriod"/>
              <a:tabLst>
                <a:tab pos="4119563" algn="l"/>
              </a:tabLst>
            </a:pPr>
            <a:r>
              <a:rPr lang="en-US" dirty="0"/>
              <a:t>  </a:t>
            </a:r>
          </a:p>
          <a:p>
            <a:pPr>
              <a:tabLst>
                <a:tab pos="4119563" algn="l"/>
              </a:tabLst>
            </a:pPr>
            <a:endParaRPr lang="en-US" sz="1500" dirty="0"/>
          </a:p>
          <a:p>
            <a:pPr>
              <a:tabLst>
                <a:tab pos="4119563" algn="l"/>
              </a:tabLst>
            </a:pPr>
            <a:r>
              <a:rPr lang="en-US" dirty="0"/>
              <a:t>Note that the rules for divisibility quickly indicate that 5 is a factor of 15, 20, and 35, and 3 is a factor of 21.</a:t>
            </a:r>
          </a:p>
          <a:p>
            <a:pPr>
              <a:tabLst>
                <a:tab pos="4119563" algn="l"/>
              </a:tabLst>
            </a:pPr>
            <a:endParaRPr lang="en-US" dirty="0"/>
          </a:p>
        </p:txBody>
      </p:sp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895350" y="1700213"/>
          <a:ext cx="40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33" name="Equation" r:id="rId3" imgW="406080" imgH="838080" progId="Equation.DSMT4">
                  <p:embed/>
                </p:oleObj>
              </mc:Choice>
              <mc:Fallback>
                <p:oleObj name="Equation" r:id="rId3" imgW="4060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1700213"/>
                        <a:ext cx="40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5092700" y="1704975"/>
          <a:ext cx="393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34" name="Equation" r:id="rId5" imgW="393480" imgH="825480" progId="Equation.DSMT4">
                  <p:embed/>
                </p:oleObj>
              </mc:Choice>
              <mc:Fallback>
                <p:oleObj name="Equation" r:id="rId5" imgW="3934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700" y="1704975"/>
                        <a:ext cx="393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1401763" y="3011488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35" name="Equation" r:id="rId7" imgW="1155600" imgH="838080" progId="Equation.DSMT4">
                  <p:embed/>
                </p:oleObj>
              </mc:Choice>
              <mc:Fallback>
                <p:oleObj name="Equation" r:id="rId7" imgW="11556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1763" y="3011488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2582863" y="301625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36" name="Equation" r:id="rId9" imgW="1180800" imgH="838080" progId="Equation.DSMT4">
                  <p:embed/>
                </p:oleObj>
              </mc:Choice>
              <mc:Fallback>
                <p:oleObj name="Equation" r:id="rId9" imgW="11808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863" y="3016250"/>
                        <a:ext cx="118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3833813" y="3022600"/>
          <a:ext cx="825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37" name="Equation" r:id="rId11" imgW="825480" imgH="825480" progId="Equation.DSMT4">
                  <p:embed/>
                </p:oleObj>
              </mc:Choice>
              <mc:Fallback>
                <p:oleObj name="Equation" r:id="rId11" imgW="82548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3813" y="3022600"/>
                        <a:ext cx="825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4779963" y="3022600"/>
          <a:ext cx="520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38" name="Equation" r:id="rId13" imgW="520560" imgH="825480" progId="Equation.DSMT4">
                  <p:embed/>
                </p:oleObj>
              </mc:Choice>
              <mc:Fallback>
                <p:oleObj name="Equation" r:id="rId13" imgW="520560" imgH="825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9963" y="3022600"/>
                        <a:ext cx="520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989013" y="3011488"/>
          <a:ext cx="40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39" name="Equation" r:id="rId15" imgW="406080" imgH="838080" progId="Equation.DSMT4">
                  <p:embed/>
                </p:oleObj>
              </mc:Choice>
              <mc:Fallback>
                <p:oleObj name="Equation" r:id="rId15" imgW="4060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9013" y="3011488"/>
                        <a:ext cx="40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/>
        </p:nvGraphicFramePr>
        <p:xfrm>
          <a:off x="990600" y="4025900"/>
          <a:ext cx="393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0" name="Equation" r:id="rId17" imgW="393480" imgH="825480" progId="Equation.DSMT4">
                  <p:embed/>
                </p:oleObj>
              </mc:Choice>
              <mc:Fallback>
                <p:oleObj name="Equation" r:id="rId17" imgW="393480" imgH="825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025900"/>
                        <a:ext cx="393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8" name="Object 12"/>
          <p:cNvGraphicFramePr>
            <a:graphicFrameLocks noChangeAspect="1"/>
          </p:cNvGraphicFramePr>
          <p:nvPr/>
        </p:nvGraphicFramePr>
        <p:xfrm>
          <a:off x="1403350" y="401955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1" name="Equation" r:id="rId19" imgW="825480" imgH="838080" progId="Equation.DSMT4">
                  <p:embed/>
                </p:oleObj>
              </mc:Choice>
              <mc:Fallback>
                <p:oleObj name="Equation" r:id="rId19" imgW="8254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401955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9" name="Object 13"/>
          <p:cNvGraphicFramePr>
            <a:graphicFrameLocks noChangeAspect="1"/>
          </p:cNvGraphicFramePr>
          <p:nvPr/>
        </p:nvGraphicFramePr>
        <p:xfrm>
          <a:off x="2286000" y="4019550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2" name="Equation" r:id="rId21" imgW="863280" imgH="838080" progId="Equation.DSMT4">
                  <p:embed/>
                </p:oleObj>
              </mc:Choice>
              <mc:Fallback>
                <p:oleObj name="Equation" r:id="rId21" imgW="86328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019550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0" name="Object 14"/>
          <p:cNvGraphicFramePr>
            <a:graphicFrameLocks noChangeAspect="1"/>
          </p:cNvGraphicFramePr>
          <p:nvPr/>
        </p:nvGraphicFramePr>
        <p:xfrm>
          <a:off x="3238500" y="401955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3" name="Equation" r:id="rId23" imgW="825480" imgH="838080" progId="Equation.DSMT4">
                  <p:embed/>
                </p:oleObj>
              </mc:Choice>
              <mc:Fallback>
                <p:oleObj name="Equation" r:id="rId23" imgW="82548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401955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1" name="Object 15"/>
          <p:cNvGraphicFramePr>
            <a:graphicFrameLocks noChangeAspect="1"/>
          </p:cNvGraphicFramePr>
          <p:nvPr/>
        </p:nvGraphicFramePr>
        <p:xfrm>
          <a:off x="4083050" y="4019550"/>
          <a:ext cx="49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4" name="Equation" r:id="rId25" imgW="495000" imgH="838080" progId="Equation.DSMT4">
                  <p:embed/>
                </p:oleObj>
              </mc:Choice>
              <mc:Fallback>
                <p:oleObj name="Equation" r:id="rId25" imgW="49500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3050" y="4019550"/>
                        <a:ext cx="49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Reducing Fractions to Lowest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Reduce      to lowest terms.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Remember that 1 is a factor of any whole number. So, if all of the factors in the numerator or denominator are divided out, 1 must be used as a factor.</a:t>
            </a:r>
          </a:p>
          <a:p>
            <a:r>
              <a:rPr lang="en-US" dirty="0"/>
              <a:t>Using prime factors, we get the following.</a:t>
            </a: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1665288" y="1147763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7" name="Equation" r:id="rId3" imgW="406080" imgH="825480" progId="Equation.DSMT4">
                  <p:embed/>
                </p:oleObj>
              </mc:Choice>
              <mc:Fallback>
                <p:oleObj name="Equation" r:id="rId3" imgW="406080" imgH="825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5288" y="1147763"/>
                        <a:ext cx="406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3100388" y="4470400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8" name="Equation" r:id="rId5" imgW="406080" imgH="825480" progId="Equation.DSMT4">
                  <p:embed/>
                </p:oleObj>
              </mc:Choice>
              <mc:Fallback>
                <p:oleObj name="Equation" r:id="rId5" imgW="4060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0388" y="4470400"/>
                        <a:ext cx="406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3630860" y="4464050"/>
          <a:ext cx="175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9" name="Equation" r:id="rId7" imgW="1752480" imgH="838080" progId="Equation.DSMT4">
                  <p:embed/>
                </p:oleObj>
              </mc:Choice>
              <mc:Fallback>
                <p:oleObj name="Equation" r:id="rId7" imgW="17524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0860" y="4464050"/>
                        <a:ext cx="1752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5486400" y="4468813"/>
          <a:ext cx="50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0" name="Equation" r:id="rId9" imgW="507960" imgH="838080" progId="Equation.DSMT4">
                  <p:embed/>
                </p:oleObj>
              </mc:Choice>
              <mc:Fallback>
                <p:oleObj name="Equation" r:id="rId9" imgW="5079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468813"/>
                        <a:ext cx="50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flipH="1">
            <a:off x="4030211" y="45125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4343400" y="451327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4639811" y="45209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4487411" y="501242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4165833" y="501172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861033" y="500403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Reducing Fractions to Lowest Terms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Or, if you see that 8 is a common factor, divide it out. But remember that 1 is a factor.</a:t>
            </a:r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3384550" y="2565400"/>
          <a:ext cx="40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6" name="Equation" r:id="rId3" imgW="406080" imgH="825480" progId="Equation.DSMT4">
                  <p:embed/>
                </p:oleObj>
              </mc:Choice>
              <mc:Fallback>
                <p:oleObj name="Equation" r:id="rId3" imgW="406080" imgH="825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50" y="2565400"/>
                        <a:ext cx="4064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3865577" y="2559050"/>
          <a:ext cx="83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7" name="Equation" r:id="rId5" imgW="838080" imgH="838080" progId="Equation.DSMT4">
                  <p:embed/>
                </p:oleObj>
              </mc:Choice>
              <mc:Fallback>
                <p:oleObj name="Equation" r:id="rId5" imgW="83808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5577" y="2559050"/>
                        <a:ext cx="83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4791556" y="2563813"/>
          <a:ext cx="50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8" name="Equation" r:id="rId7" imgW="507960" imgH="838080" progId="Equation.DSMT4">
                  <p:embed/>
                </p:oleObj>
              </mc:Choice>
              <mc:Fallback>
                <p:oleObj name="Equation" r:id="rId7" imgW="50796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1556" y="2563813"/>
                        <a:ext cx="50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flipH="1">
            <a:off x="4106411" y="26159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4106411" y="309064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7: Reducing Fractions to Lowest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Reduce      to lowest terms.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 </a:t>
            </a:r>
          </a:p>
          <a:p>
            <a:r>
              <a:rPr lang="en-US" dirty="0"/>
              <a:t>Finding a common factor could be difficult here. Prime factoring helps.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1665288" y="1141413"/>
          <a:ext cx="40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4" name="Equation" r:id="rId3" imgW="406080" imgH="838080" progId="Equation.DSMT4">
                  <p:embed/>
                </p:oleObj>
              </mc:Choice>
              <mc:Fallback>
                <p:oleObj name="Equation" r:id="rId3" imgW="4060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5288" y="1141413"/>
                        <a:ext cx="40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1365250" y="3452369"/>
          <a:ext cx="40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5" name="Equation" r:id="rId5" imgW="406080" imgH="838080" progId="Equation.DSMT4">
                  <p:embed/>
                </p:oleObj>
              </mc:Choice>
              <mc:Fallback>
                <p:oleObj name="Equation" r:id="rId5" imgW="4060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250" y="3452369"/>
                        <a:ext cx="40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1822450" y="3452369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6" name="Equation" r:id="rId7" imgW="1333440" imgH="838080" progId="Equation.DSMT4">
                  <p:embed/>
                </p:oleObj>
              </mc:Choice>
              <mc:Fallback>
                <p:oleObj name="Equation" r:id="rId7" imgW="13334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2450" y="3452369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3175000" y="3446252"/>
          <a:ext cx="635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7" name="Equation" r:id="rId9" imgW="634680" imgH="914400" progId="Equation.DSMT4">
                  <p:embed/>
                </p:oleObj>
              </mc:Choice>
              <mc:Fallback>
                <p:oleObj name="Equation" r:id="rId9" imgW="63468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3446252"/>
                        <a:ext cx="635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2762250" y="3505208"/>
          <a:ext cx="35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8" name="Equation" r:id="rId11" imgW="355320" imgH="291960" progId="Equation.DSMT4">
                  <p:embed/>
                </p:oleObj>
              </mc:Choice>
              <mc:Fallback>
                <p:oleObj name="Equation" r:id="rId11" imgW="3553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250" y="3505208"/>
                        <a:ext cx="35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2616200" y="3992338"/>
          <a:ext cx="35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9" name="Equation" r:id="rId13" imgW="355320" imgH="291960" progId="Equation.DSMT4">
                  <p:embed/>
                </p:oleObj>
              </mc:Choice>
              <mc:Fallback>
                <p:oleObj name="Equation" r:id="rId13" imgW="3553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6200" y="3992338"/>
                        <a:ext cx="35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7" name="Object 9"/>
          <p:cNvGraphicFramePr>
            <a:graphicFrameLocks noChangeAspect="1"/>
          </p:cNvGraphicFramePr>
          <p:nvPr/>
        </p:nvGraphicFramePr>
        <p:xfrm>
          <a:off x="3500438" y="3452369"/>
          <a:ext cx="24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80" name="Equation" r:id="rId15" imgW="241200" imgH="838080" progId="Equation.DSMT4">
                  <p:embed/>
                </p:oleObj>
              </mc:Choice>
              <mc:Fallback>
                <p:oleObj name="Equation" r:id="rId15" imgW="2412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8" y="3452369"/>
                        <a:ext cx="24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flipH="1">
            <a:off x="2776756" y="350497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667000" y="399643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Reducing Fractions to Lowest Terms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you had </a:t>
            </a:r>
            <a:r>
              <a:rPr lang="en-US" dirty="0">
                <a:solidFill>
                  <a:srgbClr val="0000FF"/>
                </a:solidFill>
              </a:rPr>
              <a:t>$25 </a:t>
            </a:r>
            <a:r>
              <a:rPr lang="en-US" dirty="0"/>
              <a:t>and you spent </a:t>
            </a:r>
            <a:r>
              <a:rPr lang="en-US" dirty="0">
                <a:solidFill>
                  <a:srgbClr val="0000FF"/>
                </a:solidFill>
              </a:rPr>
              <a:t>$15 </a:t>
            </a:r>
            <a:r>
              <a:rPr lang="en-US" dirty="0"/>
              <a:t>to buy music.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What fraction of your money did you spend on music?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What fraction do you still have? </a:t>
            </a:r>
          </a:p>
          <a:p>
            <a:r>
              <a:rPr lang="en-US" b="1" dirty="0"/>
              <a:t>Solution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fraction you spent is </a:t>
            </a:r>
          </a:p>
          <a:p>
            <a:pPr marL="514350" indent="-514350">
              <a:buFont typeface="+mj-lt"/>
              <a:buAutoNum type="alphaLcPeriod"/>
            </a:pPr>
            <a:endParaRPr lang="en-US" sz="800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Since you still have </a:t>
            </a:r>
            <a:r>
              <a:rPr lang="en-US" dirty="0">
                <a:solidFill>
                  <a:srgbClr val="000099"/>
                </a:solidFill>
              </a:rPr>
              <a:t>$25 − $15 = $10</a:t>
            </a:r>
            <a:r>
              <a:rPr lang="en-US" dirty="0"/>
              <a:t>, the fraction you still have is </a:t>
            </a: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4648200" y="3625850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3" name="Equation" r:id="rId3" imgW="393480" imgH="838080" progId="Equation.DSMT4">
                  <p:embed/>
                </p:oleObj>
              </mc:Choice>
              <mc:Fallback>
                <p:oleObj name="Equation" r:id="rId3" imgW="3934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625850"/>
                        <a:ext cx="39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4267200" y="5103813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4" name="Equation" r:id="rId5" imgW="393480" imgH="838080" progId="Equation.DSMT4">
                  <p:embed/>
                </p:oleObj>
              </mc:Choice>
              <mc:Fallback>
                <p:oleObj name="Equation" r:id="rId5" imgW="3934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5103813"/>
                        <a:ext cx="39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 flipH="1">
            <a:off x="5638800" y="4114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1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3257320"/>
              </p:ext>
            </p:extLst>
          </p:nvPr>
        </p:nvGraphicFramePr>
        <p:xfrm>
          <a:off x="5073650" y="3622675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5" name="Equation" r:id="rId7" imgW="825480" imgH="838080" progId="Equation.DSMT4">
                  <p:embed/>
                </p:oleObj>
              </mc:Choice>
              <mc:Fallback>
                <p:oleObj name="Equation" r:id="rId7" imgW="8254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3650" y="3622675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5976224" y="3624263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6" name="Equation" r:id="rId9" imgW="596880" imgH="838080" progId="Equation.DSMT4">
                  <p:embed/>
                </p:oleObj>
              </mc:Choice>
              <mc:Fallback>
                <p:oleObj name="Equation" r:id="rId9" imgW="596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6224" y="3624263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5638800" y="3657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4758655" y="5097011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7" name="Equation" r:id="rId11" imgW="825480" imgH="838080" progId="Equation.DSMT4">
                  <p:embed/>
                </p:oleObj>
              </mc:Choice>
              <mc:Fallback>
                <p:oleObj name="Equation" r:id="rId11" imgW="8254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8655" y="5097011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5740167" y="5097011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98" name="Equation" r:id="rId13" imgW="596880" imgH="838080" progId="Equation.DSMT4">
                  <p:embed/>
                </p:oleObj>
              </mc:Choice>
              <mc:Fallback>
                <p:oleObj name="Equation" r:id="rId13" imgW="5968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0167" y="5097011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flipH="1">
            <a:off x="5308833" y="513965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5316523" y="561363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Multiplying and Reducing Using Prime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Multiply and reduce to lowest terms: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Do not start by multiplying the numerators and denominators. The results would simply be large numbers that would then need to be factored. Using prime factors, we have the following.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Note that we did not find the product in the numerator or denominator before factoring.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5911850" y="1166813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7" name="Equation" r:id="rId3" imgW="761760" imgH="838080" progId="Equation.DSMT4">
                  <p:embed/>
                </p:oleObj>
              </mc:Choice>
              <mc:Fallback>
                <p:oleObj name="Equation" r:id="rId3" imgW="7617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1850" y="1166813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/>
        </p:nvGraphicFramePr>
        <p:xfrm>
          <a:off x="1657350" y="417195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8" name="Equation" r:id="rId5" imgW="761760" imgH="838080" progId="Equation.DSMT4">
                  <p:embed/>
                </p:oleObj>
              </mc:Choice>
              <mc:Fallback>
                <p:oleObj name="Equation" r:id="rId5" imgW="7617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7350" y="4171950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2444750" y="417195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9" name="Equation" r:id="rId7" imgW="1015920" imgH="838080" progId="Equation.DSMT4">
                  <p:embed/>
                </p:oleObj>
              </mc:Choice>
              <mc:Fallback>
                <p:oleObj name="Equation" r:id="rId7" imgW="10159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4750" y="417195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3581400" y="4171950"/>
          <a:ext cx="176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0" name="Equation" r:id="rId9" imgW="1765080" imgH="838080" progId="Equation.DSMT4">
                  <p:embed/>
                </p:oleObj>
              </mc:Choice>
              <mc:Fallback>
                <p:oleObj name="Equation" r:id="rId9" imgW="17650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171950"/>
                        <a:ext cx="176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4" name="Object 8"/>
          <p:cNvGraphicFramePr>
            <a:graphicFrameLocks noChangeAspect="1"/>
          </p:cNvGraphicFramePr>
          <p:nvPr/>
        </p:nvGraphicFramePr>
        <p:xfrm>
          <a:off x="5410200" y="417195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1" name="Equation" r:id="rId11" imgW="1143000" imgH="838080" progId="Equation.DSMT4">
                  <p:embed/>
                </p:oleObj>
              </mc:Choice>
              <mc:Fallback>
                <p:oleObj name="Equation" r:id="rId11" imgW="11430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171950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5" name="Object 9"/>
          <p:cNvGraphicFramePr>
            <a:graphicFrameLocks noChangeAspect="1"/>
          </p:cNvGraphicFramePr>
          <p:nvPr/>
        </p:nvGraphicFramePr>
        <p:xfrm>
          <a:off x="6572250" y="4178300"/>
          <a:ext cx="673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2" name="Equation" r:id="rId13" imgW="672840" imgH="825480" progId="Equation.DSMT4">
                  <p:embed/>
                </p:oleObj>
              </mc:Choice>
              <mc:Fallback>
                <p:oleObj name="Equation" r:id="rId13" imgW="67284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0" y="4178300"/>
                        <a:ext cx="673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4114800" y="4191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4800600" y="4191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4470633" y="46733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767044" y="469853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/>
              <a:t>Multiply fractions. </a:t>
            </a:r>
          </a:p>
          <a:p>
            <a:pPr marL="457200" lvl="0" indent="-4572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/>
              <a:t>Reduce fractions to lowest terms.</a:t>
            </a:r>
          </a:p>
          <a:p>
            <a:pPr marL="457200" indent="-457200">
              <a:spcBef>
                <a:spcPct val="20000"/>
              </a:spcBef>
              <a:buFont typeface="Courier New" pitchFamily="49" charset="0"/>
              <a:buChar char="o"/>
            </a:pPr>
            <a:r>
              <a:rPr lang="en-US" sz="2800" dirty="0"/>
              <a:t>Multiply and reduce fractions to lowest terms.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Multiplying and Reducing Using Prime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1000" dirty="0"/>
          </a:p>
          <a:p>
            <a:r>
              <a:rPr lang="en-US" dirty="0"/>
              <a:t>Multiply and reduce to lowest terms: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Using prime factors, we have</a:t>
            </a: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5943600" y="1395413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9" name="Equation" r:id="rId3" imgW="1485720" imgH="838080" progId="Equation.DSMT4">
                  <p:embed/>
                </p:oleObj>
              </mc:Choice>
              <mc:Fallback>
                <p:oleObj name="Equation" r:id="rId3" imgW="14857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1395413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2514600" y="3257550"/>
          <a:ext cx="168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0" name="Equation" r:id="rId5" imgW="1688760" imgH="838080" progId="Equation.DSMT4">
                  <p:embed/>
                </p:oleObj>
              </mc:Choice>
              <mc:Fallback>
                <p:oleObj name="Equation" r:id="rId5" imgW="16887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257550"/>
                        <a:ext cx="168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965433" y="325755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1" name="Equation" r:id="rId7" imgW="1485720" imgH="838080" progId="Equation.DSMT4">
                  <p:embed/>
                </p:oleObj>
              </mc:Choice>
              <mc:Fallback>
                <p:oleObj name="Equation" r:id="rId7" imgW="14857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433" y="325755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4275589" y="3262313"/>
          <a:ext cx="318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2" name="Equation" r:id="rId9" imgW="3187440" imgH="838080" progId="Equation.DSMT4">
                  <p:embed/>
                </p:oleObj>
              </mc:Choice>
              <mc:Fallback>
                <p:oleObj name="Equation" r:id="rId9" imgW="31874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5589" y="3262313"/>
                        <a:ext cx="318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4283745" y="4330700"/>
          <a:ext cx="1473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3" name="Equation" r:id="rId11" imgW="1473120" imgH="825480" progId="Equation.DSMT4">
                  <p:embed/>
                </p:oleObj>
              </mc:Choice>
              <mc:Fallback>
                <p:oleObj name="Equation" r:id="rId11" imgW="147312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745" y="4330700"/>
                        <a:ext cx="1473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5854700" y="4329113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4" name="Equation" r:id="rId13" imgW="774360" imgH="838080" progId="Equation.DSMT4">
                  <p:embed/>
                </p:oleObj>
              </mc:Choice>
              <mc:Fallback>
                <p:oleObj name="Equation" r:id="rId13" imgW="7743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4700" y="4329113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4825767" y="33017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444455" y="33017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096699" y="33017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6409189" y="331015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6790189" y="331085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7103378" y="3810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731466" y="380161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6417578" y="378483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6087611" y="380161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4825767" y="380161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Multiplying and Reducing Using Prime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 </a:t>
            </a:r>
          </a:p>
          <a:p>
            <a:r>
              <a:rPr lang="en-US" b="1" dirty="0"/>
              <a:t>Solution</a:t>
            </a:r>
          </a:p>
          <a:p>
            <a:endParaRPr lang="en-US" dirty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5949950" y="1141413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0" name="Equation" r:id="rId3" imgW="1295280" imgH="838080" progId="Equation.DSMT4">
                  <p:embed/>
                </p:oleObj>
              </mc:Choice>
              <mc:Fallback>
                <p:oleObj name="Equation" r:id="rId3" imgW="12952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9950" y="1141413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654050" y="2419350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1" name="Equation" r:id="rId5" imgW="1295280" imgH="838080" progId="Equation.DSMT4">
                  <p:embed/>
                </p:oleObj>
              </mc:Choice>
              <mc:Fallback>
                <p:oleObj name="Equation" r:id="rId5" imgW="12952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" y="2419350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2019300" y="241935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2" name="Equation" r:id="rId7" imgW="1523880" imgH="838080" progId="Equation.DSMT4">
                  <p:embed/>
                </p:oleObj>
              </mc:Choice>
              <mc:Fallback>
                <p:oleObj name="Equation" r:id="rId7" imgW="1523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241935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2070333" y="3473450"/>
          <a:ext cx="209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3" name="Equation" r:id="rId9" imgW="2095200" imgH="838080" progId="Equation.DSMT4">
                  <p:embed/>
                </p:oleObj>
              </mc:Choice>
              <mc:Fallback>
                <p:oleObj name="Equation" r:id="rId9" imgW="20952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333" y="3473450"/>
                        <a:ext cx="209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2051050" y="4521200"/>
          <a:ext cx="495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4" name="Equation" r:id="rId11" imgW="495000" imgH="825480" progId="Equation.DSMT4">
                  <p:embed/>
                </p:oleObj>
              </mc:Choice>
              <mc:Fallback>
                <p:oleObj name="Equation" r:id="rId11" imgW="49500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4521200"/>
                        <a:ext cx="495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601913" y="4783138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5" name="Equation" r:id="rId13" imgW="469800" imgH="279360" progId="Equation.DSMT4">
                  <p:embed/>
                </p:oleObj>
              </mc:Choice>
              <mc:Fallback>
                <p:oleObj name="Equation" r:id="rId13" imgW="4698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1913" y="4783138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724400" y="2641833"/>
            <a:ext cx="2286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Note that 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5867167" y="2548156"/>
          <a:ext cx="635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6" name="Equation" r:id="rId15" imgW="634680" imgH="609480" progId="Equation.DSMT4">
                  <p:embed/>
                </p:oleObj>
              </mc:Choice>
              <mc:Fallback>
                <p:oleObj name="Equation" r:id="rId15" imgW="634680" imgH="609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167" y="2548156"/>
                        <a:ext cx="635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724400" y="3590488"/>
            <a:ext cx="3886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 this example, 25 is a common factor that is not a prime number.	</a:t>
            </a: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2395756" y="3505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895600" y="3505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276600" y="3505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589789" y="351358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3531066" y="399595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3107422" y="40043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726422" y="401343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319556" y="400504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1"/>
      <p:bldP spid="13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12: Multiplying and Reducing Using Prime Factors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5921812" y="1141413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6" name="Equation" r:id="rId3" imgW="1485720" imgH="838080" progId="Equation.DSMT4">
                  <p:embed/>
                </p:oleObj>
              </mc:Choice>
              <mc:Fallback>
                <p:oleObj name="Equation" r:id="rId3" imgW="14857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1812" y="1141413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1" name="Object 3"/>
          <p:cNvGraphicFramePr>
            <a:graphicFrameLocks noChangeAspect="1"/>
          </p:cNvGraphicFramePr>
          <p:nvPr/>
        </p:nvGraphicFramePr>
        <p:xfrm>
          <a:off x="609600" y="243840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7" name="Equation" r:id="rId5" imgW="1485720" imgH="838080" progId="Equation.DSMT4">
                  <p:embed/>
                </p:oleObj>
              </mc:Choice>
              <mc:Fallback>
                <p:oleObj name="Equation" r:id="rId5" imgW="14857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43840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2184400" y="2438400"/>
          <a:ext cx="170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8" name="Equation" r:id="rId7" imgW="1701720" imgH="838080" progId="Equation.DSMT4">
                  <p:embed/>
                </p:oleObj>
              </mc:Choice>
              <mc:Fallback>
                <p:oleObj name="Equation" r:id="rId7" imgW="1701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2438400"/>
                        <a:ext cx="170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/>
        </p:nvGraphicFramePr>
        <p:xfrm>
          <a:off x="2184400" y="3327400"/>
          <a:ext cx="2921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9" name="Equation" r:id="rId9" imgW="2920680" imgH="952200" progId="Equation.DSMT4">
                  <p:embed/>
                </p:oleObj>
              </mc:Choice>
              <mc:Fallback>
                <p:oleObj name="Equation" r:id="rId9" imgW="2920680" imgH="952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3327400"/>
                        <a:ext cx="2921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2201644" y="4495800"/>
          <a:ext cx="660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0" name="Equation" r:id="rId11" imgW="660240" imgH="952200" progId="Equation.DSMT4">
                  <p:embed/>
                </p:oleObj>
              </mc:Choice>
              <mc:Fallback>
                <p:oleObj name="Equation" r:id="rId11" imgW="660240" imgH="952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1644" y="4495800"/>
                        <a:ext cx="660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3048000" y="4885189"/>
          <a:ext cx="685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1" name="Equation" r:id="rId13" imgW="685800" imgH="266400" progId="Equation.DSMT4">
                  <p:embed/>
                </p:oleObj>
              </mc:Choice>
              <mc:Fallback>
                <p:oleObj name="Equation" r:id="rId13" imgW="685800" imgH="266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4885189"/>
                        <a:ext cx="6858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2514600" y="3346450"/>
          <a:ext cx="245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2" name="Equation" r:id="rId15" imgW="2450880" imgH="838080" progId="Equation.DSMT4">
                  <p:embed/>
                </p:oleObj>
              </mc:Choice>
              <mc:Fallback>
                <p:oleObj name="Equation" r:id="rId15" imgW="24508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346450"/>
                        <a:ext cx="2451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8" name="Object 10"/>
          <p:cNvGraphicFramePr>
            <a:graphicFrameLocks noChangeAspect="1"/>
          </p:cNvGraphicFramePr>
          <p:nvPr/>
        </p:nvGraphicFramePr>
        <p:xfrm>
          <a:off x="2564934" y="4516889"/>
          <a:ext cx="21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3" name="Equation" r:id="rId17" imgW="215640" imgH="825480" progId="Equation.DSMT4">
                  <p:embed/>
                </p:oleObj>
              </mc:Choice>
              <mc:Fallback>
                <p:oleObj name="Equation" r:id="rId17" imgW="215640" imgH="825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4934" y="4516889"/>
                        <a:ext cx="215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9" name="Object 11"/>
          <p:cNvGraphicFramePr>
            <a:graphicFrameLocks noChangeAspect="1"/>
          </p:cNvGraphicFramePr>
          <p:nvPr/>
        </p:nvGraphicFramePr>
        <p:xfrm>
          <a:off x="3425155" y="47498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4" name="Equation" r:id="rId19" imgW="190440" imgH="279360" progId="Equation.DSMT4">
                  <p:embed/>
                </p:oleObj>
              </mc:Choice>
              <mc:Fallback>
                <p:oleObj name="Equation" r:id="rId19" imgW="1904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5155" y="47498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flipH="1">
            <a:off x="2471956" y="33779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878822" y="337796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276600" y="338635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572312" y="3403833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3902978" y="3395444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4225255" y="33695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4631422" y="338635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471956" y="387781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2878822" y="387781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3259822" y="3886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3581400" y="3886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962400" y="38862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4376956" y="3877811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4707622" y="386942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13: Application: Multiplying and Reducing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study showed that    of the members of a public </a:t>
            </a:r>
          </a:p>
          <a:p>
            <a:r>
              <a:rPr lang="en-US" dirty="0"/>
              <a:t>service organization were in favor of a new set of bylaws. If the organization had a membership of </a:t>
            </a:r>
            <a:r>
              <a:rPr lang="en-US" dirty="0">
                <a:solidFill>
                  <a:srgbClr val="0000FF"/>
                </a:solidFill>
              </a:rPr>
              <a:t>200</a:t>
            </a:r>
            <a:r>
              <a:rPr lang="en-US" dirty="0"/>
              <a:t> people, how many were in favor of the changes in the bylaws? </a:t>
            </a:r>
          </a:p>
          <a:p>
            <a:r>
              <a:rPr lang="en-US" b="1" dirty="0"/>
              <a:t>Solution </a:t>
            </a:r>
          </a:p>
          <a:p>
            <a:pPr>
              <a:tabLst>
                <a:tab pos="1141413" algn="l"/>
              </a:tabLst>
            </a:pPr>
            <a:r>
              <a:rPr lang="en-US" b="1" dirty="0"/>
              <a:t>Step 1:	</a:t>
            </a:r>
            <a:r>
              <a:rPr lang="en-US" dirty="0"/>
              <a:t>READ: Read the problem carefully. Note we 	need to find a fraction of the membership. </a:t>
            </a:r>
          </a:p>
          <a:p>
            <a:pPr>
              <a:tabLst>
                <a:tab pos="1141413" algn="l"/>
              </a:tabLst>
            </a:pPr>
            <a:r>
              <a:rPr lang="en-US" b="1" dirty="0"/>
              <a:t>Step 2:	</a:t>
            </a:r>
            <a:r>
              <a:rPr lang="en-US" dirty="0"/>
              <a:t>SET UP: To find     of </a:t>
            </a:r>
            <a:r>
              <a:rPr lang="en-US" dirty="0">
                <a:solidFill>
                  <a:srgbClr val="0000FF"/>
                </a:solidFill>
              </a:rPr>
              <a:t>200</a:t>
            </a:r>
            <a:r>
              <a:rPr lang="en-US" dirty="0"/>
              <a:t>, multiply. </a:t>
            </a:r>
          </a:p>
          <a:p>
            <a:endParaRPr lang="en-US" dirty="0"/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3538756" y="1143000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7" name="Equation" r:id="rId3" imgW="228600" imgH="838080" progId="Equation.DSMT4">
                  <p:embed/>
                </p:oleObj>
              </mc:Choice>
              <mc:Fallback>
                <p:oleObj name="Equation" r:id="rId3" imgW="2286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8756" y="1143000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3928145" y="4893578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8" name="Equation" r:id="rId5" imgW="228600" imgH="838080" progId="Equation.DSMT4">
                  <p:embed/>
                </p:oleObj>
              </mc:Choice>
              <mc:Fallback>
                <p:oleObj name="Equation" r:id="rId5" imgW="2286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8145" y="4893578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13: Application: Multiplying and Reducing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200150" algn="l"/>
              </a:tabLst>
            </a:pPr>
            <a:r>
              <a:rPr lang="en-US" b="1" dirty="0"/>
              <a:t>Step 3:	</a:t>
            </a:r>
            <a:endParaRPr lang="en-US" dirty="0"/>
          </a:p>
          <a:p>
            <a:pPr>
              <a:tabLst>
                <a:tab pos="1200150" algn="l"/>
              </a:tabLst>
            </a:pPr>
            <a:endParaRPr lang="en-US" dirty="0"/>
          </a:p>
          <a:p>
            <a:pPr>
              <a:tabLst>
                <a:tab pos="1200150" algn="l"/>
              </a:tabLst>
            </a:pPr>
            <a:r>
              <a:rPr lang="en-US" b="1" dirty="0"/>
              <a:t>Step 4:	</a:t>
            </a:r>
            <a:r>
              <a:rPr lang="en-US" dirty="0"/>
              <a:t>CHECK: The fraction     is a little more than </a:t>
            </a:r>
          </a:p>
          <a:p>
            <a:pPr>
              <a:tabLst>
                <a:tab pos="1200150" algn="l"/>
              </a:tabLst>
            </a:pPr>
            <a:r>
              <a:rPr lang="en-US" dirty="0"/>
              <a:t>	which gives an approximation of 100 members 	in favor of the law. Therefore, the answer of 	125 	members is reasonable as it is a little more 	than 100.</a:t>
            </a:r>
          </a:p>
          <a:p>
            <a:pPr>
              <a:tabLst>
                <a:tab pos="1141413" algn="l"/>
              </a:tabLst>
            </a:pPr>
            <a:endParaRPr lang="en-US" dirty="0"/>
          </a:p>
          <a:p>
            <a:endParaRPr lang="en-US" dirty="0"/>
          </a:p>
        </p:txBody>
      </p:sp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2802622" y="1139839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4" name="Equation" r:id="rId3" imgW="914400" imgH="838080" progId="Equation.DSMT4">
                  <p:embed/>
                </p:oleObj>
              </mc:Choice>
              <mc:Fallback>
                <p:oleObj name="Equation" r:id="rId3" imgW="914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2622" y="1139839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3793222" y="11378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5" name="Equation" r:id="rId5" imgW="1206360" imgH="838080" progId="Equation.DSMT4">
                  <p:embed/>
                </p:oleObj>
              </mc:Choice>
              <mc:Fallback>
                <p:oleObj name="Equation" r:id="rId5" imgW="1206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3222" y="113780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5141010" y="1141413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6" name="Equation" r:id="rId7" imgW="1320480" imgH="838080" progId="Equation.DSMT4">
                  <p:embed/>
                </p:oleObj>
              </mc:Choice>
              <mc:Fallback>
                <p:oleObj name="Equation" r:id="rId7" imgW="13204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1010" y="1141413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6612622" y="1135077"/>
          <a:ext cx="838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7" name="Equation" r:id="rId9" imgW="838080" imgH="825480" progId="Equation.DSMT4">
                  <p:embed/>
                </p:oleObj>
              </mc:Choice>
              <mc:Fallback>
                <p:oleObj name="Equation" r:id="rId9" imgW="83808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2622" y="1135077"/>
                        <a:ext cx="838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7493000" y="1415394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8" name="Equation" r:id="rId11" imgW="812520" imgH="291960" progId="Equation.DSMT4">
                  <p:embed/>
                </p:oleObj>
              </mc:Choice>
              <mc:Fallback>
                <p:oleObj name="Equation" r:id="rId11" imgW="8125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0" y="1415394"/>
                        <a:ext cx="81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3027461"/>
              </p:ext>
            </p:extLst>
          </p:nvPr>
        </p:nvGraphicFramePr>
        <p:xfrm>
          <a:off x="4699233" y="2158781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9" name="Equation" r:id="rId13" imgW="228600" imgH="838080" progId="Equation.DSMT4">
                  <p:embed/>
                </p:oleObj>
              </mc:Choice>
              <mc:Fallback>
                <p:oleObj name="Equation" r:id="rId13" imgW="2286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233" y="2158781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2463191"/>
              </p:ext>
            </p:extLst>
          </p:nvPr>
        </p:nvGraphicFramePr>
        <p:xfrm>
          <a:off x="7847464" y="2133600"/>
          <a:ext cx="330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50" name="Equation" r:id="rId15" imgW="330120" imgH="825480" progId="Equation.DSMT4">
                  <p:embed/>
                </p:oleObj>
              </mc:Choice>
              <mc:Fallback>
                <p:oleObj name="Equation" r:id="rId15" imgW="330120" imgH="825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7464" y="2133600"/>
                        <a:ext cx="330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flipH="1">
            <a:off x="5638800" y="1676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706611" y="11849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600200" y="1304026"/>
            <a:ext cx="11864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SOLVE: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14: Multiplying and Reducing Using the Division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5986244" y="1151389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7" name="Equation" r:id="rId3" imgW="761760" imgH="838080" progId="Equation.DSMT4">
                  <p:embed/>
                </p:oleObj>
              </mc:Choice>
              <mc:Fallback>
                <p:oleObj name="Equation" r:id="rId3" imgW="7617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6244" y="1151389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1981200" y="274320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8" name="Equation" r:id="rId5" imgW="761760" imgH="838080" progId="Equation.DSMT4">
                  <p:embed/>
                </p:oleObj>
              </mc:Choice>
              <mc:Fallback>
                <p:oleObj name="Equation" r:id="rId5" imgW="7617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743200"/>
                        <a:ext cx="76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2057400" y="3962400"/>
          <a:ext cx="673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9" name="Equation" r:id="rId7" imgW="672840" imgH="825480" progId="Equation.DSMT4">
                  <p:embed/>
                </p:oleObj>
              </mc:Choice>
              <mc:Fallback>
                <p:oleObj name="Equation" r:id="rId7" imgW="67284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962400"/>
                        <a:ext cx="673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flipH="1">
            <a:off x="2057400" y="2819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2471956" y="27851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438400" y="3276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2057400" y="3276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2107734" y="2556545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0" name="Equation" r:id="rId9" imgW="139680" imgH="190440" progId="Equation.DSMT4">
                  <p:embed/>
                </p:oleObj>
              </mc:Choice>
              <mc:Fallback>
                <p:oleObj name="Equation" r:id="rId9" imgW="139680" imgH="190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7734" y="2556545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7" name="Object 7"/>
          <p:cNvGraphicFramePr>
            <a:graphicFrameLocks noChangeAspect="1"/>
          </p:cNvGraphicFramePr>
          <p:nvPr/>
        </p:nvGraphicFramePr>
        <p:xfrm>
          <a:off x="2571750" y="2562225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1" name="Equation" r:id="rId11" imgW="126720" imgH="177480" progId="Equation.DSMT4">
                  <p:embed/>
                </p:oleObj>
              </mc:Choice>
              <mc:Fallback>
                <p:oleObj name="Equation" r:id="rId11" imgW="126720" imgH="177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2562225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8" name="Object 8"/>
          <p:cNvGraphicFramePr>
            <a:graphicFrameLocks noChangeAspect="1"/>
          </p:cNvGraphicFramePr>
          <p:nvPr/>
        </p:nvGraphicFramePr>
        <p:xfrm>
          <a:off x="2573338" y="365125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2" name="Equation" r:id="rId13" imgW="126720" imgH="190440" progId="Equation.DSMT4">
                  <p:embed/>
                </p:oleObj>
              </mc:Choice>
              <mc:Fallback>
                <p:oleObj name="Equation" r:id="rId13" imgW="126720" imgH="1904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3338" y="365125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0" name="Object 10"/>
          <p:cNvGraphicFramePr>
            <a:graphicFrameLocks noChangeAspect="1"/>
          </p:cNvGraphicFramePr>
          <p:nvPr/>
        </p:nvGraphicFramePr>
        <p:xfrm>
          <a:off x="2144713" y="3656013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3" name="Equation" r:id="rId15" imgW="139680" imgH="177480" progId="Equation.DSMT4">
                  <p:embed/>
                </p:oleObj>
              </mc:Choice>
              <mc:Fallback>
                <p:oleObj name="Equation" r:id="rId15" imgW="139680" imgH="177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4713" y="3656013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276600" y="2760452"/>
            <a:ext cx="2743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3 divides both 15 and 9.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276600" y="3217652"/>
            <a:ext cx="2743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7 divides both 7 and 28.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15: Multiplying and Reducing Using the Division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5930900" y="1150938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19" name="Equation" r:id="rId3" imgW="1460160" imgH="838080" progId="Equation.DSMT4">
                  <p:embed/>
                </p:oleObj>
              </mc:Choice>
              <mc:Fallback>
                <p:oleObj name="Equation" r:id="rId3" imgW="146016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1150938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429000" y="3028890"/>
            <a:ext cx="327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11 divides both 44 and 33.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429000" y="3429000"/>
            <a:ext cx="3505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4 divides both 4 and 32.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7353" name="Object 3"/>
          <p:cNvGraphicFramePr>
            <a:graphicFrameLocks noChangeAspect="1"/>
          </p:cNvGraphicFramePr>
          <p:nvPr/>
        </p:nvGraphicFramePr>
        <p:xfrm>
          <a:off x="1392237" y="2982912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20" name="Equation" r:id="rId5" imgW="1460160" imgH="838080" progId="Equation.DSMT4">
                  <p:embed/>
                </p:oleObj>
              </mc:Choice>
              <mc:Fallback>
                <p:oleObj name="Equation" r:id="rId5" imgW="14601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2237" y="2982912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5"/>
          <p:cNvGraphicFramePr>
            <a:graphicFrameLocks noChangeAspect="1"/>
          </p:cNvGraphicFramePr>
          <p:nvPr/>
        </p:nvGraphicFramePr>
        <p:xfrm>
          <a:off x="1600200" y="43434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21" name="Equation" r:id="rId7" imgW="672840" imgH="838080" progId="Equation.DSMT4">
                  <p:embed/>
                </p:oleObj>
              </mc:Choice>
              <mc:Fallback>
                <p:oleObj name="Equation" r:id="rId7" imgW="67284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3434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flipH="1">
            <a:off x="1450960" y="30339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1976670" y="302485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2535237" y="303394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451659" y="351631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1968281" y="351631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H="1">
            <a:off x="2500982" y="351631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55" name="Object 6"/>
          <p:cNvGraphicFramePr>
            <a:graphicFrameLocks noChangeAspect="1"/>
          </p:cNvGraphicFramePr>
          <p:nvPr/>
        </p:nvGraphicFramePr>
        <p:xfrm>
          <a:off x="1500187" y="2817812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22" name="Equation" r:id="rId9" imgW="126720" imgH="190440" progId="Equation.DSMT4">
                  <p:embed/>
                </p:oleObj>
              </mc:Choice>
              <mc:Fallback>
                <p:oleObj name="Equation" r:id="rId9" imgW="126720" imgH="1904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87" y="2817812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6" name="Object 6"/>
          <p:cNvGraphicFramePr>
            <a:graphicFrameLocks noChangeAspect="1"/>
          </p:cNvGraphicFramePr>
          <p:nvPr/>
        </p:nvGraphicFramePr>
        <p:xfrm>
          <a:off x="2030412" y="2805112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23" name="Equation" r:id="rId11" imgW="139680" imgH="190440" progId="Equation.DSMT4">
                  <p:embed/>
                </p:oleObj>
              </mc:Choice>
              <mc:Fallback>
                <p:oleObj name="Equation" r:id="rId11" imgW="13968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412" y="2805112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7" name="Object 6"/>
          <p:cNvGraphicFramePr>
            <a:graphicFrameLocks noChangeAspect="1"/>
          </p:cNvGraphicFramePr>
          <p:nvPr/>
        </p:nvGraphicFramePr>
        <p:xfrm>
          <a:off x="2048093" y="3892768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24" name="Equation" r:id="rId13" imgW="139680" imgH="190440" progId="Equation.DSMT4">
                  <p:embed/>
                </p:oleObj>
              </mc:Choice>
              <mc:Fallback>
                <p:oleObj name="Equation" r:id="rId13" imgW="139680" imgH="1904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8093" y="3892768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8" name="Object 6"/>
          <p:cNvGraphicFramePr>
            <a:graphicFrameLocks noChangeAspect="1"/>
          </p:cNvGraphicFramePr>
          <p:nvPr/>
        </p:nvGraphicFramePr>
        <p:xfrm>
          <a:off x="1550987" y="3895725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25" name="Equation" r:id="rId15" imgW="126720" imgH="177480" progId="Equation.DSMT4">
                  <p:embed/>
                </p:oleObj>
              </mc:Choice>
              <mc:Fallback>
                <p:oleObj name="Equation" r:id="rId15" imgW="126720" imgH="177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0987" y="3895725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9" name="Object 6"/>
          <p:cNvGraphicFramePr>
            <a:graphicFrameLocks noChangeAspect="1"/>
          </p:cNvGraphicFramePr>
          <p:nvPr/>
        </p:nvGraphicFramePr>
        <p:xfrm>
          <a:off x="2593975" y="3890962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26" name="Equation" r:id="rId17" imgW="126720" imgH="190440" progId="Equation.DSMT4">
                  <p:embed/>
                </p:oleObj>
              </mc:Choice>
              <mc:Fallback>
                <p:oleObj name="Equation" r:id="rId17" imgW="126720" imgH="1904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3975" y="3890962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/>
          <p:cNvCxnSpPr/>
          <p:nvPr/>
        </p:nvCxnSpPr>
        <p:spPr>
          <a:xfrm flipH="1">
            <a:off x="2586270" y="3905701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60" name="Object 6"/>
          <p:cNvGraphicFramePr>
            <a:graphicFrameLocks noChangeAspect="1"/>
          </p:cNvGraphicFramePr>
          <p:nvPr/>
        </p:nvGraphicFramePr>
        <p:xfrm>
          <a:off x="2610738" y="4148793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27" name="Equation" r:id="rId19" imgW="126720" imgH="177480" progId="Equation.DSMT4">
                  <p:embed/>
                </p:oleObj>
              </mc:Choice>
              <mc:Fallback>
                <p:oleObj name="Equation" r:id="rId19" imgW="126720" imgH="1774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0738" y="4148793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1" name="Object 6"/>
          <p:cNvGraphicFramePr>
            <a:graphicFrameLocks noChangeAspect="1"/>
          </p:cNvGraphicFramePr>
          <p:nvPr/>
        </p:nvGraphicFramePr>
        <p:xfrm>
          <a:off x="2560404" y="2824162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28" name="Equation" r:id="rId21" imgW="139680" imgH="177480" progId="Equation.DSMT4">
                  <p:embed/>
                </p:oleObj>
              </mc:Choice>
              <mc:Fallback>
                <p:oleObj name="Equation" r:id="rId21" imgW="139680" imgH="177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404" y="2824162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2" name="Object 6"/>
          <p:cNvGraphicFramePr>
            <a:graphicFrameLocks noChangeAspect="1"/>
          </p:cNvGraphicFramePr>
          <p:nvPr/>
        </p:nvGraphicFramePr>
        <p:xfrm>
          <a:off x="2602582" y="2567657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29" name="Equation" r:id="rId23" imgW="126720" imgH="177480" progId="Equation.DSMT4">
                  <p:embed/>
                </p:oleObj>
              </mc:Choice>
              <mc:Fallback>
                <p:oleObj name="Equation" r:id="rId23" imgW="126720" imgH="177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2582" y="2567657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flipH="1">
            <a:off x="2568793" y="2838901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429000" y="2667000"/>
            <a:ext cx="3352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5 divides both 25 and 10.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3429000" y="3841923"/>
            <a:ext cx="3505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3 divides both 9 and 3.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35" grpId="0"/>
      <p:bldP spid="3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16: Multiplying and Reducing Using the Division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6019800" y="1150938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4" name="Equation" r:id="rId3" imgW="1282680" imgH="838080" progId="Equation.DSMT4">
                  <p:embed/>
                </p:oleObj>
              </mc:Choice>
              <mc:Fallback>
                <p:oleObj name="Equation" r:id="rId3" imgW="128268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150938"/>
                        <a:ext cx="128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419600" y="2899633"/>
            <a:ext cx="335445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25 divides both 25 and 50.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419600" y="3299743"/>
            <a:ext cx="3429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2 divides both 8 and 2.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7353" name="Object 3"/>
          <p:cNvGraphicFramePr>
            <a:graphicFrameLocks noChangeAspect="1"/>
          </p:cNvGraphicFramePr>
          <p:nvPr/>
        </p:nvGraphicFramePr>
        <p:xfrm>
          <a:off x="1468438" y="2853656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5" name="Equation" r:id="rId5" imgW="1307880" imgH="838080" progId="Equation.DSMT4">
                  <p:embed/>
                </p:oleObj>
              </mc:Choice>
              <mc:Fallback>
                <p:oleObj name="Equation" r:id="rId5" imgW="130788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8438" y="2853656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5"/>
          <p:cNvGraphicFramePr>
            <a:graphicFrameLocks noChangeAspect="1"/>
          </p:cNvGraphicFramePr>
          <p:nvPr/>
        </p:nvGraphicFramePr>
        <p:xfrm>
          <a:off x="2258688" y="463814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6" name="Equation" r:id="rId7" imgW="469800" imgH="279360" progId="Equation.DSMT4">
                  <p:embed/>
                </p:oleObj>
              </mc:Choice>
              <mc:Fallback>
                <p:oleObj name="Equation" r:id="rId7" imgW="469800" imgH="2793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8688" y="4638140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flipH="1">
            <a:off x="1526461" y="2896299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2052171" y="28956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2501681" y="291307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518771" y="338705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2068949" y="3387055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55" name="Object 6"/>
          <p:cNvGraphicFramePr>
            <a:graphicFrameLocks noChangeAspect="1"/>
          </p:cNvGraphicFramePr>
          <p:nvPr/>
        </p:nvGraphicFramePr>
        <p:xfrm>
          <a:off x="1625600" y="2694906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7" name="Equation" r:id="rId9" imgW="126720" imgH="177480" progId="Equation.DSMT4">
                  <p:embed/>
                </p:oleObj>
              </mc:Choice>
              <mc:Fallback>
                <p:oleObj name="Equation" r:id="rId9" imgW="126720" imgH="177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2694906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6" name="Object 6"/>
          <p:cNvGraphicFramePr>
            <a:graphicFrameLocks noChangeAspect="1"/>
          </p:cNvGraphicFramePr>
          <p:nvPr/>
        </p:nvGraphicFramePr>
        <p:xfrm>
          <a:off x="2107967" y="2682206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8" name="Equation" r:id="rId11" imgW="126720" imgH="177480" progId="Equation.DSMT4">
                  <p:embed/>
                </p:oleObj>
              </mc:Choice>
              <mc:Fallback>
                <p:oleObj name="Equation" r:id="rId11" imgW="126720" imgH="177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7967" y="2682206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7" name="Object 6"/>
          <p:cNvGraphicFramePr>
            <a:graphicFrameLocks noChangeAspect="1"/>
          </p:cNvGraphicFramePr>
          <p:nvPr/>
        </p:nvGraphicFramePr>
        <p:xfrm>
          <a:off x="2135188" y="3769643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49" name="Equation" r:id="rId13" imgW="126720" imgH="177480" progId="Equation.DSMT4">
                  <p:embed/>
                </p:oleObj>
              </mc:Choice>
              <mc:Fallback>
                <p:oleObj name="Equation" r:id="rId13" imgW="126720" imgH="177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8" y="3769643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8" name="Object 6"/>
          <p:cNvGraphicFramePr>
            <a:graphicFrameLocks noChangeAspect="1"/>
          </p:cNvGraphicFramePr>
          <p:nvPr/>
        </p:nvGraphicFramePr>
        <p:xfrm>
          <a:off x="1550987" y="3766468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50" name="Equation" r:id="rId15" imgW="126720" imgH="177480" progId="Equation.DSMT4">
                  <p:embed/>
                </p:oleObj>
              </mc:Choice>
              <mc:Fallback>
                <p:oleObj name="Equation" r:id="rId15" imgW="126720" imgH="177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0987" y="3766468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/>
          <p:cNvCxnSpPr/>
          <p:nvPr/>
        </p:nvCxnSpPr>
        <p:spPr>
          <a:xfrm flipH="1">
            <a:off x="1541477" y="3799587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60" name="Object 6"/>
          <p:cNvGraphicFramePr>
            <a:graphicFrameLocks noChangeAspect="1"/>
          </p:cNvGraphicFramePr>
          <p:nvPr/>
        </p:nvGraphicFramePr>
        <p:xfrm>
          <a:off x="1558255" y="4019536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51" name="Equation" r:id="rId17" imgW="126720" imgH="177480" progId="Equation.DSMT4">
                  <p:embed/>
                </p:oleObj>
              </mc:Choice>
              <mc:Fallback>
                <p:oleObj name="Equation" r:id="rId17" imgW="126720" imgH="1774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8255" y="4019536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1" name="Object 6"/>
          <p:cNvGraphicFramePr>
            <a:graphicFrameLocks noChangeAspect="1"/>
          </p:cNvGraphicFramePr>
          <p:nvPr/>
        </p:nvGraphicFramePr>
        <p:xfrm>
          <a:off x="2560404" y="2694905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52" name="Equation" r:id="rId19" imgW="139680" imgH="177480" progId="Equation.DSMT4">
                  <p:embed/>
                </p:oleObj>
              </mc:Choice>
              <mc:Fallback>
                <p:oleObj name="Equation" r:id="rId19" imgW="139680" imgH="177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0404" y="2694905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2" name="Object 6"/>
          <p:cNvGraphicFramePr>
            <a:graphicFrameLocks noChangeAspect="1"/>
          </p:cNvGraphicFramePr>
          <p:nvPr/>
        </p:nvGraphicFramePr>
        <p:xfrm>
          <a:off x="2602582" y="2438400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53" name="Equation" r:id="rId21" imgW="126720" imgH="177480" progId="Equation.DSMT4">
                  <p:embed/>
                </p:oleObj>
              </mc:Choice>
              <mc:Fallback>
                <p:oleObj name="Equation" r:id="rId21" imgW="12672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2582" y="2438400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flipH="1">
            <a:off x="2568793" y="2709644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4419600" y="2537743"/>
            <a:ext cx="32799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17 divides both 17 and 34.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4419600" y="3712666"/>
            <a:ext cx="3429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2 divides both 4 and 2.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8381" name="Object 3"/>
          <p:cNvGraphicFramePr>
            <a:graphicFrameLocks noChangeAspect="1"/>
          </p:cNvGraphicFramePr>
          <p:nvPr/>
        </p:nvGraphicFramePr>
        <p:xfrm>
          <a:off x="1676400" y="4360652"/>
          <a:ext cx="495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54" name="Equation" r:id="rId23" imgW="495000" imgH="825480" progId="Equation.DSMT4">
                  <p:embed/>
                </p:oleObj>
              </mc:Choice>
              <mc:Fallback>
                <p:oleObj name="Equation" r:id="rId23" imgW="495000" imgH="825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360652"/>
                        <a:ext cx="4953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/>
          <p:nvPr/>
        </p:nvCxnSpPr>
        <p:spPr>
          <a:xfrm flipH="1">
            <a:off x="2125211" y="3791198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8382" name="Object 16"/>
          <p:cNvGraphicFramePr>
            <a:graphicFrameLocks noChangeAspect="1"/>
          </p:cNvGraphicFramePr>
          <p:nvPr/>
        </p:nvGraphicFramePr>
        <p:xfrm>
          <a:off x="2150611" y="4011409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55" name="Equation" r:id="rId25" imgW="126720" imgH="177480" progId="Equation.DSMT4">
                  <p:embed/>
                </p:oleObj>
              </mc:Choice>
              <mc:Fallback>
                <p:oleObj name="Equation" r:id="rId25" imgW="126720" imgH="177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0611" y="4011409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35" grpId="0"/>
      <p:bldP spid="3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17: Multiplying and Reducing Using the Division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Multiply and reduce to lowest terms: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5930900" y="1150938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91" name="Equation" r:id="rId3" imgW="1460160" imgH="838080" progId="Equation.DSMT4">
                  <p:embed/>
                </p:oleObj>
              </mc:Choice>
              <mc:Fallback>
                <p:oleObj name="Equation" r:id="rId3" imgW="146016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0900" y="1150938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048000" y="3112734"/>
            <a:ext cx="3124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5 divides both 5 and 35. 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048000" y="3882378"/>
            <a:ext cx="2971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2 divides both 8 and 2. 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7353" name="Object 3"/>
          <p:cNvGraphicFramePr>
            <a:graphicFrameLocks noChangeAspect="1"/>
          </p:cNvGraphicFramePr>
          <p:nvPr/>
        </p:nvGraphicFramePr>
        <p:xfrm>
          <a:off x="1054100" y="2856379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92" name="Equation" r:id="rId5" imgW="1460160" imgH="838080" progId="Equation.DSMT4">
                  <p:embed/>
                </p:oleObj>
              </mc:Choice>
              <mc:Fallback>
                <p:oleObj name="Equation" r:id="rId5" imgW="146016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2856379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5"/>
          <p:cNvGraphicFramePr>
            <a:graphicFrameLocks noChangeAspect="1"/>
          </p:cNvGraphicFramePr>
          <p:nvPr/>
        </p:nvGraphicFramePr>
        <p:xfrm>
          <a:off x="2090737" y="4859338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93" name="Equation" r:id="rId7" imgW="457200" imgH="279360" progId="Equation.DSMT4">
                  <p:embed/>
                </p:oleObj>
              </mc:Choice>
              <mc:Fallback>
                <p:oleObj name="Equation" r:id="rId7" imgW="457200" imgH="2793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0737" y="4859338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flipH="1">
            <a:off x="1129600" y="289902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1630143" y="292349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2163543" y="2915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113521" y="33897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1646921" y="33897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55" name="Object 6"/>
          <p:cNvGraphicFramePr>
            <a:graphicFrameLocks noChangeAspect="1"/>
          </p:cNvGraphicFramePr>
          <p:nvPr/>
        </p:nvGraphicFramePr>
        <p:xfrm>
          <a:off x="1281112" y="2691279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94" name="Equation" r:id="rId9" imgW="139680" imgH="190440" progId="Equation.DSMT4">
                  <p:embed/>
                </p:oleObj>
              </mc:Choice>
              <mc:Fallback>
                <p:oleObj name="Equation" r:id="rId9" imgW="139680" imgH="1904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112" y="2691279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6" name="Object 6"/>
          <p:cNvGraphicFramePr>
            <a:graphicFrameLocks noChangeAspect="1"/>
          </p:cNvGraphicFramePr>
          <p:nvPr/>
        </p:nvGraphicFramePr>
        <p:xfrm>
          <a:off x="1763712" y="2684929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95" name="Equation" r:id="rId11" imgW="139680" imgH="177480" progId="Equation.DSMT4">
                  <p:embed/>
                </p:oleObj>
              </mc:Choice>
              <mc:Fallback>
                <p:oleObj name="Equation" r:id="rId11" imgW="139680" imgH="177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2" y="2684929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7" name="Object 6"/>
          <p:cNvGraphicFramePr>
            <a:graphicFrameLocks noChangeAspect="1"/>
          </p:cNvGraphicFramePr>
          <p:nvPr/>
        </p:nvGraphicFramePr>
        <p:xfrm>
          <a:off x="1719262" y="3772366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96" name="Equation" r:id="rId13" imgW="139680" imgH="177480" progId="Equation.DSMT4">
                  <p:embed/>
                </p:oleObj>
              </mc:Choice>
              <mc:Fallback>
                <p:oleObj name="Equation" r:id="rId13" imgW="139680" imgH="1774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9262" y="3772366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8" name="Object 6"/>
          <p:cNvGraphicFramePr>
            <a:graphicFrameLocks noChangeAspect="1"/>
          </p:cNvGraphicFramePr>
          <p:nvPr/>
        </p:nvGraphicFramePr>
        <p:xfrm>
          <a:off x="1212849" y="3769191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97" name="Equation" r:id="rId15" imgW="126720" imgH="177480" progId="Equation.DSMT4">
                  <p:embed/>
                </p:oleObj>
              </mc:Choice>
              <mc:Fallback>
                <p:oleObj name="Equation" r:id="rId15" imgW="126720" imgH="177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2849" y="3769191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traight Connector 29"/>
          <p:cNvCxnSpPr/>
          <p:nvPr/>
        </p:nvCxnSpPr>
        <p:spPr>
          <a:xfrm flipH="1">
            <a:off x="1203339" y="3802310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360" name="Object 6"/>
          <p:cNvGraphicFramePr>
            <a:graphicFrameLocks noChangeAspect="1"/>
          </p:cNvGraphicFramePr>
          <p:nvPr/>
        </p:nvGraphicFramePr>
        <p:xfrm>
          <a:off x="1220117" y="4022259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98" name="Equation" r:id="rId17" imgW="126720" imgH="177480" progId="Equation.DSMT4">
                  <p:embed/>
                </p:oleObj>
              </mc:Choice>
              <mc:Fallback>
                <p:oleObj name="Equation" r:id="rId17" imgW="126720" imgH="1774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0117" y="4022259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1" name="Object 6"/>
          <p:cNvGraphicFramePr>
            <a:graphicFrameLocks noChangeAspect="1"/>
          </p:cNvGraphicFramePr>
          <p:nvPr/>
        </p:nvGraphicFramePr>
        <p:xfrm>
          <a:off x="2222266" y="2697628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99" name="Equation" r:id="rId19" imgW="139680" imgH="177480" progId="Equation.DSMT4">
                  <p:embed/>
                </p:oleObj>
              </mc:Choice>
              <mc:Fallback>
                <p:oleObj name="Equation" r:id="rId19" imgW="139680" imgH="177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266" y="2697628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2" name="Object 6"/>
          <p:cNvGraphicFramePr>
            <a:graphicFrameLocks noChangeAspect="1"/>
          </p:cNvGraphicFramePr>
          <p:nvPr/>
        </p:nvGraphicFramePr>
        <p:xfrm>
          <a:off x="2264444" y="2441123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00" name="Equation" r:id="rId21" imgW="126720" imgH="177480" progId="Equation.DSMT4">
                  <p:embed/>
                </p:oleObj>
              </mc:Choice>
              <mc:Fallback>
                <p:oleObj name="Equation" r:id="rId21" imgW="12672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4444" y="2441123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4" name="Straight Connector 33"/>
          <p:cNvCxnSpPr/>
          <p:nvPr/>
        </p:nvCxnSpPr>
        <p:spPr>
          <a:xfrm flipH="1">
            <a:off x="2230655" y="2712367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048000" y="2343090"/>
            <a:ext cx="3124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11 divides both 55 and 44. 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graphicFrame>
        <p:nvGraphicFramePr>
          <p:cNvPr id="58381" name="Object 3"/>
          <p:cNvGraphicFramePr>
            <a:graphicFrameLocks noChangeAspect="1"/>
          </p:cNvGraphicFramePr>
          <p:nvPr/>
        </p:nvGraphicFramePr>
        <p:xfrm>
          <a:off x="1524000" y="4584700"/>
          <a:ext cx="482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01" name="Equation" r:id="rId23" imgW="482400" imgH="825480" progId="Equation.DSMT4">
                  <p:embed/>
                </p:oleObj>
              </mc:Choice>
              <mc:Fallback>
                <p:oleObj name="Equation" r:id="rId23" imgW="482400" imgH="825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584700"/>
                        <a:ext cx="482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/>
          <p:nvPr/>
        </p:nvCxnSpPr>
        <p:spPr>
          <a:xfrm flipH="1">
            <a:off x="1710873" y="3793921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8382" name="Object 16"/>
          <p:cNvGraphicFramePr>
            <a:graphicFrameLocks noChangeAspect="1"/>
          </p:cNvGraphicFramePr>
          <p:nvPr/>
        </p:nvGraphicFramePr>
        <p:xfrm>
          <a:off x="1736273" y="4014132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02" name="Equation" r:id="rId25" imgW="126720" imgH="177480" progId="Equation.DSMT4">
                  <p:embed/>
                </p:oleObj>
              </mc:Choice>
              <mc:Fallback>
                <p:oleObj name="Equation" r:id="rId25" imgW="126720" imgH="177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273" y="4014132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/>
          <p:cNvCxnSpPr/>
          <p:nvPr/>
        </p:nvCxnSpPr>
        <p:spPr>
          <a:xfrm flipH="1">
            <a:off x="1761906" y="2709644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1279539" y="2692866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9406" name="Object 16"/>
          <p:cNvGraphicFramePr>
            <a:graphicFrameLocks noChangeAspect="1"/>
          </p:cNvGraphicFramePr>
          <p:nvPr/>
        </p:nvGraphicFramePr>
        <p:xfrm>
          <a:off x="1287229" y="2438400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03" name="Equation" r:id="rId26" imgW="126720" imgH="177480" progId="Equation.DSMT4">
                  <p:embed/>
                </p:oleObj>
              </mc:Choice>
              <mc:Fallback>
                <p:oleObj name="Equation" r:id="rId26" imgW="126720" imgH="177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7229" y="2438400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7" name="Object 16"/>
          <p:cNvGraphicFramePr>
            <a:graphicFrameLocks noChangeAspect="1"/>
          </p:cNvGraphicFramePr>
          <p:nvPr/>
        </p:nvGraphicFramePr>
        <p:xfrm>
          <a:off x="1778218" y="2439099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04" name="Equation" r:id="rId27" imgW="126720" imgH="177480" progId="Equation.DSMT4">
                  <p:embed/>
                </p:oleObj>
              </mc:Choice>
              <mc:Fallback>
                <p:oleObj name="Equation" r:id="rId27" imgW="126720" imgH="177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218" y="2439099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8" name="Object 13"/>
          <p:cNvGraphicFramePr>
            <a:graphicFrameLocks noChangeAspect="1"/>
          </p:cNvGraphicFramePr>
          <p:nvPr/>
        </p:nvGraphicFramePr>
        <p:xfrm>
          <a:off x="2265362" y="3784833"/>
          <a:ext cx="1397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05" name="Equation" r:id="rId28" imgW="139680" imgH="177480" progId="Equation.DSMT4">
                  <p:embed/>
                </p:oleObj>
              </mc:Choice>
              <mc:Fallback>
                <p:oleObj name="Equation" r:id="rId28" imgW="139680" imgH="1774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362" y="3784833"/>
                        <a:ext cx="1397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9" name="Object 14"/>
          <p:cNvGraphicFramePr>
            <a:graphicFrameLocks noChangeAspect="1"/>
          </p:cNvGraphicFramePr>
          <p:nvPr/>
        </p:nvGraphicFramePr>
        <p:xfrm>
          <a:off x="2278062" y="4013433"/>
          <a:ext cx="1270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506" name="Equation" r:id="rId30" imgW="126720" imgH="177480" progId="Equation.DSMT4">
                  <p:embed/>
                </p:oleObj>
              </mc:Choice>
              <mc:Fallback>
                <p:oleObj name="Equation" r:id="rId30" imgW="126720" imgH="177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8062" y="4013433"/>
                        <a:ext cx="1270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Connector 36"/>
          <p:cNvCxnSpPr/>
          <p:nvPr/>
        </p:nvCxnSpPr>
        <p:spPr>
          <a:xfrm flipH="1">
            <a:off x="2158985" y="337866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2261051" y="3784833"/>
            <a:ext cx="1524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3048000" y="2727912"/>
            <a:ext cx="29322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13 divides both 91 and 26.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048000" y="3497556"/>
            <a:ext cx="25426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7 divides both 7 and 7.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048000" y="4267200"/>
            <a:ext cx="25426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4 divides both 4 and 4.</a:t>
            </a:r>
            <a:endParaRPr lang="en-US" sz="2000" dirty="0">
              <a:solidFill>
                <a:srgbClr val="007E7E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35" grpId="0"/>
      <p:bldP spid="36" grpId="0"/>
      <p:bldP spid="39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Multiply Fractions</a:t>
            </a:r>
          </a:p>
        </p:txBody>
      </p:sp>
      <p:sp>
        <p:nvSpPr>
          <p:cNvPr id="4" name="Rectangle 3"/>
          <p:cNvSpPr>
            <a:spLocks noGrp="1"/>
          </p:cNvSpPr>
          <p:nvPr/>
        </p:nvSpPr>
        <p:spPr>
          <a:xfrm>
            <a:off x="457200" y="1280160"/>
            <a:ext cx="8229600" cy="362560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rgbClr val="091523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91523"/>
                </a:solidFill>
              </a:rPr>
              <a:t>Multiply the numerators.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91523"/>
                </a:solidFill>
              </a:rPr>
              <a:t>Multiply the denominators.</a:t>
            </a:r>
          </a:p>
          <a:p>
            <a:pPr marL="514350" indent="-514350"/>
            <a:endParaRPr lang="en-US" dirty="0">
              <a:solidFill>
                <a:srgbClr val="091523"/>
              </a:solidFill>
            </a:endParaRPr>
          </a:p>
          <a:p>
            <a:pPr marL="514350" indent="-514350"/>
            <a:endParaRPr lang="en-US" dirty="0">
              <a:solidFill>
                <a:srgbClr val="091523"/>
              </a:solidFill>
            </a:endParaRPr>
          </a:p>
          <a:p>
            <a:pPr marL="514350" indent="-514350"/>
            <a:r>
              <a:rPr lang="en-US" dirty="0">
                <a:solidFill>
                  <a:srgbClr val="091523"/>
                </a:solidFill>
              </a:rPr>
              <a:t>For example, </a:t>
            </a:r>
          </a:p>
          <a:p>
            <a:r>
              <a:rPr lang="en-US" dirty="0"/>
              <a:t>	</a:t>
            </a: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3003550" y="2836863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3" name="Equation" r:id="rId3" imgW="3136680" imgH="838080" progId="Equation.DSMT4">
                  <p:embed/>
                </p:oleObj>
              </mc:Choice>
              <mc:Fallback>
                <p:oleObj name="Equation" r:id="rId3" imgW="31366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2836863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2435895" y="3729038"/>
          <a:ext cx="2235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4" name="Equation" r:id="rId5" imgW="2234880" imgH="825480" progId="Equation.DSMT4">
                  <p:embed/>
                </p:oleObj>
              </mc:Choice>
              <mc:Fallback>
                <p:oleObj name="Equation" r:id="rId5" imgW="22348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895" y="3729038"/>
                        <a:ext cx="2235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Multiplying Fractions</a:t>
            </a:r>
          </a:p>
        </p:txBody>
      </p:sp>
      <p:sp>
        <p:nvSpPr>
          <p:cNvPr id="614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9712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</a:t>
            </a:r>
            <a:r>
              <a:rPr lang="en-US" sz="2800" i="0" dirty="0" smtClean="0">
                <a:solidFill>
                  <a:schemeClr val="tx1"/>
                </a:solidFill>
              </a:rPr>
              <a:t>            .</a:t>
            </a: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6" name="Rectangle 3"/>
          <p:cNvSpPr txBox="1">
            <a:spLocks/>
          </p:cNvSpPr>
          <p:nvPr/>
        </p:nvSpPr>
        <p:spPr>
          <a:xfrm>
            <a:off x="457200" y="129540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</a:t>
            </a:r>
          </a:p>
          <a:p>
            <a:pPr lvl="0">
              <a:spcBef>
                <a:spcPct val="20000"/>
              </a:spcBef>
              <a:defRPr/>
            </a:pPr>
            <a:r>
              <a:rPr lang="en-US" sz="2800" dirty="0"/>
              <a:t>Remember, to find a fraction </a:t>
            </a:r>
            <a:r>
              <a:rPr lang="en-US" sz="2800" b="1" dirty="0"/>
              <a:t>of</a:t>
            </a:r>
            <a:r>
              <a:rPr lang="en-US" sz="2800" dirty="0"/>
              <a:t> a number means to multiply the number by the fraction.</a:t>
            </a:r>
            <a:endParaRPr kumimoji="0" 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047" name="Object 23"/>
          <p:cNvGraphicFramePr>
            <a:graphicFrameLocks noGrp="1" noChangeAspect="1"/>
          </p:cNvGraphicFramePr>
          <p:nvPr>
            <p:ph idx="1"/>
          </p:nvPr>
        </p:nvGraphicFramePr>
        <p:xfrm>
          <a:off x="1250950" y="1177474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Equation" r:id="rId3" imgW="914400" imgH="838080" progId="Equation.DSMT4">
                  <p:embed/>
                </p:oleObj>
              </mc:Choice>
              <mc:Fallback>
                <p:oleObj name="Equation" r:id="rId3" imgW="914400" imgH="838080" progId="Equation.DSMT4">
                  <p:embed/>
                  <p:pic>
                    <p:nvPicPr>
                      <p:cNvPr id="0" name="Picture 2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0950" y="1177474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9" name="Object 25"/>
          <p:cNvGraphicFramePr>
            <a:graphicFrameLocks noChangeAspect="1"/>
          </p:cNvGraphicFramePr>
          <p:nvPr/>
        </p:nvGraphicFramePr>
        <p:xfrm>
          <a:off x="3225800" y="3733800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" name="Equation" r:id="rId5" imgW="583920" imgH="838080" progId="Equation.DSMT4">
                  <p:embed/>
                </p:oleObj>
              </mc:Choice>
              <mc:Fallback>
                <p:oleObj name="Equation" r:id="rId5" imgW="583920" imgH="8380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3733800"/>
                        <a:ext cx="58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0" name="Object 26"/>
          <p:cNvGraphicFramePr>
            <a:graphicFrameLocks noChangeAspect="1"/>
          </p:cNvGraphicFramePr>
          <p:nvPr/>
        </p:nvGraphicFramePr>
        <p:xfrm>
          <a:off x="3894589" y="37338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" name="Equation" r:id="rId7" imgW="825480" imgH="838080" progId="Equation.DSMT4">
                  <p:embed/>
                </p:oleObj>
              </mc:Choice>
              <mc:Fallback>
                <p:oleObj name="Equation" r:id="rId7" imgW="82548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4589" y="37338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1" name="Object 27"/>
          <p:cNvGraphicFramePr>
            <a:graphicFrameLocks noChangeAspect="1"/>
          </p:cNvGraphicFramePr>
          <p:nvPr/>
        </p:nvGraphicFramePr>
        <p:xfrm>
          <a:off x="4800600" y="37338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" name="Equation" r:id="rId9" imgW="672840" imgH="838080" progId="Equation.DSMT4">
                  <p:embed/>
                </p:oleObj>
              </mc:Choice>
              <mc:Fallback>
                <p:oleObj name="Equation" r:id="rId9" imgW="67284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7338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Multiplying Fractions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50660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i="0" dirty="0" smtClean="0">
                <a:solidFill>
                  <a:schemeClr val="tx1"/>
                </a:solidFill>
              </a:rPr>
              <a:t>Multiply.</a:t>
            </a:r>
            <a:endParaRPr lang="en-US" sz="2800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1000" dirty="0"/>
          </a:p>
          <a:p>
            <a:pPr>
              <a:buFont typeface="Courier New" pitchFamily="49" charset="0"/>
              <a:buNone/>
              <a:tabLst>
                <a:tab pos="2290763" algn="l"/>
                <a:tab pos="4572000" algn="l"/>
                <a:tab pos="640080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a.		b.	c.	d.</a:t>
            </a:r>
          </a:p>
          <a:p>
            <a:pPr>
              <a:buFont typeface="Courier New" pitchFamily="49" charset="0"/>
              <a:buNone/>
            </a:pPr>
            <a:endParaRPr lang="en-US" sz="1000" b="1" dirty="0"/>
          </a:p>
          <a:p>
            <a:pPr>
              <a:buNone/>
            </a:pPr>
            <a:r>
              <a:rPr lang="en-US" sz="2800" b="1" dirty="0"/>
              <a:t>Solution</a:t>
            </a:r>
          </a:p>
          <a:p>
            <a:pPr>
              <a:buNone/>
            </a:pPr>
            <a:endParaRPr lang="en-US" sz="1500" b="1" dirty="0"/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sz="2800" dirty="0"/>
          </a:p>
          <a:p>
            <a:pPr marL="514350" indent="-514350">
              <a:buFont typeface="+mj-lt"/>
              <a:buAutoNum type="alphaLcPeriod"/>
            </a:pPr>
            <a:endParaRPr lang="en-US" sz="1500" dirty="0"/>
          </a:p>
          <a:p>
            <a:pPr marL="514350" indent="-514350">
              <a:buFont typeface="+mj-lt"/>
              <a:buAutoNum type="alphaLcPeriod"/>
            </a:pPr>
            <a:r>
              <a:rPr lang="en-US" sz="2800" dirty="0"/>
              <a:t> </a:t>
            </a:r>
          </a:p>
          <a:p>
            <a:pPr marL="514350" indent="-514350">
              <a:buFont typeface="+mj-lt"/>
              <a:buAutoNum type="alphaLcPeriod"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2068" name="Object 20"/>
          <p:cNvGraphicFramePr>
            <a:graphicFrameLocks noChangeAspect="1"/>
          </p:cNvGraphicFramePr>
          <p:nvPr/>
        </p:nvGraphicFramePr>
        <p:xfrm>
          <a:off x="939800" y="187960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8" name="Equation" r:id="rId3" imgW="596880" imgH="838080" progId="Equation.DSMT4">
                  <p:embed/>
                </p:oleObj>
              </mc:Choice>
              <mc:Fallback>
                <p:oleObj name="Equation" r:id="rId3" imgW="596880" imgH="8380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1879600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21"/>
          <p:cNvGraphicFramePr>
            <a:graphicFrameLocks noChangeAspect="1"/>
          </p:cNvGraphicFramePr>
          <p:nvPr/>
        </p:nvGraphicFramePr>
        <p:xfrm>
          <a:off x="3238500" y="18796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9" name="Equation" r:id="rId5" imgW="711000" imgH="838080" progId="Equation.DSMT4">
                  <p:embed/>
                </p:oleObj>
              </mc:Choice>
              <mc:Fallback>
                <p:oleObj name="Equation" r:id="rId5" imgW="711000" imgH="838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18796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2"/>
          <p:cNvGraphicFramePr>
            <a:graphicFrameLocks noChangeAspect="1"/>
          </p:cNvGraphicFramePr>
          <p:nvPr/>
        </p:nvGraphicFramePr>
        <p:xfrm>
          <a:off x="5453063" y="1879600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" name="Equation" r:id="rId7" imgW="571320" imgH="838080" progId="Equation.DSMT4">
                  <p:embed/>
                </p:oleObj>
              </mc:Choice>
              <mc:Fallback>
                <p:oleObj name="Equation" r:id="rId7" imgW="571320" imgH="838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3063" y="1879600"/>
                        <a:ext cx="57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1" name="Object 23"/>
          <p:cNvGraphicFramePr>
            <a:graphicFrameLocks noChangeAspect="1"/>
          </p:cNvGraphicFramePr>
          <p:nvPr/>
        </p:nvGraphicFramePr>
        <p:xfrm>
          <a:off x="7340600" y="18796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" name="Equation" r:id="rId9" imgW="952200" imgH="838080" progId="Equation.DSMT4">
                  <p:embed/>
                </p:oleObj>
              </mc:Choice>
              <mc:Fallback>
                <p:oleObj name="Equation" r:id="rId9" imgW="952200" imgH="8380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0600" y="18796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2" name="Object 24"/>
          <p:cNvGraphicFramePr>
            <a:graphicFrameLocks noChangeAspect="1"/>
          </p:cNvGraphicFramePr>
          <p:nvPr/>
        </p:nvGraphicFramePr>
        <p:xfrm>
          <a:off x="939800" y="335280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" name="Equation" r:id="rId11" imgW="596880" imgH="838080" progId="Equation.DSMT4">
                  <p:embed/>
                </p:oleObj>
              </mc:Choice>
              <mc:Fallback>
                <p:oleObj name="Equation" r:id="rId11" imgW="596880" imgH="8380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3352800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3" name="Object 25"/>
          <p:cNvGraphicFramePr>
            <a:graphicFrameLocks noChangeAspect="1"/>
          </p:cNvGraphicFramePr>
          <p:nvPr/>
        </p:nvGraphicFramePr>
        <p:xfrm>
          <a:off x="1663700" y="3352800"/>
          <a:ext cx="83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" name="Equation" r:id="rId13" imgW="838080" imgH="838080" progId="Equation.DSMT4">
                  <p:embed/>
                </p:oleObj>
              </mc:Choice>
              <mc:Fallback>
                <p:oleObj name="Equation" r:id="rId13" imgW="838080" imgH="83808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3700" y="3352800"/>
                        <a:ext cx="83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4" name="Object 26"/>
          <p:cNvGraphicFramePr>
            <a:graphicFrameLocks noChangeAspect="1"/>
          </p:cNvGraphicFramePr>
          <p:nvPr/>
        </p:nvGraphicFramePr>
        <p:xfrm>
          <a:off x="2609850" y="3352800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" name="Equation" r:id="rId15" imgW="685800" imgH="838080" progId="Equation.DSMT4">
                  <p:embed/>
                </p:oleObj>
              </mc:Choice>
              <mc:Fallback>
                <p:oleObj name="Equation" r:id="rId15" imgW="68580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3352800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5" name="Object 27"/>
          <p:cNvGraphicFramePr>
            <a:graphicFrameLocks noChangeAspect="1"/>
          </p:cNvGraphicFramePr>
          <p:nvPr/>
        </p:nvGraphicFramePr>
        <p:xfrm>
          <a:off x="3390900" y="36576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" name="Equation" r:id="rId17" imgW="342720" imgH="241200" progId="Equation.DSMT4">
                  <p:embed/>
                </p:oleObj>
              </mc:Choice>
              <mc:Fallback>
                <p:oleObj name="Equation" r:id="rId17" imgW="342720" imgH="2412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0" y="36576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6" name="Object 28"/>
          <p:cNvGraphicFramePr>
            <a:graphicFrameLocks noChangeAspect="1"/>
          </p:cNvGraphicFramePr>
          <p:nvPr/>
        </p:nvGraphicFramePr>
        <p:xfrm>
          <a:off x="3822700" y="3352800"/>
          <a:ext cx="584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" name="Equation" r:id="rId19" imgW="583920" imgH="838080" progId="Equation.DSMT4">
                  <p:embed/>
                </p:oleObj>
              </mc:Choice>
              <mc:Fallback>
                <p:oleObj name="Equation" r:id="rId19" imgW="58392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3352800"/>
                        <a:ext cx="584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8" name="Object 30"/>
          <p:cNvGraphicFramePr>
            <a:graphicFrameLocks noChangeAspect="1"/>
          </p:cNvGraphicFramePr>
          <p:nvPr/>
        </p:nvGraphicFramePr>
        <p:xfrm>
          <a:off x="927100" y="4648200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" name="Equation" r:id="rId21" imgW="711000" imgH="838080" progId="Equation.DSMT4">
                  <p:embed/>
                </p:oleObj>
              </mc:Choice>
              <mc:Fallback>
                <p:oleObj name="Equation" r:id="rId21" imgW="711000" imgH="838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4648200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9" name="Object 31"/>
          <p:cNvGraphicFramePr>
            <a:graphicFrameLocks noChangeAspect="1"/>
          </p:cNvGraphicFramePr>
          <p:nvPr/>
        </p:nvGraphicFramePr>
        <p:xfrm>
          <a:off x="1778000" y="464820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" name="Equation" r:id="rId23" imgW="1015920" imgH="838080" progId="Equation.DSMT4">
                  <p:embed/>
                </p:oleObj>
              </mc:Choice>
              <mc:Fallback>
                <p:oleObj name="Equation" r:id="rId23" imgW="1015920" imgH="838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464820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0" name="Object 32"/>
          <p:cNvGraphicFramePr>
            <a:graphicFrameLocks noChangeAspect="1"/>
          </p:cNvGraphicFramePr>
          <p:nvPr/>
        </p:nvGraphicFramePr>
        <p:xfrm>
          <a:off x="2971800" y="4648200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" name="Equation" r:id="rId25" imgW="977760" imgH="838080" progId="Equation.DSMT4">
                  <p:embed/>
                </p:oleObj>
              </mc:Choice>
              <mc:Fallback>
                <p:oleObj name="Equation" r:id="rId25" imgW="977760" imgH="838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648200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1" name="Object 33"/>
          <p:cNvGraphicFramePr>
            <a:graphicFrameLocks noChangeAspect="1"/>
          </p:cNvGraphicFramePr>
          <p:nvPr/>
        </p:nvGraphicFramePr>
        <p:xfrm>
          <a:off x="4038600" y="464820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" name="Equation" r:id="rId27" imgW="672840" imgH="838080" progId="Equation.DSMT4">
                  <p:embed/>
                </p:oleObj>
              </mc:Choice>
              <mc:Fallback>
                <p:oleObj name="Equation" r:id="rId27" imgW="67284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64820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Multiplying Fractions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en-US" sz="1500" b="1" dirty="0"/>
          </a:p>
          <a:p>
            <a:pPr marL="514350" indent="-514350">
              <a:buFont typeface="+mj-lt"/>
              <a:buAutoNum type="alphaLcPeriod" startAt="3"/>
            </a:pPr>
            <a:r>
              <a:rPr lang="en-US" sz="2800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sz="2800" dirty="0"/>
          </a:p>
          <a:p>
            <a:pPr marL="514350" indent="-514350">
              <a:buFont typeface="+mj-lt"/>
              <a:buAutoNum type="alphaLcPeriod" startAt="3"/>
            </a:pPr>
            <a:endParaRPr lang="en-US" sz="1500" dirty="0"/>
          </a:p>
          <a:p>
            <a:pPr marL="514350" indent="-514350">
              <a:buFont typeface="+mj-lt"/>
              <a:buAutoNum type="alphaLcPeriod" startAt="3"/>
            </a:pPr>
            <a:r>
              <a:rPr lang="en-US" sz="2800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sz="2800" dirty="0"/>
          </a:p>
          <a:p>
            <a:pPr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33807" name="Object 15"/>
          <p:cNvGraphicFramePr>
            <a:graphicFrameLocks noChangeAspect="1"/>
          </p:cNvGraphicFramePr>
          <p:nvPr/>
        </p:nvGraphicFramePr>
        <p:xfrm>
          <a:off x="1016000" y="1473200"/>
          <a:ext cx="571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7" name="Equation" r:id="rId3" imgW="571320" imgH="838080" progId="Equation.DSMT4">
                  <p:embed/>
                </p:oleObj>
              </mc:Choice>
              <mc:Fallback>
                <p:oleObj name="Equation" r:id="rId3" imgW="571320" imgH="838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473200"/>
                        <a:ext cx="571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8" name="Object 16"/>
          <p:cNvGraphicFramePr>
            <a:graphicFrameLocks noChangeAspect="1"/>
          </p:cNvGraphicFramePr>
          <p:nvPr/>
        </p:nvGraphicFramePr>
        <p:xfrm>
          <a:off x="990600" y="28194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8" name="Equation" r:id="rId5" imgW="952200" imgH="838080" progId="Equation.DSMT4">
                  <p:embed/>
                </p:oleObj>
              </mc:Choice>
              <mc:Fallback>
                <p:oleObj name="Equation" r:id="rId5" imgW="952200" imgH="838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8194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9" name="Object 17"/>
          <p:cNvGraphicFramePr>
            <a:graphicFrameLocks noChangeAspect="1"/>
          </p:cNvGraphicFramePr>
          <p:nvPr/>
        </p:nvGraphicFramePr>
        <p:xfrm>
          <a:off x="1689100" y="14732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9" name="Equation" r:id="rId7" imgW="876240" imgH="838080" progId="Equation.DSMT4">
                  <p:embed/>
                </p:oleObj>
              </mc:Choice>
              <mc:Fallback>
                <p:oleObj name="Equation" r:id="rId7" imgW="876240" imgH="8380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14732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0" name="Object 18"/>
          <p:cNvGraphicFramePr>
            <a:graphicFrameLocks noChangeAspect="1"/>
          </p:cNvGraphicFramePr>
          <p:nvPr/>
        </p:nvGraphicFramePr>
        <p:xfrm>
          <a:off x="2597150" y="1473200"/>
          <a:ext cx="850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0" name="Equation" r:id="rId9" imgW="850680" imgH="838080" progId="Equation.DSMT4">
                  <p:embed/>
                </p:oleObj>
              </mc:Choice>
              <mc:Fallback>
                <p:oleObj name="Equation" r:id="rId9" imgW="85068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7150" y="1473200"/>
                        <a:ext cx="850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0835721"/>
              </p:ext>
            </p:extLst>
          </p:nvPr>
        </p:nvGraphicFramePr>
        <p:xfrm>
          <a:off x="3600450" y="1475232"/>
          <a:ext cx="50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1" name="Equation" r:id="rId11" imgW="507960" imgH="838080" progId="Equation.DSMT4">
                  <p:embed/>
                </p:oleObj>
              </mc:Choice>
              <mc:Fallback>
                <p:oleObj name="Equation" r:id="rId11" imgW="50796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0450" y="1475232"/>
                        <a:ext cx="50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668433"/>
              </p:ext>
            </p:extLst>
          </p:nvPr>
        </p:nvGraphicFramePr>
        <p:xfrm>
          <a:off x="4241800" y="175411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2" name="Equation" r:id="rId13" imgW="482400" imgH="291960" progId="Equation.DSMT4">
                  <p:embed/>
                </p:oleObj>
              </mc:Choice>
              <mc:Fallback>
                <p:oleObj name="Equation" r:id="rId13" imgW="48240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800" y="175411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4" name="Object 22"/>
          <p:cNvGraphicFramePr>
            <a:graphicFrameLocks noChangeAspect="1"/>
          </p:cNvGraphicFramePr>
          <p:nvPr/>
        </p:nvGraphicFramePr>
        <p:xfrm>
          <a:off x="2101850" y="2786063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3" name="Equation" r:id="rId15" imgW="1168200" imgH="838080" progId="Equation.DSMT4">
                  <p:embed/>
                </p:oleObj>
              </mc:Choice>
              <mc:Fallback>
                <p:oleObj name="Equation" r:id="rId15" imgW="1168200" imgH="8380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850" y="2786063"/>
                        <a:ext cx="1168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15" name="Object 23"/>
          <p:cNvGraphicFramePr>
            <a:graphicFrameLocks noChangeAspect="1"/>
          </p:cNvGraphicFramePr>
          <p:nvPr/>
        </p:nvGraphicFramePr>
        <p:xfrm>
          <a:off x="3409950" y="2784475"/>
          <a:ext cx="68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4" name="Equation" r:id="rId17" imgW="685800" imgH="838080" progId="Equation.DSMT4">
                  <p:embed/>
                </p:oleObj>
              </mc:Choice>
              <mc:Fallback>
                <p:oleObj name="Equation" r:id="rId17" imgW="685800" imgH="8380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2784475"/>
                        <a:ext cx="68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Multiplying Fractions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2288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1588">
              <a:buNone/>
            </a:pPr>
            <a:r>
              <a:rPr lang="en-US" sz="2800" dirty="0"/>
              <a:t>In a certain voting district,    of the eligible voters are </a:t>
            </a:r>
          </a:p>
          <a:p>
            <a:pPr marL="0" indent="1588">
              <a:buNone/>
            </a:pPr>
            <a:r>
              <a:rPr lang="en-US" sz="2800" dirty="0"/>
              <a:t>actually registered to vote. Of those registered voters, are independents (have no party affiliation). What fraction of the eligible voters are registered independents?</a:t>
            </a:r>
          </a:p>
          <a:p>
            <a:pPr marL="0" indent="1588">
              <a:buNone/>
            </a:pPr>
            <a:r>
              <a:rPr lang="en-US" sz="2800" b="1" dirty="0"/>
              <a:t>Solution</a:t>
            </a:r>
          </a:p>
          <a:p>
            <a:pPr>
              <a:buNone/>
              <a:tabLst>
                <a:tab pos="1141413" algn="l"/>
              </a:tabLst>
            </a:pPr>
            <a:r>
              <a:rPr lang="en-US" sz="2800" b="1" dirty="0"/>
              <a:t>Step 1:	</a:t>
            </a:r>
            <a:r>
              <a:rPr lang="en-US" sz="2800" dirty="0"/>
              <a:t>READ: Read the problem carefully. There are 	two types of voters to consider: registered 	voters and independent voters.</a:t>
            </a:r>
          </a:p>
        </p:txBody>
      </p:sp>
      <p:graphicFrame>
        <p:nvGraphicFramePr>
          <p:cNvPr id="3105" name="Object 33"/>
          <p:cNvGraphicFramePr>
            <a:graphicFrameLocks noChangeAspect="1"/>
          </p:cNvGraphicFramePr>
          <p:nvPr/>
        </p:nvGraphicFramePr>
        <p:xfrm>
          <a:off x="4337050" y="1131888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Equation" r:id="rId3" imgW="228600" imgH="838080" progId="Equation.DSMT4">
                  <p:embed/>
                </p:oleObj>
              </mc:Choice>
              <mc:Fallback>
                <p:oleObj name="Equation" r:id="rId3" imgW="228600" imgH="8380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7050" y="1131888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6" name="Object 34"/>
          <p:cNvGraphicFramePr>
            <a:graphicFrameLocks noChangeAspect="1"/>
          </p:cNvGraphicFramePr>
          <p:nvPr/>
        </p:nvGraphicFramePr>
        <p:xfrm>
          <a:off x="8312150" y="1646238"/>
          <a:ext cx="228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Equation" r:id="rId5" imgW="228600" imgH="825480" progId="Equation.DSMT4">
                  <p:embed/>
                </p:oleObj>
              </mc:Choice>
              <mc:Fallback>
                <p:oleObj name="Equation" r:id="rId5" imgW="228600" imgH="8254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2150" y="1646238"/>
                        <a:ext cx="228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Multiplying Fractions (cont.)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39504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  <a:tabLst>
                <a:tab pos="1082675" algn="l"/>
              </a:tabLst>
            </a:pPr>
            <a:r>
              <a:rPr lang="en-US" sz="2800" b="1" dirty="0"/>
              <a:t>Step 2:	</a:t>
            </a:r>
            <a:r>
              <a:rPr lang="en-US" sz="2800" dirty="0"/>
              <a:t>SET UP: In looking for the fraction of 	registered </a:t>
            </a:r>
          </a:p>
          <a:p>
            <a:pPr>
              <a:lnSpc>
                <a:spcPct val="150000"/>
              </a:lnSpc>
              <a:buNone/>
              <a:tabLst>
                <a:tab pos="1082675" algn="l"/>
              </a:tabLst>
            </a:pPr>
            <a:r>
              <a:rPr lang="en-US" sz="2800" dirty="0"/>
              <a:t>		independent voters, we know that 	of      </a:t>
            </a:r>
            <a:r>
              <a:rPr lang="en-US" sz="2800" dirty="0" err="1"/>
              <a:t>of</a:t>
            </a:r>
            <a:r>
              <a:rPr lang="en-US" sz="2800" dirty="0"/>
              <a:t> </a:t>
            </a:r>
          </a:p>
          <a:p>
            <a:pPr>
              <a:buNone/>
              <a:tabLst>
                <a:tab pos="1082675" algn="l"/>
              </a:tabLst>
            </a:pPr>
            <a:r>
              <a:rPr lang="en-US" sz="2800" dirty="0"/>
              <a:t>		eligible voters are registered independents, so </a:t>
            </a:r>
          </a:p>
          <a:p>
            <a:pPr>
              <a:buNone/>
              <a:tabLst>
                <a:tab pos="1082675" algn="l"/>
              </a:tabLst>
            </a:pPr>
            <a:r>
              <a:rPr lang="en-US" sz="2800" dirty="0"/>
              <a:t>		we will need to multiply </a:t>
            </a:r>
          </a:p>
          <a:p>
            <a:pPr>
              <a:buNone/>
              <a:tabLst>
                <a:tab pos="1082675" algn="l"/>
              </a:tabLst>
            </a:pPr>
            <a:endParaRPr lang="en-US" sz="1500" b="1" dirty="0"/>
          </a:p>
          <a:p>
            <a:pPr>
              <a:buNone/>
              <a:tabLst>
                <a:tab pos="1082675" algn="l"/>
              </a:tabLst>
            </a:pPr>
            <a:r>
              <a:rPr lang="en-US" sz="2800" b="1" dirty="0"/>
              <a:t>Step 3:	</a:t>
            </a:r>
            <a:r>
              <a:rPr lang="en-US" sz="2800" dirty="0"/>
              <a:t>SOLVE: </a:t>
            </a:r>
          </a:p>
          <a:p>
            <a:pPr>
              <a:buNone/>
              <a:tabLst>
                <a:tab pos="1082675" algn="l"/>
              </a:tabLst>
            </a:pPr>
            <a:endParaRPr lang="en-US" sz="1500" dirty="0"/>
          </a:p>
          <a:p>
            <a:pPr>
              <a:buNone/>
              <a:tabLst>
                <a:tab pos="1082675" algn="l"/>
              </a:tabLst>
            </a:pPr>
            <a:r>
              <a:rPr lang="en-US" sz="2800" dirty="0"/>
              <a:t>		Thus,      of the eligible voters are registered as </a:t>
            </a:r>
          </a:p>
          <a:p>
            <a:pPr>
              <a:buNone/>
              <a:tabLst>
                <a:tab pos="1082675" algn="l"/>
              </a:tabLst>
            </a:pPr>
            <a:r>
              <a:rPr lang="en-US" sz="2800" dirty="0"/>
              <a:t>		independents.</a:t>
            </a:r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6678613" y="1776202"/>
          <a:ext cx="228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1" name="Equation" r:id="rId3" imgW="228600" imgH="825480" progId="Equation.DSMT4">
                  <p:embed/>
                </p:oleObj>
              </mc:Choice>
              <mc:Fallback>
                <p:oleObj name="Equation" r:id="rId3" imgW="22860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8613" y="1776202"/>
                        <a:ext cx="228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7385050" y="1769852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2" name="Equation" r:id="rId5" imgW="228600" imgH="838080" progId="Equation.DSMT4">
                  <p:embed/>
                </p:oleObj>
              </mc:Choice>
              <mc:Fallback>
                <p:oleObj name="Equation" r:id="rId5" imgW="2286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5050" y="1769852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5146675" y="2928670"/>
          <a:ext cx="67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3" name="Equation" r:id="rId7" imgW="672840" imgH="838080" progId="Equation.DSMT4">
                  <p:embed/>
                </p:oleObj>
              </mc:Choice>
              <mc:Fallback>
                <p:oleObj name="Equation" r:id="rId7" imgW="6728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6675" y="2928670"/>
                        <a:ext cx="67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2718967" y="3674852"/>
          <a:ext cx="214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4" name="Equation" r:id="rId9" imgW="2145960" imgH="838080" progId="Equation.DSMT4">
                  <p:embed/>
                </p:oleObj>
              </mc:Choice>
              <mc:Fallback>
                <p:oleObj name="Equation" r:id="rId9" imgW="21459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8967" y="3674852"/>
                        <a:ext cx="214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0946745"/>
              </p:ext>
            </p:extLst>
          </p:nvPr>
        </p:nvGraphicFramePr>
        <p:xfrm>
          <a:off x="2434326" y="4445478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5" name="Equation" r:id="rId11" imgW="393480" imgH="838080" progId="Equation.DSMT4">
                  <p:embed/>
                </p:oleObj>
              </mc:Choice>
              <mc:Fallback>
                <p:oleObj name="Equation" r:id="rId11" imgW="3934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4326" y="4445478"/>
                        <a:ext cx="39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Multiplying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141413" algn="l"/>
              </a:tabLst>
            </a:pPr>
            <a:r>
              <a:rPr lang="en-US" b="1" dirty="0"/>
              <a:t>Step 4:	</a:t>
            </a:r>
            <a:r>
              <a:rPr lang="en-US" dirty="0"/>
              <a:t>CHECK: The fraction    is a little more than</a:t>
            </a:r>
          </a:p>
          <a:p>
            <a:pPr>
              <a:tabLst>
                <a:tab pos="1141413" algn="l"/>
              </a:tabLst>
            </a:pPr>
            <a:r>
              <a:rPr lang="en-US" dirty="0"/>
              <a:t>	which means that approximately    of </a:t>
            </a:r>
          </a:p>
          <a:p>
            <a:pPr>
              <a:tabLst>
                <a:tab pos="1141413" algn="l"/>
              </a:tabLst>
            </a:pPr>
            <a:r>
              <a:rPr lang="en-US" dirty="0"/>
              <a:t>	eligible voters are registered as independents. </a:t>
            </a:r>
          </a:p>
          <a:p>
            <a:pPr>
              <a:tabLst>
                <a:tab pos="1141413" algn="l"/>
              </a:tabLst>
            </a:pPr>
            <a:r>
              <a:rPr lang="en-US" dirty="0"/>
              <a:t>	Since 	  , the fraction      seems like a </a:t>
            </a:r>
          </a:p>
          <a:p>
            <a:pPr>
              <a:tabLst>
                <a:tab pos="1141413" algn="l"/>
              </a:tabLst>
            </a:pPr>
            <a:r>
              <a:rPr lang="en-US" dirty="0"/>
              <a:t>	reasonable answer as it is a little more than </a:t>
            </a:r>
          </a:p>
          <a:p>
            <a:endParaRPr lang="en-US" dirty="0"/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4598988" y="1123950"/>
          <a:ext cx="22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9" name="Equation" r:id="rId3" imgW="228600" imgH="838080" progId="Equation.DSMT4">
                  <p:embed/>
                </p:oleObj>
              </mc:Choice>
              <mc:Fallback>
                <p:oleObj name="Equation" r:id="rId3" imgW="2286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8988" y="1123950"/>
                        <a:ext cx="22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7704138" y="1147763"/>
          <a:ext cx="342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0" name="Equation" r:id="rId5" imgW="342720" imgH="825480" progId="Equation.DSMT4">
                  <p:embed/>
                </p:oleObj>
              </mc:Choice>
              <mc:Fallback>
                <p:oleObj name="Equation" r:id="rId5" imgW="34272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4138" y="1147763"/>
                        <a:ext cx="342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6457950" y="1655763"/>
          <a:ext cx="228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1" name="Equation" r:id="rId7" imgW="228600" imgH="825480" progId="Equation.DSMT4">
                  <p:embed/>
                </p:oleObj>
              </mc:Choice>
              <mc:Fallback>
                <p:oleObj name="Equation" r:id="rId7" imgW="22860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7950" y="1655763"/>
                        <a:ext cx="228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2514600" y="264795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2" name="Equation" r:id="rId9" imgW="927000" imgH="838080" progId="Equation.DSMT4">
                  <p:embed/>
                </p:oleObj>
              </mc:Choice>
              <mc:Fallback>
                <p:oleObj name="Equation" r:id="rId9" imgW="927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64795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7975600" y="3201988"/>
          <a:ext cx="49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3" name="Equation" r:id="rId11" imgW="495000" imgH="838080" progId="Equation.DSMT4">
                  <p:embed/>
                </p:oleObj>
              </mc:Choice>
              <mc:Fallback>
                <p:oleObj name="Equation" r:id="rId11" imgW="495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5600" y="3201988"/>
                        <a:ext cx="49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9458979"/>
              </p:ext>
            </p:extLst>
          </p:nvPr>
        </p:nvGraphicFramePr>
        <p:xfrm>
          <a:off x="5321302" y="2674252"/>
          <a:ext cx="393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4" name="Equation" r:id="rId13" imgW="393480" imgH="838080" progId="Equation.DSMT4">
                  <p:embed/>
                </p:oleObj>
              </mc:Choice>
              <mc:Fallback>
                <p:oleObj name="Equation" r:id="rId13" imgW="3934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1302" y="2674252"/>
                        <a:ext cx="393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1601</TotalTime>
  <Words>877</Words>
  <Application>Microsoft Office PowerPoint</Application>
  <PresentationFormat>On-screen Show (4:3)</PresentationFormat>
  <Paragraphs>183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Calibri</vt:lpstr>
      <vt:lpstr>Courier New</vt:lpstr>
      <vt:lpstr>Office Theme</vt:lpstr>
      <vt:lpstr>Equation</vt:lpstr>
      <vt:lpstr>MathType 6.0 Equation</vt:lpstr>
      <vt:lpstr>Section 2.2</vt:lpstr>
      <vt:lpstr>Objectives</vt:lpstr>
      <vt:lpstr>To Multiply Fractions</vt:lpstr>
      <vt:lpstr>Example 1: Multiplying Fractions</vt:lpstr>
      <vt:lpstr>Example 2: Multiplying Fractions</vt:lpstr>
      <vt:lpstr>Example 2: Multiplying Fractions (cont.)</vt:lpstr>
      <vt:lpstr>Example 3: Application: Multiplying Fractions </vt:lpstr>
      <vt:lpstr>Example 3: Application: Multiplying Fractions (cont.) </vt:lpstr>
      <vt:lpstr>Example 3: Application: Multiplying Fractions (cont.)</vt:lpstr>
      <vt:lpstr>Commutative Property of Multiplication</vt:lpstr>
      <vt:lpstr>Associative Property of Multiplication</vt:lpstr>
      <vt:lpstr>Example 4: Recognizing the Properties of Multiplication</vt:lpstr>
      <vt:lpstr>To Reduce a Fraction to Lowest Terms</vt:lpstr>
      <vt:lpstr>Example 5: Reducing Fractions to Lowest Terms</vt:lpstr>
      <vt:lpstr>Example 6: Reducing Fractions to Lowest Terms</vt:lpstr>
      <vt:lpstr>Example 6: Reducing Fractions to Lowest Terms (cont.)</vt:lpstr>
      <vt:lpstr>Completion Example 7: Reducing Fractions to Lowest Terms</vt:lpstr>
      <vt:lpstr>Example 8: Application: Reducing Fractions to Lowest Terms </vt:lpstr>
      <vt:lpstr>Example 9: Multiplying and Reducing Using Prime Factors</vt:lpstr>
      <vt:lpstr>Example 10: Multiplying and Reducing Using Prime Factors</vt:lpstr>
      <vt:lpstr>Example 11: Multiplying and Reducing Using Prime Factors</vt:lpstr>
      <vt:lpstr>Completion Example 12: Multiplying and Reducing Using Prime Factors </vt:lpstr>
      <vt:lpstr>Example 13: Application: Multiplying and Reducing Fractions</vt:lpstr>
      <vt:lpstr>Example 13: Application: Multiplying and Reducing Fractions (cont.)</vt:lpstr>
      <vt:lpstr>Example 14: Multiplying and Reducing Using the Division Method</vt:lpstr>
      <vt:lpstr>Example 15: Multiplying and Reducing Using the Division Method</vt:lpstr>
      <vt:lpstr>Example 16: Multiplying and Reducing Using the Division Method</vt:lpstr>
      <vt:lpstr>Example 17: Multiplying and Reducing Using the Division Method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274</cp:revision>
  <dcterms:created xsi:type="dcterms:W3CDTF">2013-04-26T14:43:13Z</dcterms:created>
  <dcterms:modified xsi:type="dcterms:W3CDTF">2018-07-06T15:01:26Z</dcterms:modified>
</cp:coreProperties>
</file>