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81" r:id="rId15"/>
    <p:sldId id="273" r:id="rId16"/>
    <p:sldId id="282" r:id="rId17"/>
    <p:sldId id="274" r:id="rId18"/>
    <p:sldId id="276" r:id="rId19"/>
    <p:sldId id="277" r:id="rId20"/>
    <p:sldId id="283" r:id="rId21"/>
    <p:sldId id="285" r:id="rId22"/>
    <p:sldId id="286" r:id="rId23"/>
    <p:sldId id="287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>
    <p:extLst/>
  </p:cmAuthor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  <p:cmAuthor id="4" name="Nicholas Belloit" initials="NB [4]" lastIdx="1" clrIdx="3">
    <p:extLst/>
  </p:cmAuthor>
  <p:cmAuthor id="5" name="Nicholas Belloit" initials="NB [5]" lastIdx="1" clrIdx="4">
    <p:extLst/>
  </p:cmAuthor>
  <p:cmAuthor id="6" name="Nicholas Belloit" initials="NB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C86A6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93" autoAdjust="0"/>
    <p:restoredTop sz="94660"/>
  </p:normalViewPr>
  <p:slideViewPr>
    <p:cSldViewPr>
      <p:cViewPr varScale="1">
        <p:scale>
          <a:sx n="93" d="100"/>
          <a:sy n="93" d="100"/>
        </p:scale>
        <p:origin x="102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image" Target="../media/image105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5" Type="http://schemas.openxmlformats.org/officeDocument/2006/relationships/image" Target="../media/image10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Relationship Id="rId14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image" Target="../media/image113.wmf"/><Relationship Id="rId7" Type="http://schemas.openxmlformats.org/officeDocument/2006/relationships/image" Target="../media/image117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6" Type="http://schemas.openxmlformats.org/officeDocument/2006/relationships/image" Target="../media/image116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7" Type="http://schemas.openxmlformats.org/officeDocument/2006/relationships/image" Target="../media/image118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24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4" Type="http://schemas.openxmlformats.org/officeDocument/2006/relationships/image" Target="../media/image1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9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Relationship Id="rId9" Type="http://schemas.openxmlformats.org/officeDocument/2006/relationships/image" Target="../media/image13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7" Type="http://schemas.openxmlformats.org/officeDocument/2006/relationships/image" Target="../media/image144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5" Type="http://schemas.openxmlformats.org/officeDocument/2006/relationships/image" Target="../media/image142.wmf"/><Relationship Id="rId4" Type="http://schemas.openxmlformats.org/officeDocument/2006/relationships/image" Target="../media/image14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6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4A259-470A-41C0-A95C-2A9686982E59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57079-7BB8-4B6B-B04A-089D2E304F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5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6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2.wmf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29" Type="http://schemas.openxmlformats.org/officeDocument/2006/relationships/image" Target="../media/image4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oleObject" Target="../embeddings/oleObject43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Relationship Id="rId27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7.wmf"/><Relationship Id="rId17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76.wmf"/><Relationship Id="rId19" Type="http://schemas.openxmlformats.org/officeDocument/2006/relationships/image" Target="../media/image82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8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100.wmf"/><Relationship Id="rId26" Type="http://schemas.openxmlformats.org/officeDocument/2006/relationships/image" Target="../media/image10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34" Type="http://schemas.openxmlformats.org/officeDocument/2006/relationships/oleObject" Target="../embeddings/oleObject100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3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103.wmf"/><Relationship Id="rId32" Type="http://schemas.openxmlformats.org/officeDocument/2006/relationships/image" Target="../media/image107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105.wmf"/><Relationship Id="rId36" Type="http://schemas.openxmlformats.org/officeDocument/2006/relationships/oleObject" Target="../embeddings/oleObject102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106.wmf"/><Relationship Id="rId35" Type="http://schemas.openxmlformats.org/officeDocument/2006/relationships/oleObject" Target="../embeddings/oleObject10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9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10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1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11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7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14.bin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0.bin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2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3" Type="http://schemas.openxmlformats.org/officeDocument/2006/relationships/oleObject" Target="../embeddings/oleObject122.bin"/><Relationship Id="rId7" Type="http://schemas.openxmlformats.org/officeDocument/2006/relationships/image" Target="../media/image1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8.wmf"/><Relationship Id="rId5" Type="http://schemas.openxmlformats.org/officeDocument/2006/relationships/oleObject" Target="../embeddings/oleObject123.bin"/><Relationship Id="rId10" Type="http://schemas.openxmlformats.org/officeDocument/2006/relationships/oleObject" Target="../embeddings/oleObject126.bin"/><Relationship Id="rId4" Type="http://schemas.openxmlformats.org/officeDocument/2006/relationships/image" Target="../media/image125.wmf"/><Relationship Id="rId9" Type="http://schemas.openxmlformats.org/officeDocument/2006/relationships/image" Target="../media/image12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36.wmf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33.wmf"/><Relationship Id="rId17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5.wmf"/><Relationship Id="rId20" Type="http://schemas.openxmlformats.org/officeDocument/2006/relationships/image" Target="../media/image137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30.w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10" Type="http://schemas.openxmlformats.org/officeDocument/2006/relationships/image" Target="../media/image132.wmf"/><Relationship Id="rId19" Type="http://schemas.openxmlformats.org/officeDocument/2006/relationships/oleObject" Target="../embeddings/oleObject135.bin"/><Relationship Id="rId4" Type="http://schemas.openxmlformats.org/officeDocument/2006/relationships/image" Target="../media/image129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3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1.bin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4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4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0.bin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2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4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19" Type="http://schemas.openxmlformats.org/officeDocument/2006/relationships/image" Target="../media/image19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5613" y="5258019"/>
            <a:ext cx="4649787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350"/>
              </a:spcBef>
            </a:pPr>
            <a:r>
              <a:rPr lang="en-US" sz="2800" dirty="0">
                <a:latin typeface="Calibri" pitchFamily="34" charset="0"/>
              </a:rPr>
              <a:t>The perimeter is</a:t>
            </a: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383178"/>
              </p:ext>
            </p:extLst>
          </p:nvPr>
        </p:nvGraphicFramePr>
        <p:xfrm>
          <a:off x="1695450" y="22098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3" name="Equation" r:id="rId3" imgW="1358640" imgH="838080" progId="Equation.DSMT4">
                  <p:embed/>
                </p:oleObj>
              </mc:Choice>
              <mc:Fallback>
                <p:oleObj name="Equation" r:id="rId3" imgW="13586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22098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92334"/>
              </p:ext>
            </p:extLst>
          </p:nvPr>
        </p:nvGraphicFramePr>
        <p:xfrm>
          <a:off x="1689100" y="1295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5" imgW="1333440" imgH="838080" progId="Equation.DSMT4">
                  <p:embed/>
                </p:oleObj>
              </mc:Choice>
              <mc:Fallback>
                <p:oleObj name="Equation" r:id="rId5" imgW="13334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295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Calculating Perimeter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467100" y="4191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7" imgW="787400" imgH="838200" progId="Equation.DSMT4">
                  <p:embed/>
                </p:oleObj>
              </mc:Choice>
              <mc:Fallback>
                <p:oleObj name="Equation" r:id="rId7" imgW="7874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191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893596"/>
              </p:ext>
            </p:extLst>
          </p:nvPr>
        </p:nvGraphicFramePr>
        <p:xfrm>
          <a:off x="3130550" y="12954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Equation" r:id="rId9" imgW="1117440" imgH="838080" progId="Equation.DSMT4">
                  <p:embed/>
                </p:oleObj>
              </mc:Choice>
              <mc:Fallback>
                <p:oleObj name="Equation" r:id="rId9" imgW="111744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12954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255967"/>
              </p:ext>
            </p:extLst>
          </p:nvPr>
        </p:nvGraphicFramePr>
        <p:xfrm>
          <a:off x="3130550" y="22098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Equation" r:id="rId11" imgW="1130040" imgH="838080" progId="Equation.DSMT4">
                  <p:embed/>
                </p:oleObj>
              </mc:Choice>
              <mc:Fallback>
                <p:oleObj name="Equation" r:id="rId11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2098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695450" y="3200400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name="Equation" r:id="rId13" imgW="1460160" imgH="901440" progId="Equation.DSMT4">
                  <p:embed/>
                </p:oleObj>
              </mc:Choice>
              <mc:Fallback>
                <p:oleObj name="Equation" r:id="rId13" imgW="146016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00400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136900" y="32004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9" name="Equation" r:id="rId15" imgW="1130040" imgH="901440" progId="Equation.DSMT4">
                  <p:embed/>
                </p:oleObj>
              </mc:Choice>
              <mc:Fallback>
                <p:oleObj name="Equation" r:id="rId15" imgW="11300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2004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311650" y="41910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0" name="Equation" r:id="rId17" imgW="1536700" imgH="838200" progId="Equation.DSMT4">
                  <p:embed/>
                </p:oleObj>
              </mc:Choice>
              <mc:Fallback>
                <p:oleObj name="Equation" r:id="rId17" imgW="15367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1910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501105"/>
              </p:ext>
            </p:extLst>
          </p:nvPr>
        </p:nvGraphicFramePr>
        <p:xfrm>
          <a:off x="5886450" y="41910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1" name="Equation" r:id="rId19" imgW="2133360" imgH="838080" progId="Equation.DSMT4">
                  <p:embed/>
                </p:oleObj>
              </mc:Choice>
              <mc:Fallback>
                <p:oleObj name="Equation" r:id="rId19" imgW="213336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6450" y="41910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181100" y="1295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2" name="Equation" r:id="rId21" imgW="444307" imgH="837836" progId="Equation.DSMT4">
                  <p:embed/>
                </p:oleObj>
              </mc:Choice>
              <mc:Fallback>
                <p:oleObj name="Equation" r:id="rId21" imgW="444307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295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43000" y="2209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3" name="Equation" r:id="rId23" imgW="482391" imgH="837836" progId="Equation.DSMT4">
                  <p:embed/>
                </p:oleObj>
              </mc:Choice>
              <mc:Fallback>
                <p:oleObj name="Equation" r:id="rId23" imgW="482391" imgH="83783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84200" y="3200400"/>
          <a:ext cx="1041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4" name="Equation" r:id="rId25" imgW="1040948" imgH="901309" progId="Equation.DSMT4">
                  <p:embed/>
                </p:oleObj>
              </mc:Choice>
              <mc:Fallback>
                <p:oleObj name="Equation" r:id="rId25" imgW="1040948" imgH="90130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200400"/>
                        <a:ext cx="1041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91" name="Picture 47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600200"/>
            <a:ext cx="2714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8659"/>
              </p:ext>
            </p:extLst>
          </p:nvPr>
        </p:nvGraphicFramePr>
        <p:xfrm>
          <a:off x="2990088" y="51054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5" name="Equation" r:id="rId28" imgW="1942920" imgH="838080" progId="Equation.DSMT4">
                  <p:embed/>
                </p:oleObj>
              </mc:Choice>
              <mc:Fallback>
                <p:oleObj name="Equation" r:id="rId28" imgW="19429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088" y="51054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Subtract Mixed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fraction parts.</a:t>
            </a:r>
          </a:p>
          <a:p>
            <a:pPr marL="514350" indent="-514350" eaLnBrk="0" hangingPunct="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 whole numbers.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Mixed Numbers </a:t>
            </a:r>
            <a:r>
              <a:rPr lang="en-US" dirty="0"/>
              <a:t>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572001" y="1981200"/>
            <a:ext cx="44195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Or, we can subtract vertically. 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74850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3" imgW="1028520" imgH="838080" progId="Equation.DSMT4">
                  <p:embed/>
                </p:oleObj>
              </mc:Choice>
              <mc:Fallback>
                <p:oleObj name="Equation" r:id="rId3" imgW="102852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9750" y="2819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819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987550" y="2794000"/>
          <a:ext cx="2794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7" imgW="2793960" imgH="927000" progId="Equation.DSMT4">
                  <p:embed/>
                </p:oleObj>
              </mc:Choice>
              <mc:Fallback>
                <p:oleObj name="Equation" r:id="rId7" imgW="2793960" imgH="927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2794000"/>
                        <a:ext cx="2794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81200" y="4800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9" imgW="749300" imgH="838200" progId="Equation.DSMT4">
                  <p:embed/>
                </p:oleObj>
              </mc:Choice>
              <mc:Fallback>
                <p:oleObj name="Equation" r:id="rId9" imgW="7493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006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977622" y="47244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11" imgW="469900" imgH="838200" progId="Equation.DSMT4">
                  <p:embed/>
                </p:oleObj>
              </mc:Choice>
              <mc:Fallback>
                <p:oleObj name="Equation" r:id="rId11" imgW="4699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622" y="47244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40640886-7CB2-4151-829C-A7C80B6A2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043583"/>
              </p:ext>
            </p:extLst>
          </p:nvPr>
        </p:nvGraphicFramePr>
        <p:xfrm>
          <a:off x="3402838" y="1119487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tion" r:id="rId13" imgW="1358640" imgH="838080" progId="Equation.DSMT4">
                  <p:embed/>
                </p:oleObj>
              </mc:Choice>
              <mc:Fallback>
                <p:oleObj name="Equation" r:id="rId13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02838" y="1119487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02239352-40C2-4204-A723-A72F21E0BC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82303"/>
              </p:ext>
            </p:extLst>
          </p:nvPr>
        </p:nvGraphicFramePr>
        <p:xfrm>
          <a:off x="5727702" y="2889250"/>
          <a:ext cx="825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Equation" r:id="rId15" imgW="825480" imgH="1841400" progId="Equation.DSMT4">
                  <p:embed/>
                </p:oleObj>
              </mc:Choice>
              <mc:Fallback>
                <p:oleObj name="Equation" r:id="rId15" imgW="825480" imgH="1841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27702" y="2889250"/>
                        <a:ext cx="8255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665587"/>
              </p:ext>
            </p:extLst>
          </p:nvPr>
        </p:nvGraphicFramePr>
        <p:xfrm>
          <a:off x="5578475" y="4000500"/>
          <a:ext cx="123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3" imgW="1231560" imgH="901440" progId="Equation.DSMT4">
                  <p:embed/>
                </p:oleObj>
              </mc:Choice>
              <mc:Fallback>
                <p:oleObj name="Equation" r:id="rId3" imgW="123156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4000500"/>
                        <a:ext cx="123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723161"/>
              </p:ext>
            </p:extLst>
          </p:nvPr>
        </p:nvGraphicFramePr>
        <p:xfrm>
          <a:off x="4095750" y="3987800"/>
          <a:ext cx="144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5" imgW="1447560" imgH="901440" progId="Equation.DSMT4">
                  <p:embed/>
                </p:oleObj>
              </mc:Choice>
              <mc:Fallback>
                <p:oleObj name="Equation" r:id="rId5" imgW="1447560" imgH="901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987800"/>
                        <a:ext cx="144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57504"/>
              </p:ext>
            </p:extLst>
          </p:nvPr>
        </p:nvGraphicFramePr>
        <p:xfrm>
          <a:off x="5575121" y="30607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7" imgW="1282680" imgH="838080" progId="Equation.DSMT4">
                  <p:embed/>
                </p:oleObj>
              </mc:Choice>
              <mc:Fallback>
                <p:oleObj name="Equation" r:id="rId7" imgW="128268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121" y="30607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911584"/>
              </p:ext>
            </p:extLst>
          </p:nvPr>
        </p:nvGraphicFramePr>
        <p:xfrm>
          <a:off x="4044950" y="30607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Equation" r:id="rId9" imgW="1523880" imgH="838080" progId="Equation.DSMT4">
                  <p:embed/>
                </p:oleObj>
              </mc:Choice>
              <mc:Fallback>
                <p:oleObj name="Equation" r:id="rId9" imgW="1523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30607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Subtracting Mixed Numbers with Different</a:t>
            </a:r>
            <a:br>
              <a:rPr lang="en-US" dirty="0"/>
            </a:br>
            <a:r>
              <a:rPr lang="en-US" dirty="0"/>
              <a:t>Denominators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/>
              <a:t>The LCD is 15.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81164"/>
              </p:ext>
            </p:extLst>
          </p:nvPr>
        </p:nvGraphicFramePr>
        <p:xfrm>
          <a:off x="3130550" y="3048000"/>
          <a:ext cx="8382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11" imgW="838080" imgH="1854000" progId="Equation.DSMT4">
                  <p:embed/>
                </p:oleObj>
              </mc:Choice>
              <mc:Fallback>
                <p:oleObj name="Equation" r:id="rId11" imgW="838080" imgH="18540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3048000"/>
                        <a:ext cx="8382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260867" y="4953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13" imgW="622030" imgH="837836" progId="Equation.DSMT4">
                  <p:embed/>
                </p:oleObj>
              </mc:Choice>
              <mc:Fallback>
                <p:oleObj name="Equation" r:id="rId13" imgW="622030" imgH="837836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0867" y="4953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064161D4-D9ED-434A-8DCE-FEBA3D94CE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533055"/>
              </p:ext>
            </p:extLst>
          </p:nvPr>
        </p:nvGraphicFramePr>
        <p:xfrm>
          <a:off x="3402838" y="112600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Equation" r:id="rId15" imgW="1358640" imgH="838080" progId="Equation.DSMT4">
                  <p:embed/>
                </p:oleObj>
              </mc:Choice>
              <mc:Fallback>
                <p:oleObj name="Equation" r:id="rId15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02838" y="1126004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If the Fraction Part Being Subtracted is Larger than the First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“Borrow” 1 from the first whole number.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this 1 to the first fraction. (This will always result in an improper fraction that is larger than the fraction being subtracted.)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Subtract.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Subtract: 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In this case, the number 7 has no fraction part, so we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must </a:t>
            </a:r>
            <a:r>
              <a:rPr lang="en-US" sz="2800" b="1" dirty="0"/>
              <a:t>borrow</a:t>
            </a:r>
            <a:r>
              <a:rPr lang="en-US" sz="2800" dirty="0"/>
              <a:t> 1 from it. We then write 1 as     so that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its denominator will be the same as that of the fraction 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part of the other number,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E1CCE981-A311-42B6-B904-C56BE6089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046310"/>
              </p:ext>
            </p:extLst>
          </p:nvPr>
        </p:nvGraphicFramePr>
        <p:xfrm>
          <a:off x="5746750" y="32543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3" imgW="190440" imgH="330120" progId="Equation.DSMT4">
                  <p:embed/>
                </p:oleObj>
              </mc:Choice>
              <mc:Fallback>
                <p:oleObj name="Equation" r:id="rId3" imgW="1904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6750" y="3254375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01AC6176-D3A1-4781-BAB8-2977A3588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57528"/>
              </p:ext>
            </p:extLst>
          </p:nvPr>
        </p:nvGraphicFramePr>
        <p:xfrm>
          <a:off x="4398962" y="43434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5" imgW="342720" imgH="838080" progId="Equation.DSMT4">
                  <p:embed/>
                </p:oleObj>
              </mc:Choice>
              <mc:Fallback>
                <p:oleObj name="Equation" r:id="rId5" imgW="342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98962" y="4343400"/>
                        <a:ext cx="342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87ACC2BB-F06F-4B35-B493-86CED7093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510727"/>
              </p:ext>
            </p:extLst>
          </p:nvPr>
        </p:nvGraphicFramePr>
        <p:xfrm>
          <a:off x="6705600" y="30099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7" imgW="253800" imgH="838080" progId="Equation.DSMT4">
                  <p:embed/>
                </p:oleObj>
              </mc:Choice>
              <mc:Fallback>
                <p:oleObj name="Equation" r:id="rId7" imgW="253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05600" y="3009900"/>
                        <a:ext cx="254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8F9DAB16-CB2B-466F-B929-1A0941171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72473"/>
              </p:ext>
            </p:extLst>
          </p:nvPr>
        </p:nvGraphicFramePr>
        <p:xfrm>
          <a:off x="1905000" y="1125583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9" imgW="939600" imgH="838080" progId="Equation.DSMT4">
                  <p:embed/>
                </p:oleObj>
              </mc:Choice>
              <mc:Fallback>
                <p:oleObj name="Equation" r:id="rId9" imgW="939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5000" y="1125583"/>
                        <a:ext cx="93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168400" y="28194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2" name="Equation" r:id="rId3" imgW="672840" imgH="901440" progId="Equation.DSMT4">
                  <p:embed/>
                </p:oleObj>
              </mc:Choice>
              <mc:Fallback>
                <p:oleObj name="Equation" r:id="rId3" imgW="6728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8194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371600" y="2286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3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49450" y="1981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1981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981200" y="2819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Equation" r:id="rId9" imgW="939600" imgH="901440" progId="Equation.DSMT4">
                  <p:embed/>
                </p:oleObj>
              </mc:Choice>
              <mc:Fallback>
                <p:oleObj name="Equation" r:id="rId9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3302000" y="2099345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6" name="Equation" r:id="rId11" imgW="2946240" imgH="622080" progId="Equation.DSMT4">
                  <p:embed/>
                </p:oleObj>
              </mc:Choice>
              <mc:Fallback>
                <p:oleObj name="Equation" r:id="rId11" imgW="294624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99345"/>
                        <a:ext cx="294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8DBF814-E375-4430-B643-4A107D1A1CB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3721100"/>
            <a:ext cx="444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difference: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buNone/>
            </a:pPr>
            <a:r>
              <a:rPr lang="en-US" sz="2800" dirty="0"/>
              <a:t>    is larger than      so </a:t>
            </a:r>
            <a:r>
              <a:rPr lang="en-US" sz="2800" b="1" dirty="0"/>
              <a:t>borrow</a:t>
            </a:r>
            <a:r>
              <a:rPr lang="en-US" sz="2800" dirty="0"/>
              <a:t> 1 from 4</a:t>
            </a:r>
            <a:r>
              <a:rPr lang="en-US" sz="2800" dirty="0" smtClean="0"/>
              <a:t>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542488" y="230347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88" y="230347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2786733" y="2286000"/>
          <a:ext cx="38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" name="Equation" r:id="rId5" imgW="380880" imgH="838080" progId="Equation.DSMT4">
                  <p:embed/>
                </p:oleObj>
              </mc:Choice>
              <mc:Fallback>
                <p:oleObj name="Equation" r:id="rId5" imgW="380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733" y="2286000"/>
                        <a:ext cx="38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19"/>
          <p:cNvGraphicFramePr>
            <a:graphicFrameLocks noChangeAspect="1"/>
          </p:cNvGraphicFramePr>
          <p:nvPr/>
        </p:nvGraphicFramePr>
        <p:xfrm>
          <a:off x="1174750" y="4038600"/>
          <a:ext cx="66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" name="Equation" r:id="rId7" imgW="660240" imgH="901440" progId="Equation.DSMT4">
                  <p:embed/>
                </p:oleObj>
              </mc:Choice>
              <mc:Fallback>
                <p:oleObj name="Equation" r:id="rId7" imgW="660240" imgH="901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4038600"/>
                        <a:ext cx="66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20"/>
          <p:cNvGraphicFramePr>
            <a:graphicFrameLocks noChangeAspect="1"/>
          </p:cNvGraphicFramePr>
          <p:nvPr/>
        </p:nvGraphicFramePr>
        <p:xfrm>
          <a:off x="1388145" y="32258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Equation" r:id="rId9" imgW="482400" imgH="838080" progId="Equation.DSMT4">
                  <p:embed/>
                </p:oleObj>
              </mc:Choice>
              <mc:Fallback>
                <p:oleObj name="Equation" r:id="rId9" imgW="4824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145" y="32258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21"/>
          <p:cNvGraphicFramePr>
            <a:graphicFrameLocks noChangeAspect="1"/>
          </p:cNvGraphicFramePr>
          <p:nvPr/>
        </p:nvGraphicFramePr>
        <p:xfrm>
          <a:off x="1873250" y="3200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32004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22"/>
          <p:cNvGraphicFramePr>
            <a:graphicFrameLocks noChangeAspect="1"/>
          </p:cNvGraphicFramePr>
          <p:nvPr/>
        </p:nvGraphicFramePr>
        <p:xfrm>
          <a:off x="1981200" y="40386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Equation" r:id="rId13" imgW="939600" imgH="901440" progId="Equation.DSMT4">
                  <p:embed/>
                </p:oleObj>
              </mc:Choice>
              <mc:Fallback>
                <p:oleObj name="Equation" r:id="rId13" imgW="939600" imgH="9014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4025900" y="3317875"/>
          <a:ext cx="3975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Equation" r:id="rId15" imgW="3974760" imgH="622080" progId="Equation.DSMT4">
                  <p:embed/>
                </p:oleObj>
              </mc:Choice>
              <mc:Fallback>
                <p:oleObj name="Equation" r:id="rId15" imgW="3974760" imgH="622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317875"/>
                        <a:ext cx="3975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F78F360-F704-4230-A561-3767FCA4672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429" y="1108075"/>
            <a:ext cx="1193800" cy="838200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8F628D74-C152-40C1-9086-822551270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930" y="4970117"/>
            <a:ext cx="457200" cy="826273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B77FAE5B-99C2-462A-A86F-3F094C9D412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233" y="4970117"/>
            <a:ext cx="723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</a:t>
            </a:r>
            <a:r>
              <a:rPr lang="en-US" sz="3200">
                <a:solidFill>
                  <a:schemeClr val="accent1"/>
                </a:solidFill>
              </a:rPr>
              <a:t/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by </a:t>
            </a:r>
            <a:r>
              <a:rPr lang="en-US" sz="3200" dirty="0">
                <a:solidFill>
                  <a:schemeClr val="accent1"/>
                </a:solidFill>
              </a:rPr>
              <a:t>Borrowing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The LCD is 60.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892300" y="11430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1650960" imgH="838080" progId="Equation.DSMT4">
                  <p:embed/>
                </p:oleObj>
              </mc:Choice>
              <mc:Fallback>
                <p:oleObj name="Equation" r:id="rId3" imgW="16509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1430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 (cont.)</a:t>
            </a:r>
          </a:p>
        </p:txBody>
      </p:sp>
      <p:graphicFrame>
        <p:nvGraphicFramePr>
          <p:cNvPr id="133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939186"/>
              </p:ext>
            </p:extLst>
          </p:nvPr>
        </p:nvGraphicFramePr>
        <p:xfrm>
          <a:off x="228600" y="1905000"/>
          <a:ext cx="9144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" name="Equation" r:id="rId3" imgW="914400" imgH="1841400" progId="Equation.DSMT4">
                  <p:embed/>
                </p:oleObj>
              </mc:Choice>
              <mc:Fallback>
                <p:oleObj name="Equation" r:id="rId3" imgW="914400" imgH="1841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05000"/>
                        <a:ext cx="9144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94246"/>
              </p:ext>
            </p:extLst>
          </p:nvPr>
        </p:nvGraphicFramePr>
        <p:xfrm>
          <a:off x="1301750" y="2832100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2" name="Equation" r:id="rId5" imgW="1511280" imgH="901440" progId="Equation.DSMT4">
                  <p:embed/>
                </p:oleObj>
              </mc:Choice>
              <mc:Fallback>
                <p:oleObj name="Equation" r:id="rId5" imgW="1511280" imgH="9014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832100"/>
                        <a:ext cx="151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579358"/>
              </p:ext>
            </p:extLst>
          </p:nvPr>
        </p:nvGraphicFramePr>
        <p:xfrm>
          <a:off x="1314629" y="191770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3" name="Equation" r:id="rId7" imgW="1562040" imgH="838080" progId="Equation.DSMT4">
                  <p:embed/>
                </p:oleObj>
              </mc:Choice>
              <mc:Fallback>
                <p:oleObj name="Equation" r:id="rId7" imgW="15620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629" y="1917700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704267"/>
              </p:ext>
            </p:extLst>
          </p:nvPr>
        </p:nvGraphicFramePr>
        <p:xfrm>
          <a:off x="3136900" y="28321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4" name="Equation" r:id="rId9" imgW="1130040" imgH="901440" progId="Equation.DSMT4">
                  <p:embed/>
                </p:oleObj>
              </mc:Choice>
              <mc:Fallback>
                <p:oleObj name="Equation" r:id="rId9" imgW="1130040" imgH="901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8321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84762"/>
              </p:ext>
            </p:extLst>
          </p:nvPr>
        </p:nvGraphicFramePr>
        <p:xfrm>
          <a:off x="3132138" y="19050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5" name="Equation" r:id="rId11" imgW="1193760" imgH="838080" progId="Equation.DSMT4">
                  <p:embed/>
                </p:oleObj>
              </mc:Choice>
              <mc:Fallback>
                <p:oleObj name="Equation" r:id="rId11" imgW="119376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9050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7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78221"/>
              </p:ext>
            </p:extLst>
          </p:nvPr>
        </p:nvGraphicFramePr>
        <p:xfrm>
          <a:off x="4495800" y="28575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Equation" r:id="rId13" imgW="1130040" imgH="901440" progId="Equation.DSMT4">
                  <p:embed/>
                </p:oleObj>
              </mc:Choice>
              <mc:Fallback>
                <p:oleObj name="Equation" r:id="rId13" imgW="1130040" imgH="9014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5750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320349"/>
              </p:ext>
            </p:extLst>
          </p:nvPr>
        </p:nvGraphicFramePr>
        <p:xfrm>
          <a:off x="4524554" y="190500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Equation" r:id="rId15" imgW="1155600" imgH="838080" progId="Equation.DSMT4">
                  <p:embed/>
                </p:oleObj>
              </mc:Choice>
              <mc:Fallback>
                <p:oleObj name="Equation" r:id="rId15" imgW="1155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554" y="190500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476804"/>
              </p:ext>
            </p:extLst>
          </p:nvPr>
        </p:nvGraphicFramePr>
        <p:xfrm>
          <a:off x="4991100" y="37465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" name="Equation" r:id="rId17" imgW="647640" imgH="838080" progId="Equation.DSMT4">
                  <p:embed/>
                </p:oleObj>
              </mc:Choice>
              <mc:Fallback>
                <p:oleObj name="Equation" r:id="rId17" imgW="64764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7465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575804"/>
              </p:ext>
            </p:extLst>
          </p:nvPr>
        </p:nvGraphicFramePr>
        <p:xfrm>
          <a:off x="5873750" y="375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9" name="Equation" r:id="rId19" imgW="914400" imgH="838080" progId="Equation.DSMT4">
                  <p:embed/>
                </p:oleObj>
              </mc:Choice>
              <mc:Fallback>
                <p:oleObj name="Equation" r:id="rId19" imgW="91440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375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840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mixed numbers.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mixed numbers.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mixed numbers by borrowing.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Add and subtract mixed numbers by first changing them to improper fractions. 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-152400" y="203102"/>
            <a:ext cx="9601200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Subtracting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by Borrowing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39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dirty="0"/>
              <a:t>Subtract</a:t>
            </a:r>
            <a:r>
              <a:rPr lang="en-US" sz="2800" i="0" dirty="0">
                <a:solidFill>
                  <a:schemeClr val="tx1"/>
                </a:solidFill>
              </a:rPr>
              <a:t>: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sz="2800" dirty="0"/>
              <a:t>The LCD is 20.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811651"/>
              </p:ext>
            </p:extLst>
          </p:nvPr>
        </p:nvGraphicFramePr>
        <p:xfrm>
          <a:off x="1981200" y="1066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2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668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622182"/>
              </p:ext>
            </p:extLst>
          </p:nvPr>
        </p:nvGraphicFramePr>
        <p:xfrm>
          <a:off x="514350" y="2965960"/>
          <a:ext cx="901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3" name="Equation" r:id="rId5" imgW="901440" imgH="1841400" progId="Equation.DSMT4">
                  <p:embed/>
                </p:oleObj>
              </mc:Choice>
              <mc:Fallback>
                <p:oleObj name="Equation" r:id="rId5" imgW="901440" imgH="1841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965960"/>
                        <a:ext cx="9017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295434"/>
              </p:ext>
            </p:extLst>
          </p:nvPr>
        </p:nvGraphicFramePr>
        <p:xfrm>
          <a:off x="1606550" y="3893060"/>
          <a:ext cx="149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4" name="Equation" r:id="rId7" imgW="1498320" imgH="901440" progId="Equation.DSMT4">
                  <p:embed/>
                </p:oleObj>
              </mc:Choice>
              <mc:Fallback>
                <p:oleObj name="Equation" r:id="rId7" imgW="149832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3893060"/>
                        <a:ext cx="149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1594"/>
              </p:ext>
            </p:extLst>
          </p:nvPr>
        </p:nvGraphicFramePr>
        <p:xfrm>
          <a:off x="1555750" y="296596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name="Equation" r:id="rId9" imgW="1536480" imgH="838080" progId="Equation.DSMT4">
                  <p:embed/>
                </p:oleObj>
              </mc:Choice>
              <mc:Fallback>
                <p:oleObj name="Equation" r:id="rId9" imgW="15364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96596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514709"/>
              </p:ext>
            </p:extLst>
          </p:nvPr>
        </p:nvGraphicFramePr>
        <p:xfrm>
          <a:off x="36385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name="Equation" r:id="rId11" imgW="685800" imgH="279360" progId="Equation.DSMT4">
                  <p:embed/>
                </p:oleObj>
              </mc:Choice>
              <mc:Fallback>
                <p:oleObj name="Equation" r:id="rId11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604412"/>
              </p:ext>
            </p:extLst>
          </p:nvPr>
        </p:nvGraphicFramePr>
        <p:xfrm>
          <a:off x="3684588" y="324536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7" name="Equation" r:id="rId13" imgW="647640" imgH="279360" progId="Equation.DSMT4">
                  <p:embed/>
                </p:oleObj>
              </mc:Choice>
              <mc:Fallback>
                <p:oleObj name="Equation" r:id="rId13" imgW="647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324536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26305"/>
              </p:ext>
            </p:extLst>
          </p:nvPr>
        </p:nvGraphicFramePr>
        <p:xfrm>
          <a:off x="5175250" y="420421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8" name="Equation" r:id="rId15" imgW="685800" imgH="279360" progId="Equation.DSMT4">
                  <p:embed/>
                </p:oleObj>
              </mc:Choice>
              <mc:Fallback>
                <p:oleObj name="Equation" r:id="rId15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20421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349642"/>
              </p:ext>
            </p:extLst>
          </p:nvPr>
        </p:nvGraphicFramePr>
        <p:xfrm>
          <a:off x="5200650" y="3245360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9" name="Equation" r:id="rId17" imgW="634680" imgH="279360" progId="Equation.DSMT4">
                  <p:embed/>
                </p:oleObj>
              </mc:Choice>
              <mc:Fallback>
                <p:oleObj name="Equation" r:id="rId17" imgW="634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3245360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650396"/>
              </p:ext>
            </p:extLst>
          </p:nvPr>
        </p:nvGraphicFramePr>
        <p:xfrm>
          <a:off x="5241263" y="5626100"/>
          <a:ext cx="131960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Equation" r:id="rId19" imgW="190440" imgH="393480" progId="Equation.DSMT4">
                  <p:embed/>
                </p:oleObj>
              </mc:Choice>
              <mc:Fallback>
                <p:oleObj name="Equation" r:id="rId19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263" y="5626100"/>
                        <a:ext cx="1319609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469532"/>
              </p:ext>
            </p:extLst>
          </p:nvPr>
        </p:nvGraphicFramePr>
        <p:xfrm>
          <a:off x="6812575" y="5571395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1" name="Equation" r:id="rId21" imgW="1104840" imgH="241200" progId="Equation.DSMT4">
                  <p:embed/>
                </p:oleObj>
              </mc:Choice>
              <mc:Fallback>
                <p:oleObj name="Equation" r:id="rId21" imgW="1104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575" y="5571395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081381"/>
              </p:ext>
            </p:extLst>
          </p:nvPr>
        </p:nvGraphicFramePr>
        <p:xfrm>
          <a:off x="429451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2" name="Equation" r:id="rId23" imgW="431640" imgH="838080" progId="Equation.DSMT4">
                  <p:embed/>
                </p:oleObj>
              </mc:Choice>
              <mc:Fallback>
                <p:oleObj name="Equation" r:id="rId23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51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526694"/>
              </p:ext>
            </p:extLst>
          </p:nvPr>
        </p:nvGraphicFramePr>
        <p:xfrm>
          <a:off x="5842000" y="296187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3" name="Equation" r:id="rId25" imgW="431640" imgH="838080" progId="Equation.DSMT4">
                  <p:embed/>
                </p:oleObj>
              </mc:Choice>
              <mc:Fallback>
                <p:oleObj name="Equation" r:id="rId25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96187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70889"/>
              </p:ext>
            </p:extLst>
          </p:nvPr>
        </p:nvGraphicFramePr>
        <p:xfrm>
          <a:off x="586569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4" name="Equation" r:id="rId27" imgW="431640" imgH="838080" progId="Equation.DSMT4">
                  <p:embed/>
                </p:oleObj>
              </mc:Choice>
              <mc:Fallback>
                <p:oleObj name="Equation" r:id="rId27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69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433699"/>
              </p:ext>
            </p:extLst>
          </p:nvPr>
        </p:nvGraphicFramePr>
        <p:xfrm>
          <a:off x="5638800" y="5115528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5" name="Equation" r:id="rId29" imgW="647640" imgH="838080" progId="Equation.DSMT4">
                  <p:embed/>
                </p:oleObj>
              </mc:Choice>
              <mc:Fallback>
                <p:oleObj name="Equation" r:id="rId29" imgW="647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115528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14299"/>
              </p:ext>
            </p:extLst>
          </p:nvPr>
        </p:nvGraphicFramePr>
        <p:xfrm>
          <a:off x="4290649" y="3948471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6" name="Equation" r:id="rId31" imgW="431640" imgH="838080" progId="Equation.DSMT4">
                  <p:embed/>
                </p:oleObj>
              </mc:Choice>
              <mc:Fallback>
                <p:oleObj name="Equation" r:id="rId31" imgW="4316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649" y="3948471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xmlns="" id="{A6EB3C9D-23DB-430A-BCB2-C7F8E73264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196146"/>
              </p:ext>
            </p:extLst>
          </p:nvPr>
        </p:nvGraphicFramePr>
        <p:xfrm>
          <a:off x="4167510" y="448361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7" name="Equation" r:id="rId33" imgW="190440" imgH="393480" progId="Equation.DSMT4">
                  <p:embed/>
                </p:oleObj>
              </mc:Choice>
              <mc:Fallback>
                <p:oleObj name="Equation" r:id="rId33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510" y="448361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xmlns="" id="{7C56063D-998F-4E05-856A-FA03C08C6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45159"/>
              </p:ext>
            </p:extLst>
          </p:nvPr>
        </p:nvGraphicFramePr>
        <p:xfrm>
          <a:off x="5797766" y="4498964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8" name="Equation" r:id="rId34" imgW="190440" imgH="393480" progId="Equation.DSMT4">
                  <p:embed/>
                </p:oleObj>
              </mc:Choice>
              <mc:Fallback>
                <p:oleObj name="Equation" r:id="rId34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766" y="4498964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xmlns="" id="{C42A675F-F46A-4360-8572-866AED420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432718"/>
              </p:ext>
            </p:extLst>
          </p:nvPr>
        </p:nvGraphicFramePr>
        <p:xfrm>
          <a:off x="5715000" y="3510907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9" name="Equation" r:id="rId35" imgW="190440" imgH="393480" progId="Equation.DSMT4">
                  <p:embed/>
                </p:oleObj>
              </mc:Choice>
              <mc:Fallback>
                <p:oleObj name="Equation" r:id="rId35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10907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>
            <a:extLst>
              <a:ext uri="{FF2B5EF4-FFF2-40B4-BE49-F238E27FC236}">
                <a16:creationId xmlns:a16="http://schemas.microsoft.com/office/drawing/2014/main" xmlns="" id="{9E937150-9A85-4F84-85DE-E432B1A6D7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62582"/>
              </p:ext>
            </p:extLst>
          </p:nvPr>
        </p:nvGraphicFramePr>
        <p:xfrm>
          <a:off x="4195111" y="3472711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0" name="Equation" r:id="rId36" imgW="190440" imgH="393480" progId="Equation.DSMT4">
                  <p:embed/>
                </p:oleObj>
              </mc:Choice>
              <mc:Fallback>
                <p:oleObj name="Equation" r:id="rId36" imgW="19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111" y="3472711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he was first riding a trail with his new bicycle, </a:t>
            </a:r>
          </a:p>
          <a:p>
            <a:r>
              <a:rPr lang="en-US" dirty="0"/>
              <a:t>Karl found that he was taking         minutes to ride the </a:t>
            </a:r>
          </a:p>
          <a:p>
            <a:r>
              <a:rPr lang="en-US" dirty="0"/>
              <a:t>4-mile loop. Now he takes        minutes to ride the </a:t>
            </a:r>
          </a:p>
          <a:p>
            <a:r>
              <a:rPr lang="en-US" dirty="0"/>
              <a:t>same 4 miles. By how many minutes has he improved in </a:t>
            </a:r>
            <a:r>
              <a:rPr lang="en-US" b="1" dirty="0"/>
              <a:t>a</a:t>
            </a:r>
            <a:r>
              <a:rPr lang="en-US" dirty="0"/>
              <a:t>. riding 4 miles? </a:t>
            </a:r>
            <a:r>
              <a:rPr lang="en-US" b="1" dirty="0"/>
              <a:t>b</a:t>
            </a:r>
            <a:r>
              <a:rPr lang="en-US" dirty="0"/>
              <a:t>. riding 1 mile?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In this 	problem there are two questions. What was his 	improved time for the distance of </a:t>
            </a:r>
            <a:r>
              <a:rPr lang="en-US" b="1" dirty="0"/>
              <a:t>a.</a:t>
            </a:r>
            <a:r>
              <a:rPr lang="en-US" dirty="0"/>
              <a:t> 4 miles 	and </a:t>
            </a:r>
            <a:r>
              <a:rPr lang="en-US" b="1" dirty="0"/>
              <a:t>b.</a:t>
            </a:r>
            <a:r>
              <a:rPr lang="en-US" dirty="0"/>
              <a:t> for 1 mile.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926345"/>
              </p:ext>
            </p:extLst>
          </p:nvPr>
        </p:nvGraphicFramePr>
        <p:xfrm>
          <a:off x="4879305" y="1600200"/>
          <a:ext cx="53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Equation" r:id="rId3" imgW="533160" imgH="736560" progId="Equation.DSMT4">
                  <p:embed/>
                </p:oleObj>
              </mc:Choice>
              <mc:Fallback>
                <p:oleObj name="Equation" r:id="rId3" imgW="533160" imgH="736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305" y="1600200"/>
                        <a:ext cx="533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4333205" y="2100044"/>
          <a:ext cx="546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Equation" r:id="rId5" imgW="545760" imgH="749160" progId="Equation.DSMT4">
                  <p:embed/>
                </p:oleObj>
              </mc:Choice>
              <mc:Fallback>
                <p:oleObj name="Equation" r:id="rId5" imgW="545760" imgH="749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205" y="2100044"/>
                        <a:ext cx="546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To find the improved time for 4 miles, subtract the two given times: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sz="1500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Then to find the improved time for 1 mile, divide the answer from part </a:t>
            </a:r>
            <a:r>
              <a:rPr lang="en-US" b="1" dirty="0"/>
              <a:t>a.</a:t>
            </a:r>
            <a:r>
              <a:rPr lang="en-US" dirty="0"/>
              <a:t> by 4.  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066800" y="26670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9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670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41413" algn="l"/>
              </a:tabLst>
            </a:pPr>
            <a:r>
              <a:rPr lang="en-US" b="1" dirty="0"/>
              <a:t>Step 3:	</a:t>
            </a:r>
            <a:r>
              <a:rPr lang="en-US" dirty="0"/>
              <a:t>SOLVE: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r>
              <a:rPr lang="en-US" dirty="0"/>
              <a:t>The LCD is 10.</a:t>
            </a:r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So, in riding 4 miles, Karl has improved by     </a:t>
            </a:r>
            <a:r>
              <a:rPr lang="en-US" dirty="0">
                <a:solidFill>
                  <a:srgbClr val="FF0000"/>
                </a:solidFill>
              </a:rPr>
              <a:t>minutes</a:t>
            </a:r>
            <a:r>
              <a:rPr lang="en-US" dirty="0"/>
              <a:t>.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143000" y="2269659"/>
          <a:ext cx="8128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5" name="Equation" r:id="rId3" imgW="812520" imgH="1790640" progId="Equation.DSMT4">
                  <p:embed/>
                </p:oleObj>
              </mc:Choice>
              <mc:Fallback>
                <p:oleObj name="Equation" r:id="rId3" imgW="812520" imgH="1790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69659"/>
                        <a:ext cx="8128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211530"/>
              </p:ext>
            </p:extLst>
          </p:nvPr>
        </p:nvGraphicFramePr>
        <p:xfrm>
          <a:off x="2076450" y="2262188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6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2262188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070100" y="3191749"/>
          <a:ext cx="1435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7" name="Equation" r:id="rId7" imgW="1434960" imgH="863280" progId="Equation.DSMT4">
                  <p:embed/>
                </p:oleObj>
              </mc:Choice>
              <mc:Fallback>
                <p:oleObj name="Equation" r:id="rId7" imgW="14349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191749"/>
                        <a:ext cx="1435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208335"/>
              </p:ext>
            </p:extLst>
          </p:nvPr>
        </p:nvGraphicFramePr>
        <p:xfrm>
          <a:off x="3638550" y="22606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8" name="Equation" r:id="rId9" imgW="1269720" imgH="838080" progId="Equation.DSMT4">
                  <p:embed/>
                </p:oleObj>
              </mc:Choice>
              <mc:Fallback>
                <p:oleObj name="Equation" r:id="rId9" imgW="1269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2606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3657833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9" name="Equation" r:id="rId11" imgW="1269720" imgH="863280" progId="Equation.DSMT4">
                  <p:embed/>
                </p:oleObj>
              </mc:Choice>
              <mc:Fallback>
                <p:oleObj name="Equation" r:id="rId11" imgW="1269720" imgH="863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833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191058"/>
              </p:ext>
            </p:extLst>
          </p:nvPr>
        </p:nvGraphicFramePr>
        <p:xfrm>
          <a:off x="4957763" y="22606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0" name="Equation" r:id="rId13" imgW="1282680" imgH="838080" progId="Equation.DSMT4">
                  <p:embed/>
                </p:oleObj>
              </mc:Choice>
              <mc:Fallback>
                <p:oleObj name="Equation" r:id="rId13" imgW="1282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763" y="22606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4978400" y="3184059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1" name="Equation" r:id="rId15" imgW="1269720" imgH="863280" progId="Equation.DSMT4">
                  <p:embed/>
                </p:oleObj>
              </mc:Choice>
              <mc:Fallback>
                <p:oleObj name="Equation" r:id="rId15" imgW="1269720" imgH="863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184059"/>
                        <a:ext cx="1270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5727700" y="4098459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2" name="Equation" r:id="rId17" imgW="596880" imgH="838080" progId="Equation.DSMT4">
                  <p:embed/>
                </p:oleObj>
              </mc:Choice>
              <mc:Fallback>
                <p:oleObj name="Equation" r:id="rId17" imgW="5968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098459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7120156" y="4741877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73" name="Equation" r:id="rId19" imgW="596880" imgH="838080" progId="Equation.DSMT4">
                  <p:embed/>
                </p:oleObj>
              </mc:Choice>
              <mc:Fallback>
                <p:oleObj name="Equation" r:id="rId19" imgW="596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0156" y="4741877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Application: Subtracting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85850" indent="-514350">
              <a:buFont typeface="+mj-lt"/>
              <a:buAutoNum type="alphaLcPeriod" startAt="2"/>
            </a:pPr>
            <a:r>
              <a:rPr lang="en-US" dirty="0"/>
              <a:t>To find his improvement time in riding one mile, we divide the answer in part </a:t>
            </a:r>
            <a:r>
              <a:rPr lang="en-US" b="1" dirty="0"/>
              <a:t>a.</a:t>
            </a:r>
            <a:r>
              <a:rPr lang="en-US" dirty="0"/>
              <a:t> by 4.</a:t>
            </a:r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buAutoNum type="alphaLcPeriod" startAt="2"/>
              <a:tabLst>
                <a:tab pos="1141413" algn="l"/>
              </a:tabLst>
            </a:pPr>
            <a:endParaRPr lang="en-US" dirty="0"/>
          </a:p>
          <a:p>
            <a:pPr marL="514350" indent="-514350">
              <a:tabLst>
                <a:tab pos="1141413" algn="l"/>
              </a:tabLst>
            </a:pPr>
            <a:r>
              <a:rPr lang="en-US" dirty="0"/>
              <a:t>	He has improved by         </a:t>
            </a:r>
            <a:r>
              <a:rPr lang="en-US" dirty="0">
                <a:solidFill>
                  <a:srgbClr val="FF0000"/>
                </a:solidFill>
              </a:rPr>
              <a:t>minutes per mile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tabLst>
                <a:tab pos="1141413" algn="l"/>
              </a:tabLst>
            </a:pPr>
            <a:r>
              <a:rPr lang="en-US" b="1" dirty="0"/>
              <a:t>Step 4:</a:t>
            </a:r>
            <a:r>
              <a:rPr lang="en-US" dirty="0"/>
              <a:t>	CHECK: The two times seem reasonable. With 	the whole number parts only, we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25 </a:t>
            </a:r>
            <a:r>
              <a:rPr lang="en-US" dirty="0"/>
              <a:t>– 18 </a:t>
            </a:r>
            <a:r>
              <a:rPr lang="en-US" dirty="0" smtClean="0"/>
              <a:t>= </a:t>
            </a:r>
            <a:r>
              <a:rPr lang="en-US" dirty="0"/>
              <a:t>7 which is very close to         .</a:t>
            </a:r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1981200" y="2286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3" name="Equation" r:id="rId3" imgW="1091880" imgH="838080" progId="Equation.DSMT4">
                  <p:embed/>
                </p:oleObj>
              </mc:Choice>
              <mc:Fallback>
                <p:oleObj name="Equation" r:id="rId3" imgW="10918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86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136900" y="22860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4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22860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4445000" y="22860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5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2860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5562600" y="2286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6" name="Equation" r:id="rId9" imgW="685800" imgH="838080" progId="Equation.DSMT4">
                  <p:embed/>
                </p:oleObj>
              </mc:Choice>
              <mc:Fallback>
                <p:oleObj name="Equation" r:id="rId9" imgW="685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86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286500" y="22860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7" name="Equation" r:id="rId11" imgW="876240" imgH="838080" progId="Equation.DSMT4">
                  <p:embed/>
                </p:oleObj>
              </mc:Choice>
              <mc:Fallback>
                <p:oleObj name="Equation" r:id="rId11" imgW="8762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2860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3995956" y="31158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8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56" y="31158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359710"/>
              </p:ext>
            </p:extLst>
          </p:nvPr>
        </p:nvGraphicFramePr>
        <p:xfrm>
          <a:off x="6498118" y="500437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9" name="Equation" r:id="rId15" imgW="596880" imgH="838080" progId="Equation.DSMT4">
                  <p:embed/>
                </p:oleObj>
              </mc:Choice>
              <mc:Fallback>
                <p:oleObj name="Equation" r:id="rId15" imgW="596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118" y="500437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change each number into its corresponding improper fraction, then add.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876800" y="1143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3" imgW="1143000" imgH="838080" progId="Equation.DSMT4">
                  <p:embed/>
                </p:oleObj>
              </mc:Choice>
              <mc:Fallback>
                <p:oleObj name="Equation" r:id="rId3" imgW="1143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209800" y="34290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2" name="Equation" r:id="rId5" imgW="1143000" imgH="838080" progId="Equation.DSMT4">
                  <p:embed/>
                </p:oleObj>
              </mc:Choice>
              <mc:Fallback>
                <p:oleObj name="Equation" r:id="rId5" imgW="1143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290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441700" y="3429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3"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3429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864100" y="3429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4" name="Equation" r:id="rId8" imgW="850680" imgH="838080" progId="Equation.DSMT4">
                  <p:embed/>
                </p:oleObj>
              </mc:Choice>
              <mc:Fallback>
                <p:oleObj name="Equation" r:id="rId8" imgW="850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429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791200" y="3429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5" name="Equation" r:id="rId10" imgW="990360" imgH="838080" progId="Equation.DSMT4">
                  <p:embed/>
                </p:oleObj>
              </mc:Choice>
              <mc:Fallback>
                <p:oleObj name="Equation" r:id="rId10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429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Adding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Change each mixed number to fraction form. Then write equivalent fractions using the LCD and add. </a:t>
            </a:r>
          </a:p>
          <a:p>
            <a:r>
              <a:rPr lang="en-US" dirty="0"/>
              <a:t>The LCD is 18.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876800" y="1143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8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143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85800" y="38862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9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862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9939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0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409950" y="38862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1" name="Equation" r:id="rId9" imgW="1726920" imgH="838080" progId="Equation.DSMT4">
                  <p:embed/>
                </p:oleObj>
              </mc:Choice>
              <mc:Fallback>
                <p:oleObj name="Equation" r:id="rId9" imgW="1726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8862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5194300" y="38862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2" name="Equation" r:id="rId11" imgW="1358640" imgH="838080" progId="Equation.DSMT4">
                  <p:embed/>
                </p:oleObj>
              </mc:Choice>
              <mc:Fallback>
                <p:oleObj name="Equation" r:id="rId11" imgW="1358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8862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3429000" y="4953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3" name="Equation" r:id="rId13" imgW="850680" imgH="838080" progId="Equation.DSMT4">
                  <p:embed/>
                </p:oleObj>
              </mc:Choice>
              <mc:Fallback>
                <p:oleObj name="Equation" r:id="rId13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4330700" y="4953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4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953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358634"/>
              </p:ext>
            </p:extLst>
          </p:nvPr>
        </p:nvGraphicFramePr>
        <p:xfrm>
          <a:off x="5410200" y="49530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5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530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172200" y="4953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6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953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4606255" y="50033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724400" y="5486400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Subtracting Mixed Numbers Using Improper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using improper fractions: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LCD is 20.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537200" y="1134611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5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1134611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30480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5" imgW="1473120" imgH="838080" progId="Equation.DSMT4">
                  <p:embed/>
                </p:oleObj>
              </mc:Choice>
              <mc:Fallback>
                <p:oleObj name="Equation" r:id="rId5" imgW="1473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2146300" y="3048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048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3568700" y="30480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30480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3556000" y="40386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Equation" r:id="rId11" imgW="1701720" imgH="838080" progId="Equation.DSMT4">
                  <p:embed/>
                </p:oleObj>
              </mc:Choice>
              <mc:Fallback>
                <p:oleObj name="Equation" r:id="rId11" imgW="1701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0386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5346700" y="40386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13" imgW="672840" imgH="838080" progId="Equation.DSMT4">
                  <p:embed/>
                </p:oleObj>
              </mc:Choice>
              <mc:Fallback>
                <p:oleObj name="Equation" r:id="rId13" imgW="672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0386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6013450" y="40386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15" imgW="1015920" imgH="838080" progId="Equation.DSMT4">
                  <p:embed/>
                </p:oleObj>
              </mc:Choice>
              <mc:Fallback>
                <p:oleObj name="Equation" r:id="rId15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40386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Add Mixed Numbers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24006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fraction parts.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whole numbers.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answer as a mixed number with the fraction part less than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48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can write each number as a sum and then use the commutative and associative properties of addition to treat the whole numbers and fraction parts separately.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572000" y="4953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3" imgW="1180800" imgH="838080" progId="Equation.DSMT4">
                  <p:embed/>
                </p:oleObj>
              </mc:Choice>
              <mc:Fallback>
                <p:oleObj name="Equation" r:id="rId3" imgW="11808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149350" y="40005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40005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387600" y="40005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7" imgW="2031840" imgH="838080" progId="Equation.DSMT4">
                  <p:embed/>
                </p:oleObj>
              </mc:Choice>
              <mc:Fallback>
                <p:oleObj name="Equation" r:id="rId7" imgW="203184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0005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84700" y="3962400"/>
          <a:ext cx="2628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9" imgW="2628720" imgH="927000" progId="Equation.DSMT4">
                  <p:embed/>
                </p:oleObj>
              </mc:Choice>
              <mc:Fallback>
                <p:oleObj name="Equation" r:id="rId9" imgW="2628720" imgH="927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962400"/>
                        <a:ext cx="2628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791200" y="49530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530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AB444BA-8ABB-4E08-9137-9BB60B35515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097280"/>
            <a:ext cx="12065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Mixed Numbers with the Same Denominator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Or, vertically,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84650" y="1905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1905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937000" y="2895600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5" imgW="672840" imgH="901440" progId="Equation.DSMT4">
                  <p:embed/>
                </p:oleObj>
              </mc:Choice>
              <mc:Fallback>
                <p:oleObj name="Equation" r:id="rId5" imgW="6728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895600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025900" y="3810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7" imgW="622030" imgH="837836" progId="Equation.DSMT4">
                  <p:embed/>
                </p:oleObj>
              </mc:Choice>
              <mc:Fallback>
                <p:oleObj name="Equation" r:id="rId7" imgW="622030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3810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Mixed Numbers </a:t>
            </a:r>
            <a:r>
              <a:rPr lang="en-US" dirty="0"/>
              <a:t>with Different Denominators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365760" y="1280159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fractions do not have the same denominator. </a:t>
            </a:r>
            <a:r>
              <a:rPr lang="en-US" sz="2800" dirty="0"/>
              <a:t>The LCD is 18. 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1896844" y="3048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844" y="3048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4500111" y="5105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111" y="5105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233099" y="51054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Equation" r:id="rId7" imgW="736560" imgH="838080" progId="Equation.DSMT4">
                  <p:embed/>
                </p:oleObj>
              </mc:Choice>
              <mc:Fallback>
                <p:oleObj name="Equation" r:id="rId7" imgW="7365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099" y="51054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7"/>
          <p:cNvGraphicFramePr>
            <a:graphicFrameLocks noChangeAspect="1"/>
          </p:cNvGraphicFramePr>
          <p:nvPr/>
        </p:nvGraphicFramePr>
        <p:xfrm>
          <a:off x="1535113" y="40830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Equation" r:id="rId9" imgW="838080" imgH="901440" progId="Equation.DSMT4">
                  <p:embed/>
                </p:oleObj>
              </mc:Choice>
              <mc:Fallback>
                <p:oleObj name="Equation" r:id="rId9" imgW="83808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40830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8"/>
          <p:cNvGraphicFramePr>
            <a:graphicFrameLocks noChangeAspect="1"/>
          </p:cNvGraphicFramePr>
          <p:nvPr/>
        </p:nvGraphicFramePr>
        <p:xfrm>
          <a:off x="2565866" y="30480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11" imgW="1307880" imgH="838080" progId="Equation.DSMT4">
                  <p:embed/>
                </p:oleObj>
              </mc:Choice>
              <mc:Fallback>
                <p:oleObj name="Equation" r:id="rId11" imgW="13078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866" y="30480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/>
          <p:cNvGraphicFramePr>
            <a:graphicFrameLocks noChangeAspect="1"/>
          </p:cNvGraphicFramePr>
          <p:nvPr/>
        </p:nvGraphicFramePr>
        <p:xfrm>
          <a:off x="4102799" y="30480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13" imgW="1104840" imgH="838080" progId="Equation.DSMT4">
                  <p:embed/>
                </p:oleObj>
              </mc:Choice>
              <mc:Fallback>
                <p:oleObj name="Equation" r:id="rId13" imgW="11048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799" y="30480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1"/>
          <p:cNvGraphicFramePr>
            <a:graphicFrameLocks noChangeAspect="1"/>
          </p:cNvGraphicFramePr>
          <p:nvPr/>
        </p:nvGraphicFramePr>
        <p:xfrm>
          <a:off x="255746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15" imgW="1473120" imgH="901440" progId="Equation.DSMT4">
                  <p:embed/>
                </p:oleObj>
              </mc:Choice>
              <mc:Fallback>
                <p:oleObj name="Equation" r:id="rId15" imgW="1473120" imgH="901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2"/>
          <p:cNvGraphicFramePr>
            <a:graphicFrameLocks noChangeAspect="1"/>
          </p:cNvGraphicFramePr>
          <p:nvPr/>
        </p:nvGraphicFramePr>
        <p:xfrm>
          <a:off x="4097323" y="40830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17" imgW="1473120" imgH="901440" progId="Equation.DSMT4">
                  <p:embed/>
                </p:oleObj>
              </mc:Choice>
              <mc:Fallback>
                <p:oleObj name="Equation" r:id="rId17" imgW="1473120" imgH="9014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23" y="40830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8449281-BA04-4100-AB8A-A9F5A6E095D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066" y="1097280"/>
            <a:ext cx="13589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sum: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LCD is 20.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AA35A73-94FF-4A39-BCF5-D47F552300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132114"/>
            <a:ext cx="13843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701800" y="2533650"/>
          <a:ext cx="151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" name="Equation" r:id="rId3" imgW="1511280" imgH="901440" progId="Equation.DSMT4">
                  <p:embed/>
                </p:oleObj>
              </mc:Choice>
              <mc:Fallback>
                <p:oleObj name="Equation" r:id="rId3" imgW="1511280" imgH="9014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533650"/>
                        <a:ext cx="151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04155"/>
              </p:ext>
            </p:extLst>
          </p:nvPr>
        </p:nvGraphicFramePr>
        <p:xfrm>
          <a:off x="1708150" y="1549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3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1549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3302000" y="2533650"/>
          <a:ext cx="1117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4" name="Equation" r:id="rId7" imgW="1117440" imgH="901440" progId="Equation.DSMT4">
                  <p:embed/>
                </p:oleObj>
              </mc:Choice>
              <mc:Fallback>
                <p:oleObj name="Equation" r:id="rId7" imgW="1117440" imgH="90144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533650"/>
                        <a:ext cx="1117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204696"/>
              </p:ext>
            </p:extLst>
          </p:nvPr>
        </p:nvGraphicFramePr>
        <p:xfrm>
          <a:off x="3302000" y="155575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5" name="Equation" r:id="rId9" imgW="1130040" imgH="838080" progId="Equation.DSMT4">
                  <p:embed/>
                </p:oleObj>
              </mc:Choice>
              <mc:Fallback>
                <p:oleObj name="Equation" r:id="rId9" imgW="113004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55575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Adding Mixed Numbers (cont.)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627423" y="3582294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6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23" y="3582294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066800" y="155575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7" name="Equation" r:id="rId13" imgW="469900" imgH="838200" progId="Equation.DSMT4">
                  <p:embed/>
                </p:oleObj>
              </mc:Choice>
              <mc:Fallback>
                <p:oleObj name="Equation" r:id="rId13" imgW="469900" imgH="8382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575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744538" y="25336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8" name="Equation" r:id="rId15" imgW="838080" imgH="901440" progId="Equation.DSMT4">
                  <p:embed/>
                </p:oleObj>
              </mc:Choice>
              <mc:Fallback>
                <p:oleObj name="Equation" r:id="rId15" imgW="838080" imgH="90144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25336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541823" y="358229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9" name="Equation" r:id="rId17" imgW="1549080" imgH="838080" progId="Equation.DSMT4">
                  <p:embed/>
                </p:oleObj>
              </mc:Choice>
              <mc:Fallback>
                <p:oleObj name="Equation" r:id="rId17" imgW="154908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23" y="358229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77597"/>
              </p:ext>
            </p:extLst>
          </p:nvPr>
        </p:nvGraphicFramePr>
        <p:xfrm>
          <a:off x="6224588" y="3582988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0" name="Equation" r:id="rId19" imgW="1066680" imgH="838080" progId="Equation.DSMT4">
                  <p:embed/>
                </p:oleObj>
              </mc:Choice>
              <mc:Fallback>
                <p:oleObj name="Equation" r:id="rId19" imgW="106668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3582988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0" name="Object 18"/>
          <p:cNvGraphicFramePr>
            <a:graphicFrameLocks noChangeAspect="1"/>
          </p:cNvGraphicFramePr>
          <p:nvPr/>
        </p:nvGraphicFramePr>
        <p:xfrm>
          <a:off x="1976423" y="4866042"/>
          <a:ext cx="265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1" name="Equation" r:id="rId21" imgW="2654300" imgH="304800" progId="Equation.DSMT4">
                  <p:embed/>
                </p:oleObj>
              </mc:Choice>
              <mc:Fallback>
                <p:oleObj name="Equation" r:id="rId21" imgW="2654300" imgH="3048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23" y="4866042"/>
                        <a:ext cx="265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91" name="Object 19"/>
          <p:cNvGraphicFramePr>
            <a:graphicFrameLocks noChangeAspect="1"/>
          </p:cNvGraphicFramePr>
          <p:nvPr/>
        </p:nvGraphicFramePr>
        <p:xfrm>
          <a:off x="5367323" y="4876800"/>
          <a:ext cx="284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2" name="Equation" r:id="rId23" imgW="2844800" imgH="304800" progId="Equation.DSMT4">
                  <p:embed/>
                </p:oleObj>
              </mc:Choice>
              <mc:Fallback>
                <p:oleObj name="Equation" r:id="rId23" imgW="2844800" imgH="3048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23" y="4876800"/>
                        <a:ext cx="284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6200000">
            <a:off x="4012953" y="4635748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>
            <a:off x="5456714" y="4635748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Calculating Perimeter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triangle has sides measuring        meters,       meters,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         meters.  Find the perimeter of the triangle.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find the perimeter by adding the lengths of the three sides. </a:t>
            </a:r>
            <a:r>
              <a:rPr lang="en-US" sz="2800" dirty="0"/>
              <a:t>The LCD is 15.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07986563-E912-48CC-AD42-852B033AF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309303"/>
              </p:ext>
            </p:extLst>
          </p:nvPr>
        </p:nvGraphicFramePr>
        <p:xfrm>
          <a:off x="5003801" y="1143227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3801" y="1143227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CCEADEFB-36BA-4651-ABF3-F328415E4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163222"/>
              </p:ext>
            </p:extLst>
          </p:nvPr>
        </p:nvGraphicFramePr>
        <p:xfrm>
          <a:off x="6705600" y="1143227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5" imgW="482400" imgH="838080" progId="Equation.DSMT4">
                  <p:embed/>
                </p:oleObj>
              </mc:Choice>
              <mc:Fallback>
                <p:oleObj name="Equation" r:id="rId5" imgW="482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05600" y="1143227"/>
                        <a:ext cx="482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2EEBDDFC-BC99-41F3-8F3D-C77CAC51D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422998"/>
              </p:ext>
            </p:extLst>
          </p:nvPr>
        </p:nvGraphicFramePr>
        <p:xfrm>
          <a:off x="1143000" y="1828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7" imgW="634680" imgH="838080" progId="Equation.DSMT4">
                  <p:embed/>
                </p:oleObj>
              </mc:Choice>
              <mc:Fallback>
                <p:oleObj name="Equation" r:id="rId7" imgW="634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43000" y="1828800"/>
                        <a:ext cx="635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673</Words>
  <Application>Microsoft Office PowerPoint</Application>
  <PresentationFormat>On-screen Show (4:3)</PresentationFormat>
  <Paragraphs>114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Courier New</vt:lpstr>
      <vt:lpstr>Office Theme</vt:lpstr>
      <vt:lpstr>Equation</vt:lpstr>
      <vt:lpstr>MathType 6.0 Equation</vt:lpstr>
      <vt:lpstr>Section 2.7</vt:lpstr>
      <vt:lpstr>Objectives</vt:lpstr>
      <vt:lpstr>To Add Mixed Numbers</vt:lpstr>
      <vt:lpstr>Example 1: Adding Mixed Numbers with the Same Denominator</vt:lpstr>
      <vt:lpstr>Example 1: Adding Mixed Numbers with the Same Denominator (cont.)</vt:lpstr>
      <vt:lpstr>Example 2: Adding Mixed Numbers with Different Denominators </vt:lpstr>
      <vt:lpstr>Example 3: Adding Mixed Numbers</vt:lpstr>
      <vt:lpstr>Example 3: Adding Mixed Numbers (cont.)</vt:lpstr>
      <vt:lpstr>Example 4: Calculating Perimeter</vt:lpstr>
      <vt:lpstr>Example 4: Calculating Perimeter (cont.)</vt:lpstr>
      <vt:lpstr>To Subtract Mixed Numbers</vt:lpstr>
      <vt:lpstr>Example 5: Subtracting Mixed Numbers with the Same Denominator</vt:lpstr>
      <vt:lpstr>Example 6: Subtracting Mixed Numbers with Different Denominators</vt:lpstr>
      <vt:lpstr>If the Fraction Part Being Subtracted is Larger than the First Fraction</vt:lpstr>
      <vt:lpstr>Example 7: Subtracting Mixed Numbers  by Borrowing</vt:lpstr>
      <vt:lpstr>Example 7: Subtracting Mixed Numbers  by Borrowing</vt:lpstr>
      <vt:lpstr>Example 8: Subtracting Mixed Numbers  by Borrowing</vt:lpstr>
      <vt:lpstr>Example 9: Subtracting Mixed Numbers  by Borrowing</vt:lpstr>
      <vt:lpstr>Example 9: Subtracting Mixed Numbers  by Borrowing (cont.)</vt:lpstr>
      <vt:lpstr>Completion Example 10: Subtracting Mixed Numbers  by Borrowing</vt:lpstr>
      <vt:lpstr>Example 11: Application: Subtracting Mixed Numbers</vt:lpstr>
      <vt:lpstr>Example 11: Application: Subtracting Mixed Numbers (cont.)</vt:lpstr>
      <vt:lpstr>Example 11: Application: Subtracting Mixed Numbers (cont.)</vt:lpstr>
      <vt:lpstr>Example 11: Application: Subtracting Mixed Numbers (cont.)</vt:lpstr>
      <vt:lpstr>Example 12: Adding Mixed Numbers Using Improper Fractions </vt:lpstr>
      <vt:lpstr>Example 13: Adding Mixed Numbers Using Improper Fractions </vt:lpstr>
      <vt:lpstr>Example 14: Subtracting Mixed Numbers Using Improper Fractions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195</cp:revision>
  <dcterms:created xsi:type="dcterms:W3CDTF">2013-04-26T14:43:13Z</dcterms:created>
  <dcterms:modified xsi:type="dcterms:W3CDTF">2018-07-06T16:26:11Z</dcterms:modified>
</cp:coreProperties>
</file>