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91" r:id="rId16"/>
    <p:sldId id="272" r:id="rId17"/>
    <p:sldId id="273" r:id="rId18"/>
    <p:sldId id="274" r:id="rId19"/>
    <p:sldId id="288" r:id="rId20"/>
    <p:sldId id="289" r:id="rId21"/>
    <p:sldId id="29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8" clrIdx="0">
    <p:extLst/>
  </p:cmAuthor>
  <p:cmAuthor id="2" name="Nicholas Belloit" initials="NB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FF00FF"/>
    <a:srgbClr val="007E7E"/>
    <a:srgbClr val="000000"/>
    <a:srgbClr val="1F497D"/>
    <a:srgbClr val="3C86A6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02" autoAdjust="0"/>
    <p:restoredTop sz="94660"/>
  </p:normalViewPr>
  <p:slideViewPr>
    <p:cSldViewPr>
      <p:cViewPr varScale="1">
        <p:scale>
          <a:sx n="88" d="100"/>
          <a:sy n="88" d="100"/>
        </p:scale>
        <p:origin x="102" y="4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5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9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5.wmf"/><Relationship Id="rId7" Type="http://schemas.openxmlformats.org/officeDocument/2006/relationships/image" Target="../media/image2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27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321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26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8.bin"/><Relationship Id="rId14" Type="http://schemas.openxmlformats.org/officeDocument/2006/relationships/image" Target="../media/image7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8.bin"/><Relationship Id="rId10" Type="http://schemas.openxmlformats.org/officeDocument/2006/relationships/image" Target="../media/image89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95.bin"/><Relationship Id="rId5" Type="http://schemas.openxmlformats.org/officeDocument/2006/relationships/oleObject" Target="../embeddings/oleObject92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9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04.bin"/><Relationship Id="rId3" Type="http://schemas.openxmlformats.org/officeDocument/2006/relationships/oleObject" Target="../embeddings/oleObject96.bin"/><Relationship Id="rId21" Type="http://schemas.openxmlformats.org/officeDocument/2006/relationships/image" Target="../media/image103.wmf"/><Relationship Id="rId7" Type="http://schemas.openxmlformats.org/officeDocument/2006/relationships/image" Target="../media/image96.wmf"/><Relationship Id="rId12" Type="http://schemas.openxmlformats.org/officeDocument/2006/relationships/oleObject" Target="../embeddings/oleObject101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3.bin"/><Relationship Id="rId20" Type="http://schemas.openxmlformats.org/officeDocument/2006/relationships/oleObject" Target="../embeddings/oleObject105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107.bin"/><Relationship Id="rId5" Type="http://schemas.openxmlformats.org/officeDocument/2006/relationships/oleObject" Target="../embeddings/oleObject97.bin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10" Type="http://schemas.openxmlformats.org/officeDocument/2006/relationships/oleObject" Target="../embeddings/oleObject100.bin"/><Relationship Id="rId19" Type="http://schemas.openxmlformats.org/officeDocument/2006/relationships/image" Target="../media/image102.wmf"/><Relationship Id="rId4" Type="http://schemas.openxmlformats.org/officeDocument/2006/relationships/image" Target="../media/image95.wmf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102.bin"/><Relationship Id="rId22" Type="http://schemas.openxmlformats.org/officeDocument/2006/relationships/oleObject" Target="../embeddings/oleObject10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oleObject" Target="../embeddings/oleObject108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7.wmf"/><Relationship Id="rId5" Type="http://schemas.openxmlformats.org/officeDocument/2006/relationships/oleObject" Target="../embeddings/oleObject109.bin"/><Relationship Id="rId4" Type="http://schemas.openxmlformats.org/officeDocument/2006/relationships/image" Target="../media/image10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6.wmf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13" Type="http://schemas.openxmlformats.org/officeDocument/2006/relationships/oleObject" Target="../embeddings/oleObject124.bin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3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2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2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2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8.bin"/><Relationship Id="rId18" Type="http://schemas.openxmlformats.org/officeDocument/2006/relationships/oleObject" Target="../embeddings/oleObject20.bin"/><Relationship Id="rId3" Type="http://schemas.openxmlformats.org/officeDocument/2006/relationships/oleObject" Target="../embeddings/oleObject13.bin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5.wmf"/><Relationship Id="rId19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1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7.wmf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6.wmf"/><Relationship Id="rId19" Type="http://schemas.openxmlformats.org/officeDocument/2006/relationships/image" Target="../media/image38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9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6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oleObject" Target="../embeddings/oleObject52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6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image" Target="../media/image58.png"/><Relationship Id="rId5" Type="http://schemas.openxmlformats.org/officeDocument/2006/relationships/oleObject" Target="../embeddings/oleObject55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5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83154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Simplify within grouping symbols, such as parentheses (   ), brackets [   ], or braces {   }.  (If there are more than one pair of grouping symbols, start with the innermost grouping symbols.)</a:t>
            </a:r>
          </a:p>
          <a:p>
            <a:pPr marL="514350" indent="-514350"/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Evaluate any exponential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298543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3550" indent="-463550" algn="ctr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Properties (cont.)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multiplications or divisions in the order in which they appear.</a:t>
            </a:r>
          </a:p>
          <a:p>
            <a:pPr marL="463550" indent="-46355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4.</a:t>
            </a:r>
            <a:r>
              <a:rPr lang="en-US" sz="2800" dirty="0">
                <a:solidFill>
                  <a:srgbClr val="000000"/>
                </a:solidFill>
              </a:rPr>
              <a:t>	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additions or subtractions in the order in which they appear.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3" imgW="1866600" imgH="838080" progId="Equation.DSMT4">
                  <p:embed/>
                </p:oleObj>
              </mc:Choice>
              <mc:Fallback>
                <p:oleObj name="Equation" r:id="rId3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Evaluate the expression: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54163"/>
              </p:ext>
            </p:extLst>
          </p:nvPr>
        </p:nvGraphicFramePr>
        <p:xfrm>
          <a:off x="3492500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7" imgW="5041800" imgH="304560" progId="Equation.DSMT4">
                  <p:embed/>
                </p:oleObj>
              </mc:Choice>
              <mc:Fallback>
                <p:oleObj name="Equation" r:id="rId7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364007"/>
              </p:ext>
            </p:extLst>
          </p:nvPr>
        </p:nvGraphicFramePr>
        <p:xfrm>
          <a:off x="350519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9" imgW="2145960" imgH="304560" progId="Equation.DSMT4">
                  <p:embed/>
                </p:oleObj>
              </mc:Choice>
              <mc:Fallback>
                <p:oleObj name="Equation" r:id="rId9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19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11" imgW="1739900" imgH="838200" progId="Equation.DSMT4">
                  <p:embed/>
                </p:oleObj>
              </mc:Choice>
              <mc:Fallback>
                <p:oleObj name="Equation" r:id="rId11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DC0B9720-8521-43E4-96EA-2BC21DA75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61135"/>
              </p:ext>
            </p:extLst>
          </p:nvPr>
        </p:nvGraphicFramePr>
        <p:xfrm>
          <a:off x="4114800" y="1112618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15" imgW="1714320" imgH="838080" progId="Equation.DSMT4">
                  <p:embed/>
                </p:oleObj>
              </mc:Choice>
              <mc:Fallback>
                <p:oleObj name="Equation" r:id="rId15" imgW="1714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114800" y="1112618"/>
                        <a:ext cx="171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6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7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61599" y="2447925"/>
          <a:ext cx="34829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8" name="Equation" r:id="rId7" imgW="3479760" imgH="723600" progId="Equation.DSMT4">
                  <p:embed/>
                </p:oleObj>
              </mc:Choice>
              <mc:Fallback>
                <p:oleObj name="Equation" r:id="rId7" imgW="3479760" imgH="7236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599" y="2447925"/>
                        <a:ext cx="34829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9" name="Equation" r:id="rId9" imgW="1079280" imgH="838080" progId="Equation.DSMT4">
                  <p:embed/>
                </p:oleObj>
              </mc:Choice>
              <mc:Fallback>
                <p:oleObj name="Equation" r:id="rId9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0" name="Equation" r:id="rId11" imgW="1091880" imgH="838080" progId="Equation.DSMT4">
                  <p:embed/>
                </p:oleObj>
              </mc:Choice>
              <mc:Fallback>
                <p:oleObj name="Equation" r:id="rId11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1" name="Equation" r:id="rId13" imgW="2145960" imgH="304560" progId="Equation.DSMT4">
                  <p:embed/>
                </p:oleObj>
              </mc:Choice>
              <mc:Fallback>
                <p:oleObj name="Equation" r:id="rId13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2" name="Equation" r:id="rId15" imgW="952200" imgH="279360" progId="Equation.DSMT4">
                  <p:embed/>
                </p:oleObj>
              </mc:Choice>
              <mc:Fallback>
                <p:oleObj name="Equation" r:id="rId15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3" name="Equation" r:id="rId17" imgW="520560" imgH="241200" progId="Equation.DSMT4">
                  <p:embed/>
                </p:oleObj>
              </mc:Choice>
              <mc:Fallback>
                <p:oleObj name="Equation" r:id="rId17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3" imgW="3340080" imgH="838080" progId="Equation.DSMT4">
                  <p:embed/>
                </p:oleObj>
              </mc:Choice>
              <mc:Fallback>
                <p:oleObj name="Equation" r:id="rId3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267200" y="4953000"/>
          <a:ext cx="3568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5" imgW="3568680" imgH="723600" progId="Equation.DSMT4">
                  <p:embed/>
                </p:oleObj>
              </mc:Choice>
              <mc:Fallback>
                <p:oleObj name="Equation" r:id="rId5" imgW="3568680" imgH="7236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3568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7" imgW="2019300" imgH="990600" progId="Equation.DSMT4">
                  <p:embed/>
                </p:oleObj>
              </mc:Choice>
              <mc:Fallback>
                <p:oleObj name="Equation" r:id="rId7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9" imgW="1955520" imgH="838080" progId="Equation.DSMT4">
                  <p:embed/>
                </p:oleObj>
              </mc:Choice>
              <mc:Fallback>
                <p:oleObj name="Equation" r:id="rId9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11" imgW="3886200" imgH="1091880" progId="Equation.DSMT4">
                  <p:embed/>
                </p:oleObj>
              </mc:Choice>
              <mc:Fallback>
                <p:oleObj name="Equation" r:id="rId11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DD72504B-4632-44C5-8113-A057074F0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92357"/>
              </p:ext>
            </p:extLst>
          </p:nvPr>
        </p:nvGraphicFramePr>
        <p:xfrm>
          <a:off x="1828800" y="1028226"/>
          <a:ext cx="200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13" imgW="2006280" imgH="1002960" progId="Equation.DSMT4">
                  <p:embed/>
                </p:oleObj>
              </mc:Choice>
              <mc:Fallback>
                <p:oleObj name="Equation" r:id="rId13" imgW="200628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28800" y="1028226"/>
                        <a:ext cx="20066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2" name="Equation" r:id="rId3" imgW="2171520" imgH="838080" progId="Equation.DSMT4">
                  <p:embed/>
                </p:oleObj>
              </mc:Choice>
              <mc:Fallback>
                <p:oleObj name="Equation" r:id="rId3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3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4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098268"/>
              </p:ext>
            </p:extLst>
          </p:nvPr>
        </p:nvGraphicFramePr>
        <p:xfrm>
          <a:off x="2375856" y="2715768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5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15768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6" name="Equation" r:id="rId11" imgW="952200" imgH="279360" progId="Equation.DSMT4">
                  <p:embed/>
                </p:oleObj>
              </mc:Choice>
              <mc:Fallback>
                <p:oleObj name="Equation" r:id="rId11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299343"/>
              </p:ext>
            </p:extLst>
          </p:nvPr>
        </p:nvGraphicFramePr>
        <p:xfrm>
          <a:off x="4005262" y="3048000"/>
          <a:ext cx="377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7" name="Equation" r:id="rId13" imgW="3771720" imgH="279360" progId="Equation.DSMT4">
                  <p:embed/>
                </p:oleObj>
              </mc:Choice>
              <mc:Fallback>
                <p:oleObj name="Equation" r:id="rId13" imgW="3771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5262" y="3048000"/>
                        <a:ext cx="377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5" name="Equation" r:id="rId3" imgW="2501640" imgH="927000" progId="Equation.DSMT4">
                  <p:embed/>
                </p:oleObj>
              </mc:Choice>
              <mc:Fallback>
                <p:oleObj name="Equation" r:id="rId3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name="Equation" r:id="rId5" imgW="1917360" imgH="927000" progId="Equation.DSMT4">
                  <p:embed/>
                </p:oleObj>
              </mc:Choice>
              <mc:Fallback>
                <p:oleObj name="Equation" r:id="rId5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name="Equation" r:id="rId7" imgW="2958840" imgH="927000" progId="Equation.DSMT4">
                  <p:embed/>
                </p:oleObj>
              </mc:Choice>
              <mc:Fallback>
                <p:oleObj name="Equation" r:id="rId7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BCE93EC0-BFB1-488B-805B-213F04522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85233"/>
              </p:ext>
            </p:extLst>
          </p:nvPr>
        </p:nvGraphicFramePr>
        <p:xfrm>
          <a:off x="1828800" y="1150118"/>
          <a:ext cx="1892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8" name="Equation" r:id="rId9" imgW="1892160" imgH="927000" progId="Equation.DSMT4">
                  <p:embed/>
                </p:oleObj>
              </mc:Choice>
              <mc:Fallback>
                <p:oleObj name="Equation" r:id="rId9" imgW="189216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8800" y="1150118"/>
                        <a:ext cx="18923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855452" y="38100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38100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6: Order of Operations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Fractions (cont.)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01700" y="4953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953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746182" y="165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82" y="165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776612" y="27432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9" imgW="1257120" imgH="838080" progId="Equation.DSMT4">
                  <p:embed/>
                </p:oleObj>
              </mc:Choice>
              <mc:Fallback>
                <p:oleObj name="Equation" r:id="rId9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2" y="27432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48926" y="19050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28956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29000" y="40386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1905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295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1430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676400" y="4343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524000" y="52319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11" imgW="495000" imgH="279360" progId="Equation.DSMT4">
                  <p:embed/>
                </p:oleObj>
              </mc:Choice>
              <mc:Fallback>
                <p:oleObj name="Equation" r:id="rId11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2319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2" name="Equation" r:id="rId3" imgW="2387520" imgH="1002960" progId="Equation.DSMT4">
                  <p:embed/>
                </p:oleObj>
              </mc:Choice>
              <mc:Fallback>
                <p:oleObj name="Equation" r:id="rId3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3" name="Equation" r:id="rId5" imgW="2387520" imgH="1002960" progId="Equation.DSMT4">
                  <p:embed/>
                </p:oleObj>
              </mc:Choice>
              <mc:Fallback>
                <p:oleObj name="Equation" r:id="rId5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/>
        </p:nvGraphicFramePr>
        <p:xfrm>
          <a:off x="805130" y="3775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4" name="Equation" r:id="rId6" imgW="3136680" imgH="838080" progId="Equation.DSMT4">
                  <p:embed/>
                </p:oleObj>
              </mc:Choice>
              <mc:Fallback>
                <p:oleObj name="Equation" r:id="rId6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75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871556"/>
              </p:ext>
            </p:extLst>
          </p:nvPr>
        </p:nvGraphicFramePr>
        <p:xfrm>
          <a:off x="785813" y="4921250"/>
          <a:ext cx="2781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5" name="Equation" r:id="rId8" imgW="2781000" imgH="901440" progId="Equation.DSMT4">
                  <p:embed/>
                </p:oleObj>
              </mc:Choice>
              <mc:Fallback>
                <p:oleObj name="Equation" r:id="rId8" imgW="2781000" imgH="9014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4921250"/>
                        <a:ext cx="2781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869947"/>
              </p:ext>
            </p:extLst>
          </p:nvPr>
        </p:nvGraphicFramePr>
        <p:xfrm>
          <a:off x="3536950" y="4953000"/>
          <a:ext cx="251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Equation" r:id="rId10" imgW="2514600" imgH="901440" progId="Equation.DSMT4">
                  <p:embed/>
                </p:oleObj>
              </mc:Choice>
              <mc:Fallback>
                <p:oleObj name="Equation" r:id="rId10" imgW="2514600" imgH="90144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953000"/>
                        <a:ext cx="251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422735"/>
              </p:ext>
            </p:extLst>
          </p:nvPr>
        </p:nvGraphicFramePr>
        <p:xfrm>
          <a:off x="5918200" y="4943475"/>
          <a:ext cx="250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7" name="Equation" r:id="rId12" imgW="2501640" imgH="901440" progId="Equation.DSMT4">
                  <p:embed/>
                </p:oleObj>
              </mc:Choice>
              <mc:Fallback>
                <p:oleObj name="Equation" r:id="rId12" imgW="2501640" imgH="9014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43475"/>
                        <a:ext cx="2501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8" name="Equation" r:id="rId14" imgW="419040" imgH="838080" progId="Equation.DSMT4">
                  <p:embed/>
                </p:oleObj>
              </mc:Choice>
              <mc:Fallback>
                <p:oleObj name="Equation" r:id="rId14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739559"/>
              </p:ext>
            </p:extLst>
          </p:nvPr>
        </p:nvGraphicFramePr>
        <p:xfrm>
          <a:off x="2836652" y="492034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9" name="Equation" r:id="rId16" imgW="419040" imgH="838080" progId="Equation.DSMT4">
                  <p:embed/>
                </p:oleObj>
              </mc:Choice>
              <mc:Fallback>
                <p:oleObj name="Equation" r:id="rId16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92034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257173"/>
              </p:ext>
            </p:extLst>
          </p:nvPr>
        </p:nvGraphicFramePr>
        <p:xfrm>
          <a:off x="4175182" y="495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0"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95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58226"/>
              </p:ext>
            </p:extLst>
          </p:nvPr>
        </p:nvGraphicFramePr>
        <p:xfrm>
          <a:off x="5340350" y="495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1" name="Equation" r:id="rId20" imgW="253800" imgH="838080" progId="Equation.DSMT4">
                  <p:embed/>
                </p:oleObj>
              </mc:Choice>
              <mc:Fallback>
                <p:oleObj name="Equation" r:id="rId20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95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457703"/>
              </p:ext>
            </p:extLst>
          </p:nvPr>
        </p:nvGraphicFramePr>
        <p:xfrm>
          <a:off x="6464300" y="4953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2" name="Equation" r:id="rId22" imgW="431640" imgH="838080" progId="Equation.DSMT4">
                  <p:embed/>
                </p:oleObj>
              </mc:Choice>
              <mc:Fallback>
                <p:oleObj name="Equation" r:id="rId22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953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337436"/>
              </p:ext>
            </p:extLst>
          </p:nvPr>
        </p:nvGraphicFramePr>
        <p:xfrm>
          <a:off x="7607300" y="4953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3" name="Equation" r:id="rId24" imgW="457200" imgH="838080" progId="Equation.DSMT4">
                  <p:embed/>
                </p:oleObj>
              </mc:Choice>
              <mc:Fallback>
                <p:oleObj name="Equation" r:id="rId24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9530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Equation" r:id="rId3" imgW="545863" imgH="291973" progId="Equation.DSMT4">
                  <p:embed/>
                </p:oleObj>
              </mc:Choice>
              <mc:Fallback>
                <p:oleObj name="Equation" r:id="rId3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A2C1FD70-3B3D-4D48-843B-75659D4E2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522509"/>
              </p:ext>
            </p:extLst>
          </p:nvPr>
        </p:nvGraphicFramePr>
        <p:xfrm>
          <a:off x="3429000" y="1132291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Equation" r:id="rId5" imgW="2501640" imgH="838080" progId="Equation.DSMT4">
                  <p:embed/>
                </p:oleObj>
              </mc:Choice>
              <mc:Fallback>
                <p:oleObj name="Equation" r:id="rId5" imgW="2501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9000" y="1132291"/>
                        <a:ext cx="250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759DFC63-E2E6-4AA9-9B08-DCD6DED36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624043"/>
              </p:ext>
            </p:extLst>
          </p:nvPr>
        </p:nvGraphicFramePr>
        <p:xfrm>
          <a:off x="2997200" y="3810000"/>
          <a:ext cx="2260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7" name="Equation" r:id="rId7" imgW="2260440" imgH="927000" progId="Equation.DSMT4">
                  <p:embed/>
                </p:oleObj>
              </mc:Choice>
              <mc:Fallback>
                <p:oleObj name="Equation" r:id="rId7" imgW="226044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97200" y="3810000"/>
                        <a:ext cx="22606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Compare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fractions.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average of a set of fractions.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4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5" name="Equation" r:id="rId5" imgW="469900" imgH="838200" progId="Equation.DSMT4">
                  <p:embed/>
                </p:oleObj>
              </mc:Choice>
              <mc:Fallback>
                <p:oleObj name="Equation" r:id="rId5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6" name="Equation" r:id="rId7" imgW="736600" imgH="901700" progId="Equation.DSMT4">
                  <p:embed/>
                </p:oleObj>
              </mc:Choice>
              <mc:Fallback>
                <p:oleObj name="Equation" r:id="rId7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61318"/>
              </p:ext>
            </p:extLst>
          </p:nvPr>
        </p:nvGraphicFramePr>
        <p:xfrm>
          <a:off x="4337050" y="18288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7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8288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344332"/>
              </p:ext>
            </p:extLst>
          </p:nvPr>
        </p:nvGraphicFramePr>
        <p:xfrm>
          <a:off x="4337050" y="290988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8" name="Equation" r:id="rId11" imgW="901440" imgH="838080" progId="Equation.DSMT4">
                  <p:embed/>
                </p:oleObj>
              </mc:Choice>
              <mc:Fallback>
                <p:oleObj name="Equation" r:id="rId11" imgW="9014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290988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9" name="Equation" r:id="rId13" imgW="952200" imgH="901440" progId="Equation.DSMT4">
                  <p:embed/>
                </p:oleObj>
              </mc:Choice>
              <mc:Fallback>
                <p:oleObj name="Equation" r:id="rId13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" name="Equation" r:id="rId15" imgW="736560" imgH="838080" progId="Equation.DSMT4">
                  <p:embed/>
                </p:oleObj>
              </mc:Choice>
              <mc:Fallback>
                <p:oleObj name="Equation" r:id="rId15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300E02B1-A465-4394-A80A-48D89DFE0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411613"/>
              </p:ext>
            </p:extLst>
          </p:nvPr>
        </p:nvGraphicFramePr>
        <p:xfrm>
          <a:off x="4759239" y="4955381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" name="Equation" r:id="rId17" imgW="622080" imgH="838080" progId="Equation.DSMT4">
                  <p:embed/>
                </p:oleObj>
              </mc:Choice>
              <mc:Fallback>
                <p:oleObj name="Equation" r:id="rId17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59239" y="4955381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Finding the Average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73964" y="3167390"/>
            <a:ext cx="2901179" cy="5232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       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6" name="Equation" r:id="rId3" imgW="1079500" imgH="838200" progId="Equation.DSMT4">
                  <p:embed/>
                </p:oleObj>
              </mc:Choice>
              <mc:Fallback>
                <p:oleObj name="Equation" r:id="rId3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7" name="Equation" r:id="rId5" imgW="939600" imgH="838080" progId="Equation.DSMT4">
                  <p:embed/>
                </p:oleObj>
              </mc:Choice>
              <mc:Fallback>
                <p:oleObj name="Equation" r:id="rId5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8" name="Equation" r:id="rId7" imgW="1181100" imgH="838200" progId="Equation.DSMT4">
                  <p:embed/>
                </p:oleObj>
              </mc:Choice>
              <mc:Fallback>
                <p:oleObj name="Equation" r:id="rId7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9" name="Equation" r:id="rId9" imgW="698500" imgH="838200" progId="Equation.DSMT4">
                  <p:embed/>
                </p:oleObj>
              </mc:Choice>
              <mc:Fallback>
                <p:oleObj name="Equation" r:id="rId9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292717"/>
              </p:ext>
            </p:extLst>
          </p:nvPr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0" name="Equation" r:id="rId11" imgW="342751" imgH="241195" progId="Equation.DSMT4">
                  <p:embed/>
                </p:oleObj>
              </mc:Choice>
              <mc:Fallback>
                <p:oleObj name="Equation" r:id="rId11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11895"/>
              </p:ext>
            </p:extLst>
          </p:nvPr>
        </p:nvGraphicFramePr>
        <p:xfrm>
          <a:off x="5867400" y="176326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1" name="Equation" r:id="rId13" imgW="457200" imgH="838200" progId="Equation.DSMT4">
                  <p:embed/>
                </p:oleObj>
              </mc:Choice>
              <mc:Fallback>
                <p:oleObj name="Equation" r:id="rId13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6326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4BA737C9-E924-4868-A507-A7F04AAB00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042097"/>
              </p:ext>
            </p:extLst>
          </p:nvPr>
        </p:nvGraphicFramePr>
        <p:xfrm>
          <a:off x="2597150" y="30099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2" name="Equation" r:id="rId15" imgW="545760" imgH="838080" progId="Equation.DSMT4">
                  <p:embed/>
                </p:oleObj>
              </mc:Choice>
              <mc:Fallback>
                <p:oleObj name="Equation" r:id="rId15" imgW="545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597150" y="3009900"/>
                        <a:ext cx="546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Compare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5138" indent="-465138" algn="ctr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465138" indent="-465138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1.</a:t>
            </a:r>
            <a:r>
              <a:rPr lang="en-US" sz="2800" dirty="0">
                <a:solidFill>
                  <a:srgbClr val="000000"/>
                </a:solidFill>
              </a:rPr>
              <a:t>	Find the least common denominator (LCD).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2.</a:t>
            </a:r>
            <a:r>
              <a:rPr lang="en-US" sz="2800" dirty="0">
                <a:solidFill>
                  <a:srgbClr val="000000"/>
                </a:solidFill>
              </a:rPr>
              <a:t>	Change each fraction to an equivalent fraction with that denominator.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3.</a:t>
            </a:r>
            <a:r>
              <a:rPr lang="en-US" sz="2800" dirty="0">
                <a:solidFill>
                  <a:srgbClr val="000000"/>
                </a:solidFill>
              </a:rPr>
              <a:t>	Compare the numerators.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4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5" name="Equation" r:id="rId7" imgW="266584" imgH="837836" progId="Equation.DSMT4">
                  <p:embed/>
                </p:oleObj>
              </mc:Choice>
              <mc:Fallback>
                <p:oleObj name="Equation" r:id="rId7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6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459424"/>
              </p:ext>
            </p:extLst>
          </p:nvPr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" name="Equation" r:id="rId15" imgW="558720" imgH="304560" progId="Equation.DSMT4">
                  <p:embed/>
                </p:oleObj>
              </mc:Choice>
              <mc:Fallback>
                <p:oleObj name="Equation" r:id="rId15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" name="Equation" r:id="rId17" imgW="266584" imgH="837836" progId="Equation.DSMT4">
                  <p:embed/>
                </p:oleObj>
              </mc:Choice>
              <mc:Fallback>
                <p:oleObj name="Equation" r:id="rId17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1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Equation" r:id="rId21" imgW="266584" imgH="837836" progId="Equation.DSMT4">
                  <p:embed/>
                </p:oleObj>
              </mc:Choice>
              <mc:Fallback>
                <p:oleObj name="Equation" r:id="rId21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532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3" name="Equation" r:id="rId22" imgW="266584" imgH="837836" progId="Equation.DSMT4">
                  <p:embed/>
                </p:oleObj>
              </mc:Choice>
              <mc:Fallback>
                <p:oleObj name="Equation" r:id="rId22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71712F46-9DAA-452D-8A59-B5E86BF04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20521"/>
              </p:ext>
            </p:extLst>
          </p:nvPr>
        </p:nvGraphicFramePr>
        <p:xfrm>
          <a:off x="2768600" y="11265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" name="Equation" r:id="rId23" imgW="1218960" imgH="838080" progId="Equation.DSMT4">
                  <p:embed/>
                </p:oleObj>
              </mc:Choice>
              <mc:Fallback>
                <p:oleObj name="Equation" r:id="rId23" imgW="1218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768600" y="1126588"/>
                        <a:ext cx="1219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3" imgW="2590560" imgH="838080" progId="Equation.DSMT4">
                  <p:embed/>
                </p:oleObj>
              </mc:Choice>
              <mc:Fallback>
                <p:oleObj name="Equation" r:id="rId3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550201"/>
              </p:ext>
            </p:extLst>
          </p:nvPr>
        </p:nvGraphicFramePr>
        <p:xfrm>
          <a:off x="397510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5" imgW="1434960" imgH="838080" progId="Equation.DSMT4">
                  <p:embed/>
                </p:oleObj>
              </mc:Choice>
              <mc:Fallback>
                <p:oleObj name="Equation" r:id="rId5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795350"/>
              </p:ext>
            </p:extLst>
          </p:nvPr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9" imgW="939600" imgH="838080" progId="Equation.DSMT4">
                  <p:embed/>
                </p:oleObj>
              </mc:Choice>
              <mc:Fallback>
                <p:oleObj name="Equation" r:id="rId9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11" imgW="812520" imgH="838080" progId="Equation.DSMT4">
                  <p:embed/>
                </p:oleObj>
              </mc:Choice>
              <mc:Fallback>
                <p:oleObj name="Equation" r:id="rId11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3" imgW="266584" imgH="837836" progId="Equation.DSMT4">
                  <p:embed/>
                </p:oleObj>
              </mc:Choice>
              <mc:Fallback>
                <p:oleObj name="Equation" r:id="rId13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5" imgW="355320" imgH="838080" progId="Equation.DSMT4">
                  <p:embed/>
                </p:oleObj>
              </mc:Choice>
              <mc:Fallback>
                <p:oleObj name="Equation" r:id="rId15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5FF0779E-64B0-4E1C-8A07-38ADAFEB9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72155"/>
              </p:ext>
            </p:extLst>
          </p:nvPr>
        </p:nvGraphicFramePr>
        <p:xfrm>
          <a:off x="4622800" y="2781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8" imgW="914400" imgH="336960" progId="Equation.DSMT4">
                  <p:embed/>
                </p:oleObj>
              </mc:Choice>
              <mc:Fallback>
                <p:oleObj name="Equation" r:id="rId18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22800" y="2781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8">
            <a:extLst>
              <a:ext uri="{FF2B5EF4-FFF2-40B4-BE49-F238E27FC236}">
                <a16:creationId xmlns:a16="http://schemas.microsoft.com/office/drawing/2014/main" xmlns="" id="{67AFD543-AE49-4C4B-91E3-59E4651806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054102"/>
              </p:ext>
            </p:extLst>
          </p:nvPr>
        </p:nvGraphicFramePr>
        <p:xfrm>
          <a:off x="3098800" y="20574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20" imgW="799920" imgH="838080" progId="Equation.DSMT4">
                  <p:embed/>
                </p:oleObj>
              </mc:Choice>
              <mc:Fallback>
                <p:oleObj name="Equation" r:id="rId20" imgW="799920" imgH="838080" progId="Equation.DSMT4">
                  <p:embed/>
                  <p:pic>
                    <p:nvPicPr>
                      <p:cNvPr id="207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0574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</a:t>
            </a:r>
            <a:r>
              <a:rPr lang="en-US" sz="2800" i="0" dirty="0" smtClean="0">
                <a:solidFill>
                  <a:schemeClr val="tx1"/>
                </a:solidFill>
              </a:rPr>
              <a:t>  How </a:t>
            </a:r>
            <a:r>
              <a:rPr lang="en-US" sz="2800" i="0" dirty="0">
                <a:solidFill>
                  <a:schemeClr val="tx1"/>
                </a:solidFill>
              </a:rPr>
              <a:t>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Equation" r:id="rId3" imgW="571320" imgH="291960" progId="Equation.DSMT4">
                  <p:embed/>
                </p:oleObj>
              </mc:Choice>
              <mc:Fallback>
                <p:oleObj name="Equation" r:id="rId3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Equation" r:id="rId5" imgW="266584" imgH="837836" progId="Equation.DSMT4">
                  <p:embed/>
                </p:oleObj>
              </mc:Choice>
              <mc:Fallback>
                <p:oleObj name="Equation" r:id="rId5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544914"/>
              </p:ext>
            </p:extLst>
          </p:nvPr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" name="Equation" r:id="rId9" imgW="660240" imgH="291960" progId="Equation.DSMT4">
                  <p:embed/>
                </p:oleObj>
              </mc:Choice>
              <mc:Fallback>
                <p:oleObj name="Equation" r:id="rId9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4" name="Equation" r:id="rId11" imgW="952200" imgH="838080" progId="Equation.DSMT4">
                  <p:embed/>
                </p:oleObj>
              </mc:Choice>
              <mc:Fallback>
                <p:oleObj name="Equation" r:id="rId11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512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Equation" r:id="rId13" imgW="711000" imgH="838080" progId="Equation.DSMT4">
                  <p:embed/>
                </p:oleObj>
              </mc:Choice>
              <mc:Fallback>
                <p:oleObj name="Equation" r:id="rId13" imgW="7110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name="Equation" r:id="rId15" imgW="419100" imgH="838200" progId="Equation.DSMT4">
                  <p:embed/>
                </p:oleObj>
              </mc:Choice>
              <mc:Fallback>
                <p:oleObj name="Equation" r:id="rId15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name="Equation" r:id="rId17" imgW="558720" imgH="304560" progId="Equation.DSMT4">
                  <p:embed/>
                </p:oleObj>
              </mc:Choice>
              <mc:Fallback>
                <p:oleObj name="Equation" r:id="rId17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Equation" r:id="rId19" imgW="1091880" imgH="838080" progId="Equation.DSMT4">
                  <p:embed/>
                </p:oleObj>
              </mc:Choice>
              <mc:Fallback>
                <p:oleObj name="Equation" r:id="rId19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7000" y="34163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9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163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904314"/>
              </p:ext>
            </p:extLst>
          </p:nvPr>
        </p:nvGraphicFramePr>
        <p:xfrm>
          <a:off x="1625367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" name="Equation" r:id="rId23" imgW="1091880" imgH="838080" progId="Equation.DSMT4">
                  <p:embed/>
                </p:oleObj>
              </mc:Choice>
              <mc:Fallback>
                <p:oleObj name="Equation" r:id="rId23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367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CC2577EB-DFFD-4041-8E7C-0EDEDA200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7669286"/>
              </p:ext>
            </p:extLst>
          </p:nvPr>
        </p:nvGraphicFramePr>
        <p:xfrm>
          <a:off x="2819400" y="1146707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" name="Equation" r:id="rId25" imgW="1371600" imgH="838080" progId="Equation.DSMT4">
                  <p:embed/>
                </p:oleObj>
              </mc:Choice>
              <mc:Fallback>
                <p:oleObj name="Equation" r:id="rId25" imgW="1371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819400" y="1146707"/>
                        <a:ext cx="1371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10245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67000" y="12954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" name="Equation" r:id="rId3" imgW="977900" imgH="838200" progId="Equation.DSMT4">
                  <p:embed/>
                </p:oleObj>
              </mc:Choice>
              <mc:Fallback>
                <p:oleObj name="Equation" r:id="rId3" imgW="977900" imgH="83820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alphaModFix amt="25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54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FF">
                                <a:alpha val="25098"/>
                              </a:srgbClr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147703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</a:t>
            </a:r>
            <a:r>
              <a:rPr lang="en-US" sz="2800" dirty="0" smtClean="0"/>
              <a:t>of     .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" name="Equation" r:id="rId5" imgW="2743200" imgH="838080" progId="Equation.DSMT4">
                  <p:embed/>
                </p:oleObj>
              </mc:Choice>
              <mc:Fallback>
                <p:oleObj name="Equation" r:id="rId5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352028"/>
              </p:ext>
            </p:extLst>
          </p:nvPr>
        </p:nvGraphicFramePr>
        <p:xfrm>
          <a:off x="367030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7" imgW="1434960" imgH="838080" progId="Equation.DSMT4">
                  <p:embed/>
                </p:oleObj>
              </mc:Choice>
              <mc:Fallback>
                <p:oleObj name="Equation" r:id="rId7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quation" r:id="rId11" imgW="977760" imgH="838080" progId="Equation.DSMT4">
                  <p:embed/>
                </p:oleObj>
              </mc:Choice>
              <mc:Fallback>
                <p:oleObj name="Equation" r:id="rId11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" name="Equation" r:id="rId13" imgW="419100" imgH="838200" progId="Equation.DSMT4">
                  <p:embed/>
                </p:oleObj>
              </mc:Choice>
              <mc:Fallback>
                <p:oleObj name="Equation" r:id="rId13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4343400" y="3793222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Equation" r:id="rId15" imgW="266584" imgH="837836" progId="Equation.DSMT4">
                  <p:embed/>
                </p:oleObj>
              </mc:Choice>
              <mc:Fallback>
                <p:oleObj name="Equation" r:id="rId15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793222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47">
            <a:extLst>
              <a:ext uri="{FF2B5EF4-FFF2-40B4-BE49-F238E27FC236}">
                <a16:creationId xmlns:a16="http://schemas.microsoft.com/office/drawing/2014/main" xmlns="" id="{FFE00123-4A7B-413E-8526-3BECAF3F0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254304"/>
              </p:ext>
            </p:extLst>
          </p:nvPr>
        </p:nvGraphicFramePr>
        <p:xfrm>
          <a:off x="2673350" y="1290933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" name="Equation" r:id="rId18" imgW="965160" imgH="838080" progId="Equation.DSMT4">
                  <p:embed/>
                </p:oleObj>
              </mc:Choice>
              <mc:Fallback>
                <p:oleObj name="Equation" r:id="rId18" imgW="965160" imgH="838080" progId="Equation.DSMT4">
                  <p:embed/>
                  <p:pic>
                    <p:nvPicPr>
                      <p:cNvPr id="16" name="Object 47">
                        <a:extLst>
                          <a:ext uri="{FF2B5EF4-FFF2-40B4-BE49-F238E27FC236}">
                            <a16:creationId xmlns:a16="http://schemas.microsoft.com/office/drawing/2014/main" xmlns="" id="{FFD7B850-0B1F-4886-BB15-BA0D0E5747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290933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4" name="Equation" r:id="rId3" imgW="1079280" imgH="838080" progId="Equation.DSMT4">
                  <p:embed/>
                </p:oleObj>
              </mc:Choice>
              <mc:Fallback>
                <p:oleObj name="Equation" r:id="rId3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smallest and the largest.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5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6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Equation" r:id="rId9" imgW="253890" imgH="837836" progId="Equation.DSMT4">
                  <p:embed/>
                </p:oleObj>
              </mc:Choice>
              <mc:Fallback>
                <p:oleObj name="Equation" r:id="rId9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" name="Equation" r:id="rId11" imgW="419100" imgH="838200" progId="Equation.DSMT4">
                  <p:embed/>
                </p:oleObj>
              </mc:Choice>
              <mc:Fallback>
                <p:oleObj name="Equation" r:id="rId11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9" name="Equation" r:id="rId13" imgW="431613" imgH="837836" progId="Equation.DSMT4">
                  <p:embed/>
                </p:oleObj>
              </mc:Choice>
              <mc:Fallback>
                <p:oleObj name="Equation" r:id="rId13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0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1" name="Equation" r:id="rId17" imgW="825480" imgH="838080" progId="Equation.DSMT4">
                  <p:embed/>
                </p:oleObj>
              </mc:Choice>
              <mc:Fallback>
                <p:oleObj name="Equation" r:id="rId17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8600" y="4445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2" name="Equation" r:id="rId19" imgW="711000" imgH="838080" progId="Equation.DSMT4">
                  <p:embed/>
                </p:oleObj>
              </mc:Choice>
              <mc:Fallback>
                <p:oleObj name="Equation" r:id="rId19" imgW="7110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445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23622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3" name="Equation" r:id="rId21" imgW="1130040" imgH="291960" progId="Equation.DSMT4">
                  <p:embed/>
                </p:oleObj>
              </mc:Choice>
              <mc:Fallback>
                <p:oleObj name="Equation" r:id="rId21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014462"/>
              </p:ext>
            </p:extLst>
          </p:nvPr>
        </p:nvGraphicFramePr>
        <p:xfrm>
          <a:off x="3547844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4" name="Equation" r:id="rId23" imgW="660240" imgH="291960" progId="Equation.DSMT4">
                  <p:embed/>
                </p:oleObj>
              </mc:Choice>
              <mc:Fallback>
                <p:oleObj name="Equation" r:id="rId23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44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BD2CEC5E-9910-4E96-898E-F123F0C51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582045"/>
              </p:ext>
            </p:extLst>
          </p:nvPr>
        </p:nvGraphicFramePr>
        <p:xfrm>
          <a:off x="1822450" y="1219895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5" name="Equation" r:id="rId25" imgW="2209680" imgH="838080" progId="Equation.DSMT4">
                  <p:embed/>
                </p:oleObj>
              </mc:Choice>
              <mc:Fallback>
                <p:oleObj name="Equation" r:id="rId25" imgW="2209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22450" y="1219895"/>
                        <a:ext cx="2209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Comparing Fractions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</a:t>
            </a:r>
            <a:r>
              <a:rPr lang="en-US" sz="2800" dirty="0" smtClean="0"/>
              <a:t>is       .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3" name="Equation" r:id="rId3" imgW="1435100" imgH="838200" progId="Equation.DSMT4">
                  <p:embed/>
                </p:oleObj>
              </mc:Choice>
              <mc:Fallback>
                <p:oleObj name="Equation" r:id="rId3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Equation" r:id="rId5" imgW="711200" imgH="838200" progId="Equation.DSMT4">
                  <p:embed/>
                </p:oleObj>
              </mc:Choice>
              <mc:Fallback>
                <p:oleObj name="Equation" r:id="rId5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Equation" r:id="rId7" imgW="698500" imgH="838200" progId="Equation.DSMT4">
                  <p:embed/>
                </p:oleObj>
              </mc:Choice>
              <mc:Fallback>
                <p:oleObj name="Equation" r:id="rId7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303367"/>
              </p:ext>
            </p:extLst>
          </p:nvPr>
        </p:nvGraphicFramePr>
        <p:xfrm>
          <a:off x="2101850" y="511333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6" name="Equation" r:id="rId9" imgW="431640" imgH="838080" progId="Equation.DSMT4">
                  <p:embed/>
                </p:oleObj>
              </mc:Choice>
              <mc:Fallback>
                <p:oleObj name="Equation" r:id="rId9" imgW="43164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511333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EF2A6A94-90DD-48F0-9CA7-E874DBA7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651816"/>
              </p:ext>
            </p:extLst>
          </p:nvPr>
        </p:nvGraphicFramePr>
        <p:xfrm>
          <a:off x="2101056" y="3733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7" name="Equation" r:id="rId12" imgW="1117440" imgH="838080" progId="Equation.DSMT4">
                  <p:embed/>
                </p:oleObj>
              </mc:Choice>
              <mc:Fallback>
                <p:oleObj name="Equation" r:id="rId12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01056" y="3733800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xmlns="" id="{DCF9A95E-1E69-47DD-A986-2AB5A634D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9415992"/>
              </p:ext>
            </p:extLst>
          </p:nvPr>
        </p:nvGraphicFramePr>
        <p:xfrm>
          <a:off x="4570412" y="1122797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8" name="Equation" r:id="rId14" imgW="1574640" imgH="838080" progId="Equation.DSMT4">
                  <p:embed/>
                </p:oleObj>
              </mc:Choice>
              <mc:Fallback>
                <p:oleObj name="Equation" r:id="rId14" imgW="1574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70412" y="1122797"/>
                        <a:ext cx="1574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351</Words>
  <Application>Microsoft Office PowerPoint</Application>
  <PresentationFormat>On-screen Show (4:3)</PresentationFormat>
  <Paragraphs>93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MathType 6.0 Equation</vt:lpstr>
      <vt:lpstr>Section 2.8</vt:lpstr>
      <vt:lpstr>Objectives</vt:lpstr>
      <vt:lpstr>To Compare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Rules for Order of Operations</vt:lpstr>
      <vt:lpstr>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Order of Operations  with Fractions (cont.)</vt:lpstr>
      <vt:lpstr>Completion Example 7: Using the Order of  Operations</vt:lpstr>
      <vt:lpstr>Example 8: Finding the Average</vt:lpstr>
      <vt:lpstr>Example 8: Finding the Average (cont.)</vt:lpstr>
      <vt:lpstr>Example 8: Finding the Average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168</cp:revision>
  <dcterms:created xsi:type="dcterms:W3CDTF">2013-04-26T14:43:13Z</dcterms:created>
  <dcterms:modified xsi:type="dcterms:W3CDTF">2018-07-06T17:06:19Z</dcterms:modified>
</cp:coreProperties>
</file>