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9" r:id="rId15"/>
    <p:sldId id="280" r:id="rId16"/>
    <p:sldId id="271" r:id="rId17"/>
    <p:sldId id="273" r:id="rId1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1"/>
      <p:bold r:id="rId22"/>
      <p:italic r:id="rId23"/>
      <p:boldItalic r:id="rId2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9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FF"/>
    <a:srgbClr val="2D7D9F"/>
    <a:srgbClr val="FF00FF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99" autoAdjust="0"/>
    <p:restoredTop sz="94660"/>
  </p:normalViewPr>
  <p:slideViewPr>
    <p:cSldViewPr>
      <p:cViewPr varScale="1">
        <p:scale>
          <a:sx n="114" d="100"/>
          <a:sy n="114" d="100"/>
        </p:scale>
        <p:origin x="1176" y="102"/>
      </p:cViewPr>
      <p:guideLst>
        <p:guide orient="horz" pos="31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79.wmf"/><Relationship Id="rId3" Type="http://schemas.openxmlformats.org/officeDocument/2006/relationships/image" Target="../media/image74.wmf"/><Relationship Id="rId7" Type="http://schemas.openxmlformats.org/officeDocument/2006/relationships/image" Target="../media/image78.wmf"/><Relationship Id="rId2" Type="http://schemas.openxmlformats.org/officeDocument/2006/relationships/image" Target="../media/image73.wmf"/><Relationship Id="rId1" Type="http://schemas.openxmlformats.org/officeDocument/2006/relationships/image" Target="../media/image72.wmf"/><Relationship Id="rId6" Type="http://schemas.openxmlformats.org/officeDocument/2006/relationships/image" Target="../media/image77.wmf"/><Relationship Id="rId5" Type="http://schemas.openxmlformats.org/officeDocument/2006/relationships/image" Target="../media/image76.wmf"/><Relationship Id="rId4" Type="http://schemas.openxmlformats.org/officeDocument/2006/relationships/image" Target="../media/image75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3" Type="http://schemas.openxmlformats.org/officeDocument/2006/relationships/image" Target="../media/image82.wmf"/><Relationship Id="rId7" Type="http://schemas.openxmlformats.org/officeDocument/2006/relationships/image" Target="../media/image86.wmf"/><Relationship Id="rId12" Type="http://schemas.openxmlformats.org/officeDocument/2006/relationships/image" Target="../media/image91.wmf"/><Relationship Id="rId2" Type="http://schemas.openxmlformats.org/officeDocument/2006/relationships/image" Target="../media/image81.wmf"/><Relationship Id="rId1" Type="http://schemas.openxmlformats.org/officeDocument/2006/relationships/image" Target="../media/image80.wmf"/><Relationship Id="rId6" Type="http://schemas.openxmlformats.org/officeDocument/2006/relationships/image" Target="../media/image85.wmf"/><Relationship Id="rId11" Type="http://schemas.openxmlformats.org/officeDocument/2006/relationships/image" Target="../media/image90.wmf"/><Relationship Id="rId5" Type="http://schemas.openxmlformats.org/officeDocument/2006/relationships/image" Target="../media/image84.wmf"/><Relationship Id="rId10" Type="http://schemas.openxmlformats.org/officeDocument/2006/relationships/image" Target="../media/image89.wmf"/><Relationship Id="rId4" Type="http://schemas.openxmlformats.org/officeDocument/2006/relationships/image" Target="../media/image83.wmf"/><Relationship Id="rId9" Type="http://schemas.openxmlformats.org/officeDocument/2006/relationships/image" Target="../media/image88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image" Target="../media/image18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12" Type="http://schemas.openxmlformats.org/officeDocument/2006/relationships/image" Target="../media/image17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11" Type="http://schemas.openxmlformats.org/officeDocument/2006/relationships/image" Target="../media/image16.wmf"/><Relationship Id="rId5" Type="http://schemas.openxmlformats.org/officeDocument/2006/relationships/image" Target="../media/image10.wmf"/><Relationship Id="rId15" Type="http://schemas.openxmlformats.org/officeDocument/2006/relationships/image" Target="../media/image20.wmf"/><Relationship Id="rId10" Type="http://schemas.openxmlformats.org/officeDocument/2006/relationships/image" Target="../media/image15.wmf"/><Relationship Id="rId4" Type="http://schemas.openxmlformats.org/officeDocument/2006/relationships/image" Target="../media/image9.wmf"/><Relationship Id="rId9" Type="http://schemas.openxmlformats.org/officeDocument/2006/relationships/image" Target="../media/image14.wmf"/><Relationship Id="rId14" Type="http://schemas.openxmlformats.org/officeDocument/2006/relationships/image" Target="../media/image19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7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Relationship Id="rId9" Type="http://schemas.openxmlformats.org/officeDocument/2006/relationships/image" Target="../media/image2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image" Target="../media/image44.wmf"/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12" Type="http://schemas.openxmlformats.org/officeDocument/2006/relationships/image" Target="../media/image43.wmf"/><Relationship Id="rId2" Type="http://schemas.openxmlformats.org/officeDocument/2006/relationships/image" Target="../media/image33.wmf"/><Relationship Id="rId16" Type="http://schemas.openxmlformats.org/officeDocument/2006/relationships/image" Target="../media/image47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11" Type="http://schemas.openxmlformats.org/officeDocument/2006/relationships/image" Target="../media/image42.wmf"/><Relationship Id="rId5" Type="http://schemas.openxmlformats.org/officeDocument/2006/relationships/image" Target="../media/image36.wmf"/><Relationship Id="rId15" Type="http://schemas.openxmlformats.org/officeDocument/2006/relationships/image" Target="../media/image46.wmf"/><Relationship Id="rId10" Type="http://schemas.openxmlformats.org/officeDocument/2006/relationships/image" Target="../media/image41.wmf"/><Relationship Id="rId4" Type="http://schemas.openxmlformats.org/officeDocument/2006/relationships/image" Target="../media/image35.wmf"/><Relationship Id="rId9" Type="http://schemas.openxmlformats.org/officeDocument/2006/relationships/image" Target="../media/image40.wmf"/><Relationship Id="rId14" Type="http://schemas.openxmlformats.org/officeDocument/2006/relationships/image" Target="../media/image4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13" Type="http://schemas.openxmlformats.org/officeDocument/2006/relationships/image" Target="../media/image61.wmf"/><Relationship Id="rId3" Type="http://schemas.openxmlformats.org/officeDocument/2006/relationships/image" Target="../media/image51.wmf"/><Relationship Id="rId7" Type="http://schemas.openxmlformats.org/officeDocument/2006/relationships/image" Target="../media/image55.wmf"/><Relationship Id="rId12" Type="http://schemas.openxmlformats.org/officeDocument/2006/relationships/image" Target="../media/image60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6" Type="http://schemas.openxmlformats.org/officeDocument/2006/relationships/image" Target="../media/image54.wmf"/><Relationship Id="rId11" Type="http://schemas.openxmlformats.org/officeDocument/2006/relationships/image" Target="../media/image59.wmf"/><Relationship Id="rId5" Type="http://schemas.openxmlformats.org/officeDocument/2006/relationships/image" Target="../media/image53.wmf"/><Relationship Id="rId15" Type="http://schemas.openxmlformats.org/officeDocument/2006/relationships/image" Target="../media/image63.wmf"/><Relationship Id="rId10" Type="http://schemas.openxmlformats.org/officeDocument/2006/relationships/image" Target="../media/image58.wmf"/><Relationship Id="rId4" Type="http://schemas.openxmlformats.org/officeDocument/2006/relationships/image" Target="../media/image52.wmf"/><Relationship Id="rId9" Type="http://schemas.openxmlformats.org/officeDocument/2006/relationships/image" Target="../media/image57.wmf"/><Relationship Id="rId14" Type="http://schemas.openxmlformats.org/officeDocument/2006/relationships/image" Target="../media/image62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3" Type="http://schemas.openxmlformats.org/officeDocument/2006/relationships/image" Target="../media/image66.wmf"/><Relationship Id="rId7" Type="http://schemas.openxmlformats.org/officeDocument/2006/relationships/image" Target="../media/image70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6" Type="http://schemas.openxmlformats.org/officeDocument/2006/relationships/image" Target="../media/image69.wmf"/><Relationship Id="rId5" Type="http://schemas.openxmlformats.org/officeDocument/2006/relationships/image" Target="../media/image68.wmf"/><Relationship Id="rId4" Type="http://schemas.openxmlformats.org/officeDocument/2006/relationships/image" Target="../media/image6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11/20/2019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5130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FFE2AD-718E-4214-AC42-DE7FA4D6F69E}" type="datetimeFigureOut">
              <a:rPr lang="en-US" smtClean="0"/>
              <a:pPr/>
              <a:t>11/20/2019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97462A-A43B-4C3D-BFD4-AE93E51357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597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B01109DC-DC07-4AA7-80CC-F1BB61EEEE02}" type="slidenum">
              <a:rPr lang="en-US" sz="1200">
                <a:latin typeface="+mn-lt"/>
              </a:rPr>
              <a:pPr algn="r">
                <a:defRPr/>
              </a:pPr>
              <a:t>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02251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699655" y="5948113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31.wmf"/></Relationships>
</file>

<file path=ppt/slides/_rels/slide11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36.bin"/><Relationship Id="rId18" Type="http://schemas.openxmlformats.org/officeDocument/2006/relationships/image" Target="../media/image39.wmf"/><Relationship Id="rId26" Type="http://schemas.openxmlformats.org/officeDocument/2006/relationships/image" Target="../media/image43.wmf"/><Relationship Id="rId3" Type="http://schemas.openxmlformats.org/officeDocument/2006/relationships/oleObject" Target="../embeddings/oleObject31.bin"/><Relationship Id="rId21" Type="http://schemas.openxmlformats.org/officeDocument/2006/relationships/oleObject" Target="../embeddings/oleObject40.bin"/><Relationship Id="rId34" Type="http://schemas.openxmlformats.org/officeDocument/2006/relationships/image" Target="../media/image47.wmf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36.wmf"/><Relationship Id="rId17" Type="http://schemas.openxmlformats.org/officeDocument/2006/relationships/oleObject" Target="../embeddings/oleObject38.bin"/><Relationship Id="rId25" Type="http://schemas.openxmlformats.org/officeDocument/2006/relationships/oleObject" Target="../embeddings/oleObject42.bin"/><Relationship Id="rId33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8.wmf"/><Relationship Id="rId20" Type="http://schemas.openxmlformats.org/officeDocument/2006/relationships/image" Target="../media/image40.wmf"/><Relationship Id="rId29" Type="http://schemas.openxmlformats.org/officeDocument/2006/relationships/oleObject" Target="../embeddings/oleObject44.bin"/><Relationship Id="rId1" Type="http://schemas.openxmlformats.org/officeDocument/2006/relationships/vmlDrawing" Target="../drawings/vmlDrawing6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5.bin"/><Relationship Id="rId24" Type="http://schemas.openxmlformats.org/officeDocument/2006/relationships/image" Target="../media/image42.wmf"/><Relationship Id="rId32" Type="http://schemas.openxmlformats.org/officeDocument/2006/relationships/image" Target="../media/image46.wmf"/><Relationship Id="rId5" Type="http://schemas.openxmlformats.org/officeDocument/2006/relationships/oleObject" Target="../embeddings/oleObject32.bin"/><Relationship Id="rId15" Type="http://schemas.openxmlformats.org/officeDocument/2006/relationships/oleObject" Target="../embeddings/oleObject37.bin"/><Relationship Id="rId23" Type="http://schemas.openxmlformats.org/officeDocument/2006/relationships/oleObject" Target="../embeddings/oleObject41.bin"/><Relationship Id="rId28" Type="http://schemas.openxmlformats.org/officeDocument/2006/relationships/image" Target="../media/image44.wmf"/><Relationship Id="rId10" Type="http://schemas.openxmlformats.org/officeDocument/2006/relationships/image" Target="../media/image35.wmf"/><Relationship Id="rId19" Type="http://schemas.openxmlformats.org/officeDocument/2006/relationships/oleObject" Target="../embeddings/oleObject39.bin"/><Relationship Id="rId31" Type="http://schemas.openxmlformats.org/officeDocument/2006/relationships/oleObject" Target="../embeddings/oleObject45.bin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4.bin"/><Relationship Id="rId14" Type="http://schemas.openxmlformats.org/officeDocument/2006/relationships/image" Target="../media/image37.wmf"/><Relationship Id="rId22" Type="http://schemas.openxmlformats.org/officeDocument/2006/relationships/image" Target="../media/image41.wmf"/><Relationship Id="rId27" Type="http://schemas.openxmlformats.org/officeDocument/2006/relationships/oleObject" Target="../embeddings/oleObject43.bin"/><Relationship Id="rId30" Type="http://schemas.openxmlformats.org/officeDocument/2006/relationships/image" Target="../media/image45.wmf"/><Relationship Id="rId8" Type="http://schemas.openxmlformats.org/officeDocument/2006/relationships/image" Target="../media/image34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48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oleObject" Target="../embeddings/oleObject53.bin"/><Relationship Id="rId18" Type="http://schemas.openxmlformats.org/officeDocument/2006/relationships/image" Target="../media/image56.wmf"/><Relationship Id="rId26" Type="http://schemas.openxmlformats.org/officeDocument/2006/relationships/image" Target="../media/image60.wmf"/><Relationship Id="rId3" Type="http://schemas.openxmlformats.org/officeDocument/2006/relationships/oleObject" Target="../embeddings/oleObject48.bin"/><Relationship Id="rId21" Type="http://schemas.openxmlformats.org/officeDocument/2006/relationships/oleObject" Target="../embeddings/oleObject57.bin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53.wmf"/><Relationship Id="rId17" Type="http://schemas.openxmlformats.org/officeDocument/2006/relationships/oleObject" Target="../embeddings/oleObject55.bin"/><Relationship Id="rId25" Type="http://schemas.openxmlformats.org/officeDocument/2006/relationships/oleObject" Target="../embeddings/oleObject5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5.wmf"/><Relationship Id="rId20" Type="http://schemas.openxmlformats.org/officeDocument/2006/relationships/image" Target="../media/image57.wmf"/><Relationship Id="rId29" Type="http://schemas.openxmlformats.org/officeDocument/2006/relationships/oleObject" Target="../embeddings/oleObject61.bin"/><Relationship Id="rId1" Type="http://schemas.openxmlformats.org/officeDocument/2006/relationships/vmlDrawing" Target="../drawings/vmlDrawing8.v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52.bin"/><Relationship Id="rId24" Type="http://schemas.openxmlformats.org/officeDocument/2006/relationships/image" Target="../media/image59.wmf"/><Relationship Id="rId32" Type="http://schemas.openxmlformats.org/officeDocument/2006/relationships/image" Target="../media/image63.wmf"/><Relationship Id="rId5" Type="http://schemas.openxmlformats.org/officeDocument/2006/relationships/oleObject" Target="../embeddings/oleObject49.bin"/><Relationship Id="rId15" Type="http://schemas.openxmlformats.org/officeDocument/2006/relationships/oleObject" Target="../embeddings/oleObject54.bin"/><Relationship Id="rId23" Type="http://schemas.openxmlformats.org/officeDocument/2006/relationships/oleObject" Target="../embeddings/oleObject58.bin"/><Relationship Id="rId28" Type="http://schemas.openxmlformats.org/officeDocument/2006/relationships/image" Target="../media/image61.wmf"/><Relationship Id="rId10" Type="http://schemas.openxmlformats.org/officeDocument/2006/relationships/image" Target="../media/image52.wmf"/><Relationship Id="rId19" Type="http://schemas.openxmlformats.org/officeDocument/2006/relationships/oleObject" Target="../embeddings/oleObject56.bin"/><Relationship Id="rId31" Type="http://schemas.openxmlformats.org/officeDocument/2006/relationships/oleObject" Target="../embeddings/oleObject62.bin"/><Relationship Id="rId4" Type="http://schemas.openxmlformats.org/officeDocument/2006/relationships/image" Target="../media/image49.wmf"/><Relationship Id="rId9" Type="http://schemas.openxmlformats.org/officeDocument/2006/relationships/oleObject" Target="../embeddings/oleObject51.bin"/><Relationship Id="rId14" Type="http://schemas.openxmlformats.org/officeDocument/2006/relationships/image" Target="../media/image54.wmf"/><Relationship Id="rId22" Type="http://schemas.openxmlformats.org/officeDocument/2006/relationships/image" Target="../media/image58.wmf"/><Relationship Id="rId27" Type="http://schemas.openxmlformats.org/officeDocument/2006/relationships/oleObject" Target="../embeddings/oleObject60.bin"/><Relationship Id="rId30" Type="http://schemas.openxmlformats.org/officeDocument/2006/relationships/image" Target="../media/image62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13" Type="http://schemas.openxmlformats.org/officeDocument/2006/relationships/oleObject" Target="../embeddings/oleObject68.bin"/><Relationship Id="rId18" Type="http://schemas.openxmlformats.org/officeDocument/2006/relationships/image" Target="../media/image71.wmf"/><Relationship Id="rId3" Type="http://schemas.openxmlformats.org/officeDocument/2006/relationships/oleObject" Target="../embeddings/oleObject63.bin"/><Relationship Id="rId7" Type="http://schemas.openxmlformats.org/officeDocument/2006/relationships/oleObject" Target="../embeddings/oleObject65.bin"/><Relationship Id="rId12" Type="http://schemas.openxmlformats.org/officeDocument/2006/relationships/image" Target="../media/image68.wmf"/><Relationship Id="rId17" Type="http://schemas.openxmlformats.org/officeDocument/2006/relationships/oleObject" Target="../embeddings/oleObject7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0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65.wmf"/><Relationship Id="rId11" Type="http://schemas.openxmlformats.org/officeDocument/2006/relationships/oleObject" Target="../embeddings/oleObject67.bin"/><Relationship Id="rId5" Type="http://schemas.openxmlformats.org/officeDocument/2006/relationships/oleObject" Target="../embeddings/oleObject64.bin"/><Relationship Id="rId15" Type="http://schemas.openxmlformats.org/officeDocument/2006/relationships/oleObject" Target="../embeddings/oleObject69.bin"/><Relationship Id="rId10" Type="http://schemas.openxmlformats.org/officeDocument/2006/relationships/image" Target="../media/image67.wmf"/><Relationship Id="rId4" Type="http://schemas.openxmlformats.org/officeDocument/2006/relationships/image" Target="../media/image64.wmf"/><Relationship Id="rId9" Type="http://schemas.openxmlformats.org/officeDocument/2006/relationships/oleObject" Target="../embeddings/oleObject66.bin"/><Relationship Id="rId14" Type="http://schemas.openxmlformats.org/officeDocument/2006/relationships/image" Target="../media/image69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wmf"/><Relationship Id="rId13" Type="http://schemas.openxmlformats.org/officeDocument/2006/relationships/oleObject" Target="../embeddings/oleObject76.bin"/><Relationship Id="rId18" Type="http://schemas.openxmlformats.org/officeDocument/2006/relationships/image" Target="../media/image79.wmf"/><Relationship Id="rId3" Type="http://schemas.openxmlformats.org/officeDocument/2006/relationships/oleObject" Target="../embeddings/oleObject71.bin"/><Relationship Id="rId7" Type="http://schemas.openxmlformats.org/officeDocument/2006/relationships/oleObject" Target="../embeddings/oleObject73.bin"/><Relationship Id="rId12" Type="http://schemas.openxmlformats.org/officeDocument/2006/relationships/image" Target="../media/image76.wmf"/><Relationship Id="rId17" Type="http://schemas.openxmlformats.org/officeDocument/2006/relationships/oleObject" Target="../embeddings/oleObject7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8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73.wmf"/><Relationship Id="rId11" Type="http://schemas.openxmlformats.org/officeDocument/2006/relationships/oleObject" Target="../embeddings/oleObject75.bin"/><Relationship Id="rId5" Type="http://schemas.openxmlformats.org/officeDocument/2006/relationships/oleObject" Target="../embeddings/oleObject72.bin"/><Relationship Id="rId15" Type="http://schemas.openxmlformats.org/officeDocument/2006/relationships/oleObject" Target="../embeddings/oleObject77.bin"/><Relationship Id="rId10" Type="http://schemas.openxmlformats.org/officeDocument/2006/relationships/image" Target="../media/image75.wmf"/><Relationship Id="rId4" Type="http://schemas.openxmlformats.org/officeDocument/2006/relationships/image" Target="../media/image72.wmf"/><Relationship Id="rId9" Type="http://schemas.openxmlformats.org/officeDocument/2006/relationships/oleObject" Target="../embeddings/oleObject74.bin"/><Relationship Id="rId14" Type="http://schemas.openxmlformats.org/officeDocument/2006/relationships/image" Target="../media/image77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wmf"/><Relationship Id="rId13" Type="http://schemas.openxmlformats.org/officeDocument/2006/relationships/oleObject" Target="../embeddings/oleObject84.bin"/><Relationship Id="rId18" Type="http://schemas.openxmlformats.org/officeDocument/2006/relationships/image" Target="../media/image87.wmf"/><Relationship Id="rId26" Type="http://schemas.openxmlformats.org/officeDocument/2006/relationships/image" Target="../media/image91.wmf"/><Relationship Id="rId3" Type="http://schemas.openxmlformats.org/officeDocument/2006/relationships/oleObject" Target="../embeddings/oleObject79.bin"/><Relationship Id="rId21" Type="http://schemas.openxmlformats.org/officeDocument/2006/relationships/oleObject" Target="../embeddings/oleObject88.bin"/><Relationship Id="rId7" Type="http://schemas.openxmlformats.org/officeDocument/2006/relationships/oleObject" Target="../embeddings/oleObject81.bin"/><Relationship Id="rId12" Type="http://schemas.openxmlformats.org/officeDocument/2006/relationships/image" Target="../media/image84.wmf"/><Relationship Id="rId17" Type="http://schemas.openxmlformats.org/officeDocument/2006/relationships/oleObject" Target="../embeddings/oleObject86.bin"/><Relationship Id="rId25" Type="http://schemas.openxmlformats.org/officeDocument/2006/relationships/oleObject" Target="../embeddings/oleObject9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6.wmf"/><Relationship Id="rId20" Type="http://schemas.openxmlformats.org/officeDocument/2006/relationships/image" Target="../media/image88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81.wmf"/><Relationship Id="rId11" Type="http://schemas.openxmlformats.org/officeDocument/2006/relationships/oleObject" Target="../embeddings/oleObject83.bin"/><Relationship Id="rId24" Type="http://schemas.openxmlformats.org/officeDocument/2006/relationships/image" Target="../media/image90.wmf"/><Relationship Id="rId5" Type="http://schemas.openxmlformats.org/officeDocument/2006/relationships/oleObject" Target="../embeddings/oleObject80.bin"/><Relationship Id="rId15" Type="http://schemas.openxmlformats.org/officeDocument/2006/relationships/oleObject" Target="../embeddings/oleObject85.bin"/><Relationship Id="rId23" Type="http://schemas.openxmlformats.org/officeDocument/2006/relationships/oleObject" Target="../embeddings/oleObject89.bin"/><Relationship Id="rId10" Type="http://schemas.openxmlformats.org/officeDocument/2006/relationships/image" Target="../media/image83.wmf"/><Relationship Id="rId19" Type="http://schemas.openxmlformats.org/officeDocument/2006/relationships/oleObject" Target="../embeddings/oleObject87.bin"/><Relationship Id="rId4" Type="http://schemas.openxmlformats.org/officeDocument/2006/relationships/image" Target="../media/image80.wmf"/><Relationship Id="rId9" Type="http://schemas.openxmlformats.org/officeDocument/2006/relationships/oleObject" Target="../embeddings/oleObject82.bin"/><Relationship Id="rId14" Type="http://schemas.openxmlformats.org/officeDocument/2006/relationships/image" Target="../media/image85.wmf"/><Relationship Id="rId22" Type="http://schemas.openxmlformats.org/officeDocument/2006/relationships/image" Target="../media/image89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10.bin"/><Relationship Id="rId18" Type="http://schemas.openxmlformats.org/officeDocument/2006/relationships/image" Target="../media/image13.wmf"/><Relationship Id="rId26" Type="http://schemas.openxmlformats.org/officeDocument/2006/relationships/image" Target="../media/image17.wmf"/><Relationship Id="rId3" Type="http://schemas.openxmlformats.org/officeDocument/2006/relationships/oleObject" Target="../embeddings/oleObject5.bin"/><Relationship Id="rId21" Type="http://schemas.openxmlformats.org/officeDocument/2006/relationships/oleObject" Target="../embeddings/oleObject14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0.wmf"/><Relationship Id="rId17" Type="http://schemas.openxmlformats.org/officeDocument/2006/relationships/oleObject" Target="../embeddings/oleObject12.bin"/><Relationship Id="rId25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.wmf"/><Relationship Id="rId20" Type="http://schemas.openxmlformats.org/officeDocument/2006/relationships/image" Target="../media/image14.wmf"/><Relationship Id="rId29" Type="http://schemas.openxmlformats.org/officeDocument/2006/relationships/oleObject" Target="../embeddings/oleObject18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9.bin"/><Relationship Id="rId24" Type="http://schemas.openxmlformats.org/officeDocument/2006/relationships/image" Target="../media/image16.wmf"/><Relationship Id="rId32" Type="http://schemas.openxmlformats.org/officeDocument/2006/relationships/image" Target="../media/image20.wmf"/><Relationship Id="rId5" Type="http://schemas.openxmlformats.org/officeDocument/2006/relationships/oleObject" Target="../embeddings/oleObject6.bin"/><Relationship Id="rId15" Type="http://schemas.openxmlformats.org/officeDocument/2006/relationships/oleObject" Target="../embeddings/oleObject11.bin"/><Relationship Id="rId23" Type="http://schemas.openxmlformats.org/officeDocument/2006/relationships/oleObject" Target="../embeddings/oleObject15.bin"/><Relationship Id="rId28" Type="http://schemas.openxmlformats.org/officeDocument/2006/relationships/image" Target="../media/image18.wmf"/><Relationship Id="rId10" Type="http://schemas.openxmlformats.org/officeDocument/2006/relationships/image" Target="../media/image9.wmf"/><Relationship Id="rId19" Type="http://schemas.openxmlformats.org/officeDocument/2006/relationships/oleObject" Target="../embeddings/oleObject13.bin"/><Relationship Id="rId31" Type="http://schemas.openxmlformats.org/officeDocument/2006/relationships/oleObject" Target="../embeddings/oleObject19.bin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1.wmf"/><Relationship Id="rId22" Type="http://schemas.openxmlformats.org/officeDocument/2006/relationships/image" Target="../media/image15.wmf"/><Relationship Id="rId27" Type="http://schemas.openxmlformats.org/officeDocument/2006/relationships/oleObject" Target="../embeddings/oleObject17.bin"/><Relationship Id="rId30" Type="http://schemas.openxmlformats.org/officeDocument/2006/relationships/image" Target="../media/image19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25.bin"/><Relationship Id="rId18" Type="http://schemas.openxmlformats.org/officeDocument/2006/relationships/image" Target="../media/image28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5.wmf"/><Relationship Id="rId1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wmf"/><Relationship Id="rId20" Type="http://schemas.openxmlformats.org/officeDocument/2006/relationships/image" Target="../media/image29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10" Type="http://schemas.openxmlformats.org/officeDocument/2006/relationships/image" Target="../media/image24.wmf"/><Relationship Id="rId19" Type="http://schemas.openxmlformats.org/officeDocument/2006/relationships/oleObject" Target="../embeddings/oleObject28.bin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6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3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3.4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Division with Decimal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 </a:t>
            </a:r>
            <a:r>
              <a:rPr lang="en-US" dirty="0"/>
              <a:t>Dividing Decimal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76035"/>
          </a:xfrm>
          <a:prstGeom prst="rect">
            <a:avLst/>
          </a:prstGeom>
        </p:spPr>
        <p:txBody>
          <a:bodyPr>
            <a:spAutoFit/>
          </a:bodyPr>
          <a:lstStyle/>
          <a:p>
            <a:pPr marL="571500" indent="-571500">
              <a:lnSpc>
                <a:spcPct val="35000"/>
              </a:lnSpc>
              <a:buFont typeface="Courier New" pitchFamily="49" charset="0"/>
              <a:buNone/>
            </a:pPr>
            <a:endParaRPr lang="en-US" i="0" dirty="0"/>
          </a:p>
          <a:p>
            <a:pPr marL="571500" indent="-571500">
              <a:lnSpc>
                <a:spcPct val="35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Divide (to the nearest tenth).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b="1" i="0" dirty="0">
              <a:solidFill>
                <a:schemeClr val="tx1"/>
              </a:solidFill>
            </a:endParaRPr>
          </a:p>
          <a:p>
            <a:pPr marL="571500" indent="-57150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r>
              <a:rPr lang="en-US" dirty="0"/>
              <a:t>Divide until the quotient has been calculated to the hundredths place (one place more than tenths), then round to the nearest tenth.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8128860"/>
              </p:ext>
            </p:extLst>
          </p:nvPr>
        </p:nvGraphicFramePr>
        <p:xfrm>
          <a:off x="4800600" y="1388378"/>
          <a:ext cx="15621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3" imgW="1562100" imgH="330200" progId="Equation.DSMT4">
                  <p:embed/>
                </p:oleObj>
              </mc:Choice>
              <mc:Fallback>
                <p:oleObj name="Equation" r:id="rId3" imgW="1562100" imgH="330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388378"/>
                        <a:ext cx="15621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5175094"/>
              </p:ext>
            </p:extLst>
          </p:nvPr>
        </p:nvGraphicFramePr>
        <p:xfrm>
          <a:off x="2216150" y="1490663"/>
          <a:ext cx="19177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81" name="Equation" r:id="rId3" imgW="1917360" imgH="1015920" progId="Equation.DSMT4">
                  <p:embed/>
                </p:oleObj>
              </mc:Choice>
              <mc:Fallback>
                <p:oleObj name="Equation" r:id="rId3" imgW="1917360" imgH="101592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6150" y="1490663"/>
                        <a:ext cx="1917700" cy="1016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 </a:t>
            </a:r>
            <a:r>
              <a:rPr lang="en-US" dirty="0"/>
              <a:t>Dividing Decimal Numbers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1213171"/>
              </p:ext>
            </p:extLst>
          </p:nvPr>
        </p:nvGraphicFramePr>
        <p:xfrm>
          <a:off x="3633654" y="5105400"/>
          <a:ext cx="393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82" name="Equation" r:id="rId5" imgW="393480" imgH="380880" progId="Equation.DSMT4">
                  <p:embed/>
                </p:oleObj>
              </mc:Choice>
              <mc:Fallback>
                <p:oleObj name="Equation" r:id="rId5" imgW="393480" imgH="38088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3654" y="5105400"/>
                        <a:ext cx="393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Arc 6"/>
          <p:cNvSpPr/>
          <p:nvPr/>
        </p:nvSpPr>
        <p:spPr>
          <a:xfrm rot="4159902" flipV="1">
            <a:off x="2347009" y="2169193"/>
            <a:ext cx="370203" cy="269195"/>
          </a:xfrm>
          <a:prstGeom prst="arc">
            <a:avLst>
              <a:gd name="adj1" fmla="val 16200000"/>
              <a:gd name="adj2" fmla="val 3059655"/>
            </a:avLst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c 10"/>
          <p:cNvSpPr/>
          <p:nvPr/>
        </p:nvSpPr>
        <p:spPr>
          <a:xfrm rot="4159902" flipV="1">
            <a:off x="3276997" y="2200209"/>
            <a:ext cx="370203" cy="269195"/>
          </a:xfrm>
          <a:prstGeom prst="arc">
            <a:avLst>
              <a:gd name="adj1" fmla="val 16200000"/>
              <a:gd name="adj2" fmla="val 3059655"/>
            </a:avLst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/>
          <p:nvPr/>
        </p:nvCxnSpPr>
        <p:spPr>
          <a:xfrm rot="10800000">
            <a:off x="4013200" y="2407621"/>
            <a:ext cx="381000" cy="3048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4394200" y="1142398"/>
            <a:ext cx="1828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Hundredths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4800600" y="1905000"/>
            <a:ext cx="3352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Read “</a:t>
            </a:r>
            <a:r>
              <a:rPr lang="en-US" sz="2000" b="1" dirty="0">
                <a:solidFill>
                  <a:srgbClr val="008080"/>
                </a:solidFill>
              </a:rPr>
              <a:t>approximately equals”</a:t>
            </a:r>
          </a:p>
          <a:p>
            <a:r>
              <a:rPr lang="en-US" sz="2000" dirty="0">
                <a:solidFill>
                  <a:srgbClr val="008080"/>
                </a:solidFill>
              </a:rPr>
              <a:t>Round to the nearest tenth.</a:t>
            </a:r>
            <a:endParaRPr lang="en-US" sz="2000" dirty="0"/>
          </a:p>
        </p:txBody>
      </p:sp>
      <p:sp>
        <p:nvSpPr>
          <p:cNvPr id="16" name="Rectangle 15"/>
          <p:cNvSpPr/>
          <p:nvPr/>
        </p:nvSpPr>
        <p:spPr>
          <a:xfrm>
            <a:off x="4394200" y="2647890"/>
            <a:ext cx="2209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 </a:t>
            </a:r>
            <a:r>
              <a:rPr lang="en-US" sz="2000" dirty="0">
                <a:solidFill>
                  <a:srgbClr val="C00000"/>
                </a:solidFill>
              </a:rPr>
              <a:t>0</a:t>
            </a:r>
            <a:r>
              <a:rPr lang="en-US" sz="2000" dirty="0">
                <a:solidFill>
                  <a:srgbClr val="008080"/>
                </a:solidFill>
              </a:rPr>
              <a:t>s as needed.</a:t>
            </a:r>
            <a:endParaRPr lang="en-US" sz="2000" dirty="0"/>
          </a:p>
        </p:txBody>
      </p:sp>
      <p:grpSp>
        <p:nvGrpSpPr>
          <p:cNvPr id="21" name="Group 20"/>
          <p:cNvGrpSpPr/>
          <p:nvPr/>
        </p:nvGrpSpPr>
        <p:grpSpPr>
          <a:xfrm>
            <a:off x="3959578" y="1329533"/>
            <a:ext cx="457200" cy="285750"/>
            <a:chOff x="4267200" y="1352550"/>
            <a:chExt cx="685800" cy="381000"/>
          </a:xfrm>
        </p:grpSpPr>
        <p:cxnSp>
          <p:nvCxnSpPr>
            <p:cNvPr id="19" name="Straight Arrow Connector 18"/>
            <p:cNvCxnSpPr/>
            <p:nvPr/>
          </p:nvCxnSpPr>
          <p:spPr>
            <a:xfrm rot="5400000">
              <a:off x="4077494" y="1542256"/>
              <a:ext cx="381000" cy="1588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 rot="10800000">
              <a:off x="4267200" y="1371600"/>
              <a:ext cx="685800" cy="1588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 rot="10800000" flipH="1">
            <a:off x="4224867" y="1961711"/>
            <a:ext cx="575733" cy="285750"/>
            <a:chOff x="4267200" y="1352550"/>
            <a:chExt cx="685800" cy="381000"/>
          </a:xfrm>
        </p:grpSpPr>
        <p:cxnSp>
          <p:nvCxnSpPr>
            <p:cNvPr id="23" name="Straight Arrow Connector 22"/>
            <p:cNvCxnSpPr/>
            <p:nvPr/>
          </p:nvCxnSpPr>
          <p:spPr>
            <a:xfrm rot="5400000">
              <a:off x="4077494" y="1542256"/>
              <a:ext cx="381000" cy="1588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rot="10800000">
              <a:off x="4267200" y="1371600"/>
              <a:ext cx="685800" cy="1588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74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1479796"/>
              </p:ext>
            </p:extLst>
          </p:nvPr>
        </p:nvGraphicFramePr>
        <p:xfrm>
          <a:off x="1320800" y="5553891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83" name="Equation" r:id="rId7" imgW="1397000" imgH="292100" progId="Equation.DSMT4">
                  <p:embed/>
                </p:oleObj>
              </mc:Choice>
              <mc:Fallback>
                <p:oleObj name="Equation" r:id="rId7" imgW="1397000" imgH="29210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5553891"/>
                        <a:ext cx="139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ectangle 25"/>
          <p:cNvSpPr/>
          <p:nvPr/>
        </p:nvSpPr>
        <p:spPr>
          <a:xfrm>
            <a:off x="3756661" y="5521236"/>
            <a:ext cx="32285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Accurate to the nearest tenth</a:t>
            </a:r>
            <a:endParaRPr lang="en-US" sz="2000" dirty="0"/>
          </a:p>
        </p:txBody>
      </p:sp>
      <p:graphicFrame>
        <p:nvGraphicFramePr>
          <p:cNvPr id="1741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8900981"/>
              </p:ext>
            </p:extLst>
          </p:nvPr>
        </p:nvGraphicFramePr>
        <p:xfrm>
          <a:off x="2703513" y="2355850"/>
          <a:ext cx="609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84" name="Equation" r:id="rId9" imgW="609480" imgH="495000" progId="Equation.DSMT4">
                  <p:embed/>
                </p:oleObj>
              </mc:Choice>
              <mc:Fallback>
                <p:oleObj name="Equation" r:id="rId9" imgW="609480" imgH="49500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3513" y="2355850"/>
                        <a:ext cx="609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0273481"/>
              </p:ext>
            </p:extLst>
          </p:nvPr>
        </p:nvGraphicFramePr>
        <p:xfrm>
          <a:off x="2900363" y="2836818"/>
          <a:ext cx="647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85" name="Equation" r:id="rId11" imgW="647640" imgH="380880" progId="Equation.DSMT4">
                  <p:embed/>
                </p:oleObj>
              </mc:Choice>
              <mc:Fallback>
                <p:oleObj name="Equation" r:id="rId11" imgW="647640" imgH="38088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0363" y="2836818"/>
                        <a:ext cx="647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4227310"/>
              </p:ext>
            </p:extLst>
          </p:nvPr>
        </p:nvGraphicFramePr>
        <p:xfrm>
          <a:off x="2695575" y="3126559"/>
          <a:ext cx="876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86" name="Equation" r:id="rId13" imgW="876240" imgH="495000" progId="Equation.DSMT4">
                  <p:embed/>
                </p:oleObj>
              </mc:Choice>
              <mc:Fallback>
                <p:oleObj name="Equation" r:id="rId13" imgW="876240" imgH="49500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5575" y="3126559"/>
                        <a:ext cx="876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7658801"/>
              </p:ext>
            </p:extLst>
          </p:nvPr>
        </p:nvGraphicFramePr>
        <p:xfrm>
          <a:off x="3090818" y="3605180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87" name="Equation" r:id="rId15" imgW="736600" imgH="292100" progId="Equation.DSMT4">
                  <p:embed/>
                </p:oleObj>
              </mc:Choice>
              <mc:Fallback>
                <p:oleObj name="Equation" r:id="rId15" imgW="736600" imgH="29210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0818" y="3605180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9982638"/>
              </p:ext>
            </p:extLst>
          </p:nvPr>
        </p:nvGraphicFramePr>
        <p:xfrm>
          <a:off x="2946894" y="3911600"/>
          <a:ext cx="889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88" name="Equation" r:id="rId17" imgW="888840" imgH="406080" progId="Equation.DSMT4">
                  <p:embed/>
                </p:oleObj>
              </mc:Choice>
              <mc:Fallback>
                <p:oleObj name="Equation" r:id="rId17" imgW="888840" imgH="40608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6894" y="3911600"/>
                        <a:ext cx="889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6638819"/>
              </p:ext>
            </p:extLst>
          </p:nvPr>
        </p:nvGraphicFramePr>
        <p:xfrm>
          <a:off x="3347177" y="4306888"/>
          <a:ext cx="673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89" name="Equation" r:id="rId19" imgW="672840" imgH="380880" progId="Equation.DSMT4">
                  <p:embed/>
                </p:oleObj>
              </mc:Choice>
              <mc:Fallback>
                <p:oleObj name="Equation" r:id="rId19" imgW="672840" imgH="380880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177" y="4306888"/>
                        <a:ext cx="673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8014135"/>
              </p:ext>
            </p:extLst>
          </p:nvPr>
        </p:nvGraphicFramePr>
        <p:xfrm>
          <a:off x="3128918" y="4616450"/>
          <a:ext cx="889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90" name="Equation" r:id="rId21" imgW="888840" imgH="495000" progId="Equation.DSMT4">
                  <p:embed/>
                </p:oleObj>
              </mc:Choice>
              <mc:Fallback>
                <p:oleObj name="Equation" r:id="rId21" imgW="888840" imgH="495000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8918" y="4616450"/>
                        <a:ext cx="889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8482879"/>
              </p:ext>
            </p:extLst>
          </p:nvPr>
        </p:nvGraphicFramePr>
        <p:xfrm>
          <a:off x="3127375" y="1646264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91" name="Equation" r:id="rId23" imgW="190500" imgH="279400" progId="Equation.DSMT4">
                  <p:embed/>
                </p:oleObj>
              </mc:Choice>
              <mc:Fallback>
                <p:oleObj name="Equation" r:id="rId23" imgW="190500" imgH="279400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7375" y="1646264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6179387"/>
              </p:ext>
            </p:extLst>
          </p:nvPr>
        </p:nvGraphicFramePr>
        <p:xfrm>
          <a:off x="3379431" y="1647765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92" name="Equation" r:id="rId25" imgW="203112" imgH="291973" progId="Equation.DSMT4">
                  <p:embed/>
                </p:oleObj>
              </mc:Choice>
              <mc:Fallback>
                <p:oleObj name="Equation" r:id="rId25" imgW="203112" imgH="291973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9431" y="1647765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2" name="Object 14"/>
          <p:cNvGraphicFramePr>
            <a:graphicFrameLocks noChangeAspect="1"/>
          </p:cNvGraphicFramePr>
          <p:nvPr/>
        </p:nvGraphicFramePr>
        <p:xfrm>
          <a:off x="3657600" y="1638300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93" name="Equation" r:id="rId27" imgW="190417" imgH="291973" progId="Equation.DSMT4">
                  <p:embed/>
                </p:oleObj>
              </mc:Choice>
              <mc:Fallback>
                <p:oleObj name="Equation" r:id="rId27" imgW="190417" imgH="291973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1638300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3" name="Object 15"/>
          <p:cNvGraphicFramePr>
            <a:graphicFrameLocks noChangeAspect="1"/>
          </p:cNvGraphicFramePr>
          <p:nvPr/>
        </p:nvGraphicFramePr>
        <p:xfrm>
          <a:off x="4133850" y="1638300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94" name="Equation" r:id="rId29" imgW="914400" imgH="292100" progId="Equation.DSMT4">
                  <p:embed/>
                </p:oleObj>
              </mc:Choice>
              <mc:Fallback>
                <p:oleObj name="Equation" r:id="rId29" imgW="914400" imgH="292100" progId="Equation.DSMT4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3850" y="1638300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5663123"/>
              </p:ext>
            </p:extLst>
          </p:nvPr>
        </p:nvGraphicFramePr>
        <p:xfrm>
          <a:off x="3860800" y="1642291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95" name="Equation" r:id="rId31" imgW="203112" imgH="279279" progId="Equation.DSMT4">
                  <p:embed/>
                </p:oleObj>
              </mc:Choice>
              <mc:Fallback>
                <p:oleObj name="Equation" r:id="rId31" imgW="203112" imgH="279279" progId="Equation.DSMT4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0800" y="1642291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26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8465126"/>
              </p:ext>
            </p:extLst>
          </p:nvPr>
        </p:nvGraphicFramePr>
        <p:xfrm>
          <a:off x="2743200" y="5553891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96" name="Equation" r:id="rId33" imgW="914400" imgH="292100" progId="Equation.DSMT4">
                  <p:embed/>
                </p:oleObj>
              </mc:Choice>
              <mc:Fallback>
                <p:oleObj name="Equation" r:id="rId33" imgW="914400" imgH="292100" progId="Equation.DSMT4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5553891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Rectangle 32"/>
          <p:cNvSpPr/>
          <p:nvPr/>
        </p:nvSpPr>
        <p:spPr>
          <a:xfrm>
            <a:off x="457200" y="5411991"/>
            <a:ext cx="8787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Thus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26" grpId="0"/>
      <p:bldP spid="3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 </a:t>
            </a:r>
            <a:r>
              <a:rPr lang="en-US" dirty="0"/>
              <a:t>Dividing Decimal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71500" indent="-571500"/>
            <a:r>
              <a:rPr lang="en-US" dirty="0">
                <a:solidFill>
                  <a:schemeClr val="tx1"/>
                </a:solidFill>
              </a:rPr>
              <a:t>Divide (to the nearest hundredth). </a:t>
            </a:r>
            <a:endParaRPr lang="en-US" b="1" dirty="0">
              <a:solidFill>
                <a:schemeClr val="tx1"/>
              </a:solidFill>
            </a:endParaRPr>
          </a:p>
          <a:p>
            <a:pPr algn="just" eaLnBrk="1" hangingPunct="1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/>
              <a:t>Divide until the quotient has been calculated to the thousandths place (one more place than hundredths), then round to the nearest hundredth.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7960160"/>
              </p:ext>
            </p:extLst>
          </p:nvPr>
        </p:nvGraphicFramePr>
        <p:xfrm>
          <a:off x="5638800" y="1401078"/>
          <a:ext cx="1358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3" imgW="1358310" imgH="291973" progId="Equation.DSMT4">
                  <p:embed/>
                </p:oleObj>
              </mc:Choice>
              <mc:Fallback>
                <p:oleObj name="Equation" r:id="rId3" imgW="1358310" imgH="291973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1401078"/>
                        <a:ext cx="1358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4:  </a:t>
            </a:r>
            <a:r>
              <a:rPr lang="en-US" dirty="0"/>
              <a:t>Dividing Decimal Numbers </a:t>
            </a:r>
            <a:r>
              <a:rPr lang="en-US" dirty="0">
                <a:solidFill>
                  <a:schemeClr val="accent1"/>
                </a:solidFill>
              </a:rPr>
              <a:t>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8735739"/>
              </p:ext>
            </p:extLst>
          </p:nvPr>
        </p:nvGraphicFramePr>
        <p:xfrm>
          <a:off x="2451100" y="1638300"/>
          <a:ext cx="1943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08" name="Equation" r:id="rId3" imgW="1942920" imgH="571320" progId="Equation.DSMT4">
                  <p:embed/>
                </p:oleObj>
              </mc:Choice>
              <mc:Fallback>
                <p:oleObj name="Equation" r:id="rId3" imgW="1942920" imgH="57132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100" y="1638300"/>
                        <a:ext cx="19431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Arc 8"/>
          <p:cNvSpPr/>
          <p:nvPr/>
        </p:nvSpPr>
        <p:spPr>
          <a:xfrm rot="4159902" flipV="1">
            <a:off x="2672324" y="1895171"/>
            <a:ext cx="370203" cy="269195"/>
          </a:xfrm>
          <a:prstGeom prst="arc">
            <a:avLst>
              <a:gd name="adj1" fmla="val 16200000"/>
              <a:gd name="adj2" fmla="val 3059655"/>
            </a:avLst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c 6"/>
          <p:cNvSpPr/>
          <p:nvPr/>
        </p:nvSpPr>
        <p:spPr>
          <a:xfrm rot="4159902" flipV="1">
            <a:off x="3358967" y="1926187"/>
            <a:ext cx="370203" cy="269195"/>
          </a:xfrm>
          <a:prstGeom prst="arc">
            <a:avLst>
              <a:gd name="adj1" fmla="val 16200000"/>
              <a:gd name="adj2" fmla="val 3059655"/>
            </a:avLst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9679751"/>
              </p:ext>
            </p:extLst>
          </p:nvPr>
        </p:nvGraphicFramePr>
        <p:xfrm>
          <a:off x="4030618" y="4432300"/>
          <a:ext cx="482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09" name="Equation" r:id="rId5" imgW="482391" imgH="279279" progId="Equation.DSMT4">
                  <p:embed/>
                </p:oleObj>
              </mc:Choice>
              <mc:Fallback>
                <p:oleObj name="Equation" r:id="rId5" imgW="482391" imgH="279279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0618" y="4432300"/>
                        <a:ext cx="482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3"/>
          <p:cNvGraphicFramePr>
            <a:graphicFrameLocks noChangeAspect="1"/>
          </p:cNvGraphicFramePr>
          <p:nvPr/>
        </p:nvGraphicFramePr>
        <p:xfrm>
          <a:off x="1304488" y="5015364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10" name="Equation" r:id="rId7" imgW="1384300" imgH="292100" progId="Equation.DSMT4">
                  <p:embed/>
                </p:oleObj>
              </mc:Choice>
              <mc:Fallback>
                <p:oleObj name="Equation" r:id="rId7" imgW="1384300" imgH="29210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4488" y="5015364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3860350" y="4935989"/>
            <a:ext cx="39211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Accurate to the nearest hundredth</a:t>
            </a:r>
            <a:endParaRPr lang="en-US" sz="2000" dirty="0"/>
          </a:p>
        </p:txBody>
      </p:sp>
      <p:sp>
        <p:nvSpPr>
          <p:cNvPr id="13" name="Rectangle 12"/>
          <p:cNvSpPr/>
          <p:nvPr/>
        </p:nvSpPr>
        <p:spPr>
          <a:xfrm>
            <a:off x="5105400" y="1668011"/>
            <a:ext cx="3733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Read </a:t>
            </a:r>
            <a:r>
              <a:rPr lang="en-US" sz="2000" b="1" dirty="0">
                <a:solidFill>
                  <a:srgbClr val="008080"/>
                </a:solidFill>
              </a:rPr>
              <a:t>approximately equals</a:t>
            </a:r>
          </a:p>
          <a:p>
            <a:r>
              <a:rPr lang="en-US" sz="2000" dirty="0">
                <a:solidFill>
                  <a:srgbClr val="008080"/>
                </a:solidFill>
              </a:rPr>
              <a:t>Round to the nearest hundredth.</a:t>
            </a:r>
            <a:endParaRPr lang="en-US" sz="2000" dirty="0"/>
          </a:p>
        </p:txBody>
      </p:sp>
      <p:grpSp>
        <p:nvGrpSpPr>
          <p:cNvPr id="14" name="Group 13"/>
          <p:cNvGrpSpPr/>
          <p:nvPr/>
        </p:nvGrpSpPr>
        <p:grpSpPr>
          <a:xfrm rot="10800000" flipH="1">
            <a:off x="4529667" y="1687689"/>
            <a:ext cx="575733" cy="285750"/>
            <a:chOff x="4267200" y="1352550"/>
            <a:chExt cx="685800" cy="381000"/>
          </a:xfrm>
        </p:grpSpPr>
        <p:cxnSp>
          <p:nvCxnSpPr>
            <p:cNvPr id="15" name="Straight Arrow Connector 14"/>
            <p:cNvCxnSpPr/>
            <p:nvPr/>
          </p:nvCxnSpPr>
          <p:spPr>
            <a:xfrm rot="5400000">
              <a:off x="4077494" y="1542256"/>
              <a:ext cx="381000" cy="1588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/>
            <p:cNvCxnSpPr/>
            <p:nvPr/>
          </p:nvCxnSpPr>
          <p:spPr>
            <a:xfrm rot="10800000">
              <a:off x="4267200" y="1371600"/>
              <a:ext cx="685800" cy="1588"/>
            </a:xfrm>
            <a:prstGeom prst="straightConnector1">
              <a:avLst/>
            </a:prstGeom>
            <a:ln w="38100">
              <a:solidFill>
                <a:srgbClr val="C0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" name="Straight Arrow Connector 16"/>
          <p:cNvCxnSpPr/>
          <p:nvPr/>
        </p:nvCxnSpPr>
        <p:spPr>
          <a:xfrm rot="10800000">
            <a:off x="4278922" y="2133599"/>
            <a:ext cx="381000" cy="3048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4648200" y="2290336"/>
            <a:ext cx="3048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 </a:t>
            </a:r>
            <a:r>
              <a:rPr lang="en-US" sz="2000" dirty="0">
                <a:solidFill>
                  <a:srgbClr val="C00000"/>
                </a:solidFill>
              </a:rPr>
              <a:t>0</a:t>
            </a:r>
            <a:r>
              <a:rPr lang="en-US" sz="2000" dirty="0">
                <a:solidFill>
                  <a:srgbClr val="008080"/>
                </a:solidFill>
              </a:rPr>
              <a:t>s as needed.</a:t>
            </a:r>
            <a:endParaRPr lang="en-US" sz="2000" dirty="0"/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2946633" y="2311400"/>
          <a:ext cx="990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11" name="Equation" r:id="rId9" imgW="990360" imgH="406080" progId="Equation.DSMT4">
                  <p:embed/>
                </p:oleObj>
              </mc:Choice>
              <mc:Fallback>
                <p:oleObj name="Equation" r:id="rId9" imgW="990360" imgH="40608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6633" y="2311400"/>
                        <a:ext cx="9906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3460750" y="2813050"/>
          <a:ext cx="762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12" name="Equation" r:id="rId11" imgW="761669" imgH="291973" progId="Equation.DSMT4">
                  <p:embed/>
                </p:oleObj>
              </mc:Choice>
              <mc:Fallback>
                <p:oleObj name="Equation" r:id="rId11" imgW="761669" imgH="291973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0750" y="2813050"/>
                        <a:ext cx="762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6904266"/>
              </p:ext>
            </p:extLst>
          </p:nvPr>
        </p:nvGraphicFramePr>
        <p:xfrm>
          <a:off x="3242404" y="3162300"/>
          <a:ext cx="990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13" name="Equation" r:id="rId13" imgW="990360" imgH="406080" progId="Equation.DSMT4">
                  <p:embed/>
                </p:oleObj>
              </mc:Choice>
              <mc:Fallback>
                <p:oleObj name="Equation" r:id="rId13" imgW="990360" imgH="40608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2404" y="3162300"/>
                        <a:ext cx="9906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5234371"/>
              </p:ext>
            </p:extLst>
          </p:nvPr>
        </p:nvGraphicFramePr>
        <p:xfrm>
          <a:off x="3751218" y="3663950"/>
          <a:ext cx="774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14" name="Equation" r:id="rId15" imgW="774364" imgH="291973" progId="Equation.DSMT4">
                  <p:embed/>
                </p:oleObj>
              </mc:Choice>
              <mc:Fallback>
                <p:oleObj name="Equation" r:id="rId15" imgW="774364" imgH="291973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1218" y="3663950"/>
                        <a:ext cx="774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8138014"/>
              </p:ext>
            </p:extLst>
          </p:nvPr>
        </p:nvGraphicFramePr>
        <p:xfrm>
          <a:off x="3531007" y="4000500"/>
          <a:ext cx="990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15" name="Equation" r:id="rId17" imgW="990360" imgH="406080" progId="Equation.DSMT4">
                  <p:embed/>
                </p:oleObj>
              </mc:Choice>
              <mc:Fallback>
                <p:oleObj name="Equation" r:id="rId17" imgW="990360" imgH="40608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1007" y="4000500"/>
                        <a:ext cx="9906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3" name="Object 9"/>
          <p:cNvGraphicFramePr>
            <a:graphicFrameLocks noChangeAspect="1"/>
          </p:cNvGraphicFramePr>
          <p:nvPr/>
        </p:nvGraphicFramePr>
        <p:xfrm>
          <a:off x="3467100" y="13843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16" name="Equation" r:id="rId19" imgW="215713" imgH="291847" progId="Equation.DSMT4">
                  <p:embed/>
                </p:oleObj>
              </mc:Choice>
              <mc:Fallback>
                <p:oleObj name="Equation" r:id="rId19" imgW="215713" imgH="291847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7100" y="13843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5" name="Object 11"/>
          <p:cNvGraphicFramePr>
            <a:graphicFrameLocks noChangeAspect="1"/>
          </p:cNvGraphicFramePr>
          <p:nvPr/>
        </p:nvGraphicFramePr>
        <p:xfrm>
          <a:off x="3994150" y="13843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17" name="Equation" r:id="rId21" imgW="215806" imgH="279279" progId="Equation.DSMT4">
                  <p:embed/>
                </p:oleObj>
              </mc:Choice>
              <mc:Fallback>
                <p:oleObj name="Equation" r:id="rId21" imgW="215806" imgH="279279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4150" y="1384300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6" name="Object 12"/>
          <p:cNvGraphicFramePr>
            <a:graphicFrameLocks noChangeAspect="1"/>
          </p:cNvGraphicFramePr>
          <p:nvPr/>
        </p:nvGraphicFramePr>
        <p:xfrm>
          <a:off x="4200525" y="13843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18" name="Equation" r:id="rId23" imgW="203112" imgH="291973" progId="Equation.DSMT4">
                  <p:embed/>
                </p:oleObj>
              </mc:Choice>
              <mc:Fallback>
                <p:oleObj name="Equation" r:id="rId23" imgW="203112" imgH="291973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0525" y="13843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7" name="Object 13"/>
          <p:cNvGraphicFramePr>
            <a:graphicFrameLocks noChangeAspect="1"/>
          </p:cNvGraphicFramePr>
          <p:nvPr/>
        </p:nvGraphicFramePr>
        <p:xfrm>
          <a:off x="4419600" y="1371600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19" name="Equation" r:id="rId25" imgW="914400" imgH="292100" progId="Equation.DSMT4">
                  <p:embed/>
                </p:oleObj>
              </mc:Choice>
              <mc:Fallback>
                <p:oleObj name="Equation" r:id="rId25" imgW="914400" imgH="292100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371600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8" name="Object 14"/>
          <p:cNvGraphicFramePr>
            <a:graphicFrameLocks noChangeAspect="1"/>
          </p:cNvGraphicFramePr>
          <p:nvPr/>
        </p:nvGraphicFramePr>
        <p:xfrm>
          <a:off x="2676088" y="5015364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20" name="Equation" r:id="rId27" imgW="914400" imgH="292100" progId="Equation.DSMT4">
                  <p:embed/>
                </p:oleObj>
              </mc:Choice>
              <mc:Fallback>
                <p:oleObj name="Equation" r:id="rId27" imgW="914400" imgH="292100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6088" y="5015364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19" name="Object 15"/>
          <p:cNvGraphicFramePr>
            <a:graphicFrameLocks noChangeAspect="1"/>
          </p:cNvGraphicFramePr>
          <p:nvPr/>
        </p:nvGraphicFramePr>
        <p:xfrm>
          <a:off x="3663950" y="1549400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21" name="Equation" r:id="rId29" imgW="101512" imgH="101512" progId="Equation.DSMT4">
                  <p:embed/>
                </p:oleObj>
              </mc:Choice>
              <mc:Fallback>
                <p:oleObj name="Equation" r:id="rId29" imgW="101512" imgH="101512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3950" y="1549400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20" name="Object 16"/>
          <p:cNvGraphicFramePr>
            <a:graphicFrameLocks noChangeAspect="1"/>
          </p:cNvGraphicFramePr>
          <p:nvPr/>
        </p:nvGraphicFramePr>
        <p:xfrm>
          <a:off x="3797300" y="13843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22" name="Equation" r:id="rId31" imgW="215806" imgH="279279" progId="Equation.DSMT4">
                  <p:embed/>
                </p:oleObj>
              </mc:Choice>
              <mc:Fallback>
                <p:oleObj name="Equation" r:id="rId31" imgW="215806" imgH="279279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7300" y="1384300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26"/>
          <p:cNvSpPr/>
          <p:nvPr/>
        </p:nvSpPr>
        <p:spPr>
          <a:xfrm>
            <a:off x="457200" y="4868411"/>
            <a:ext cx="8787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Thus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8" grpId="0"/>
      <p:bldP spid="2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 </a:t>
            </a:r>
            <a:r>
              <a:rPr lang="en-US" dirty="0"/>
              <a:t>Application: Calculating Average Amount per Unit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662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The gas tank of a car holds </a:t>
            </a:r>
            <a:r>
              <a:rPr lang="en-US" dirty="0">
                <a:solidFill>
                  <a:srgbClr val="0000FF"/>
                </a:solidFill>
              </a:rPr>
              <a:t>18 gallons </a:t>
            </a:r>
            <a:r>
              <a:rPr lang="en-US" dirty="0"/>
              <a:t>of gasoline. Determine how many miles per gallon the car averages if it will go </a:t>
            </a:r>
            <a:r>
              <a:rPr lang="en-US" dirty="0">
                <a:solidFill>
                  <a:srgbClr val="0000FF"/>
                </a:solidFill>
              </a:rPr>
              <a:t>450 miles </a:t>
            </a:r>
            <a:r>
              <a:rPr lang="en-US" dirty="0"/>
              <a:t>on one tank of gas.</a:t>
            </a:r>
          </a:p>
          <a:p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dirty="0"/>
              <a:t>Divide to find the average </a:t>
            </a:r>
          </a:p>
          <a:p>
            <a:r>
              <a:rPr lang="en-US" dirty="0"/>
              <a:t>number of miles per gallon.</a:t>
            </a: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26628" name="Object 4"/>
          <p:cNvGraphicFramePr>
            <a:graphicFrameLocks noChangeAspect="1"/>
          </p:cNvGraphicFramePr>
          <p:nvPr/>
        </p:nvGraphicFramePr>
        <p:xfrm>
          <a:off x="5708650" y="3124200"/>
          <a:ext cx="1092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52" name="Equation" r:id="rId3" imgW="1091880" imgH="571320" progId="Equation.DSMT4">
                  <p:embed/>
                </p:oleObj>
              </mc:Choice>
              <mc:Fallback>
                <p:oleObj name="Equation" r:id="rId3" imgW="1091880" imgH="57132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8650" y="3124200"/>
                        <a:ext cx="10922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5"/>
          <p:cNvGraphicFramePr>
            <a:graphicFrameLocks noChangeAspect="1"/>
          </p:cNvGraphicFramePr>
          <p:nvPr/>
        </p:nvGraphicFramePr>
        <p:xfrm>
          <a:off x="6927850" y="2819400"/>
          <a:ext cx="1676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53" name="Equation" r:id="rId5" imgW="1676160" imgH="304560" progId="Equation.DSMT4">
                  <p:embed/>
                </p:oleObj>
              </mc:Choice>
              <mc:Fallback>
                <p:oleObj name="Equation" r:id="rId5" imgW="1676160" imgH="3045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7850" y="2819400"/>
                        <a:ext cx="16764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6377905" y="2852956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54" name="Equation" r:id="rId7" imgW="190500" imgH="279400" progId="Equation.DSMT4">
                  <p:embed/>
                </p:oleObj>
              </mc:Choice>
              <mc:Fallback>
                <p:oleObj name="Equation" r:id="rId7" imgW="190500" imgH="2794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7905" y="2852956"/>
                        <a:ext cx="190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8126080"/>
              </p:ext>
            </p:extLst>
          </p:nvPr>
        </p:nvGraphicFramePr>
        <p:xfrm>
          <a:off x="6579327" y="5092700"/>
          <a:ext cx="2286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55" name="Equation" r:id="rId9" imgW="228501" imgH="317362" progId="Equation.DSMT4">
                  <p:embed/>
                </p:oleObj>
              </mc:Choice>
              <mc:Fallback>
                <p:oleObj name="Equation" r:id="rId9" imgW="228501" imgH="317362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9327" y="5092700"/>
                        <a:ext cx="2286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7733668"/>
              </p:ext>
            </p:extLst>
          </p:nvPr>
        </p:nvGraphicFramePr>
        <p:xfrm>
          <a:off x="6179455" y="4554538"/>
          <a:ext cx="635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56" name="Equation" r:id="rId11" imgW="634680" imgH="419040" progId="Equation.DSMT4">
                  <p:embed/>
                </p:oleObj>
              </mc:Choice>
              <mc:Fallback>
                <p:oleObj name="Equation" r:id="rId11" imgW="634680" imgH="41904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9455" y="4554538"/>
                        <a:ext cx="6350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9988613"/>
              </p:ext>
            </p:extLst>
          </p:nvPr>
        </p:nvGraphicFramePr>
        <p:xfrm>
          <a:off x="6401527" y="4119563"/>
          <a:ext cx="406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57" name="Equation" r:id="rId13" imgW="406080" imgH="317160" progId="Equation.DSMT4">
                  <p:embed/>
                </p:oleObj>
              </mc:Choice>
              <mc:Fallback>
                <p:oleObj name="Equation" r:id="rId13" imgW="406080" imgH="31716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1527" y="4119563"/>
                        <a:ext cx="4064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1703795"/>
              </p:ext>
            </p:extLst>
          </p:nvPr>
        </p:nvGraphicFramePr>
        <p:xfrm>
          <a:off x="5968826" y="3581400"/>
          <a:ext cx="635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58" name="Equation" r:id="rId15" imgW="634680" imgH="419040" progId="Equation.DSMT4">
                  <p:embed/>
                </p:oleObj>
              </mc:Choice>
              <mc:Fallback>
                <p:oleObj name="Equation" r:id="rId15" imgW="634680" imgH="41904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8826" y="3581400"/>
                        <a:ext cx="6350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57200" y="5539669"/>
            <a:ext cx="6554423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sz="2800" dirty="0"/>
              <a:t>The car averages about </a:t>
            </a:r>
            <a:r>
              <a:rPr lang="en-US" sz="2800" dirty="0">
                <a:solidFill>
                  <a:srgbClr val="FF0008"/>
                </a:solidFill>
              </a:rPr>
              <a:t>25 miles per gallon</a:t>
            </a:r>
            <a:r>
              <a:rPr lang="en-US" sz="2800" dirty="0"/>
              <a:t>. </a:t>
            </a:r>
          </a:p>
        </p:txBody>
      </p:sp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6559550" y="2849563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59" name="Equation" r:id="rId17" imgW="203112" imgH="291973" progId="Equation.DSMT4">
                  <p:embed/>
                </p:oleObj>
              </mc:Choice>
              <mc:Fallback>
                <p:oleObj name="Equation" r:id="rId17" imgW="203112" imgH="291973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9550" y="2849563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 </a:t>
            </a:r>
            <a:r>
              <a:rPr lang="en-US" dirty="0"/>
              <a:t>Application: Calculating Total Distance Traveled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765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If you ride your bicycle at an average speed of </a:t>
            </a:r>
            <a:r>
              <a:rPr lang="en-US" i="0" dirty="0">
                <a:solidFill>
                  <a:srgbClr val="0000FF"/>
                </a:solidFill>
              </a:rPr>
              <a:t>15.2</a:t>
            </a:r>
            <a:r>
              <a:rPr lang="en-US" i="0" dirty="0">
                <a:solidFill>
                  <a:schemeClr val="tx1"/>
                </a:solidFill>
              </a:rPr>
              <a:t> </a:t>
            </a:r>
            <a:r>
              <a:rPr lang="en-US" i="0" dirty="0">
                <a:solidFill>
                  <a:srgbClr val="0000FF"/>
                </a:solidFill>
              </a:rPr>
              <a:t>miles per hour</a:t>
            </a:r>
            <a:r>
              <a:rPr lang="en-US" i="0" dirty="0">
                <a:solidFill>
                  <a:schemeClr val="tx1"/>
                </a:solidFill>
              </a:rPr>
              <a:t>, how far will you ride in </a:t>
            </a:r>
            <a:r>
              <a:rPr lang="en-US" i="0" dirty="0">
                <a:solidFill>
                  <a:srgbClr val="0000FF"/>
                </a:solidFill>
              </a:rPr>
              <a:t>3.5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hours</a:t>
            </a:r>
            <a:r>
              <a:rPr lang="en-US" i="0" dirty="0">
                <a:solidFill>
                  <a:schemeClr val="tx1"/>
                </a:solidFill>
              </a:rPr>
              <a:t>? 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Multiply the average speed by the number of hours.</a:t>
            </a: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549658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You will ride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8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53.2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miles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3.5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hours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835400" y="5073650"/>
          <a:ext cx="838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3" name="Equation" r:id="rId3" imgW="837836" imgH="291973" progId="Equation.DSMT4">
                  <p:embed/>
                </p:oleObj>
              </mc:Choice>
              <mc:Fallback>
                <p:oleObj name="Equation" r:id="rId3" imgW="837836" imgH="291973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5400" y="5073650"/>
                        <a:ext cx="838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2" name="Object 2"/>
          <p:cNvGraphicFramePr>
            <a:graphicFrameLocks noChangeAspect="1"/>
          </p:cNvGraphicFramePr>
          <p:nvPr/>
        </p:nvGraphicFramePr>
        <p:xfrm>
          <a:off x="4038600" y="3321050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4" name="Equation" r:id="rId5" imgW="634725" imgH="291973" progId="Equation.DSMT4">
                  <p:embed/>
                </p:oleObj>
              </mc:Choice>
              <mc:Fallback>
                <p:oleObj name="Equation" r:id="rId5" imgW="634725" imgH="291973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321050"/>
                        <a:ext cx="635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3657600" y="3702050"/>
          <a:ext cx="1016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5" name="Equation" r:id="rId7" imgW="1015559" imgH="406224" progId="Equation.DSMT4">
                  <p:embed/>
                </p:oleObj>
              </mc:Choice>
              <mc:Fallback>
                <p:oleObj name="Equation" r:id="rId7" imgW="1015559" imgH="406224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702050"/>
                        <a:ext cx="1016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4" name="Object 4"/>
          <p:cNvGraphicFramePr>
            <a:graphicFrameLocks noChangeAspect="1"/>
          </p:cNvGraphicFramePr>
          <p:nvPr/>
        </p:nvGraphicFramePr>
        <p:xfrm>
          <a:off x="4025900" y="4197350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6" name="Equation" r:id="rId9" imgW="647700" imgH="292100" progId="Equation.DSMT4">
                  <p:embed/>
                </p:oleObj>
              </mc:Choice>
              <mc:Fallback>
                <p:oleObj name="Equation" r:id="rId9" imgW="647700" imgH="2921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5900" y="4197350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5" name="Object 5"/>
          <p:cNvGraphicFramePr>
            <a:graphicFrameLocks noChangeAspect="1"/>
          </p:cNvGraphicFramePr>
          <p:nvPr/>
        </p:nvGraphicFramePr>
        <p:xfrm>
          <a:off x="3858528" y="4572000"/>
          <a:ext cx="825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7" name="Equation" r:id="rId11" imgW="825480" imgH="406080" progId="Equation.DSMT4">
                  <p:embed/>
                </p:oleObj>
              </mc:Choice>
              <mc:Fallback>
                <p:oleObj name="Equation" r:id="rId11" imgW="825480" imgH="4060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8528" y="4572000"/>
                        <a:ext cx="8255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3297252"/>
              </p:ext>
            </p:extLst>
          </p:nvPr>
        </p:nvGraphicFramePr>
        <p:xfrm>
          <a:off x="5022850" y="3340827"/>
          <a:ext cx="1536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8" name="Equation" r:id="rId13" imgW="1536480" imgH="304560" progId="Equation.DSMT4">
                  <p:embed/>
                </p:oleObj>
              </mc:Choice>
              <mc:Fallback>
                <p:oleObj name="Equation" r:id="rId13" imgW="1536480" imgH="30456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2850" y="3340827"/>
                        <a:ext cx="1536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7" name="Object 7"/>
          <p:cNvGraphicFramePr>
            <a:graphicFrameLocks noChangeAspect="1"/>
          </p:cNvGraphicFramePr>
          <p:nvPr/>
        </p:nvGraphicFramePr>
        <p:xfrm>
          <a:off x="5016500" y="3803650"/>
          <a:ext cx="6477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9" name="Equation" r:id="rId15" imgW="647640" imgH="228600" progId="Equation.DSMT4">
                  <p:embed/>
                </p:oleObj>
              </mc:Choice>
              <mc:Fallback>
                <p:oleObj name="Equation" r:id="rId15" imgW="647640" imgH="2286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0" y="3803650"/>
                        <a:ext cx="6477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2120402"/>
              </p:ext>
            </p:extLst>
          </p:nvPr>
        </p:nvGraphicFramePr>
        <p:xfrm>
          <a:off x="5016500" y="5092700"/>
          <a:ext cx="596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0" name="Equation" r:id="rId17" imgW="596880" imgH="241200" progId="Equation.DSMT4">
                  <p:embed/>
                </p:oleObj>
              </mc:Choice>
              <mc:Fallback>
                <p:oleObj name="Equation" r:id="rId17" imgW="596880" imgH="24120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0" y="5092700"/>
                        <a:ext cx="596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To Divide a Decimal Number by a Power</a:t>
            </a:r>
            <a:br>
              <a:rPr lang="en-US" dirty="0"/>
            </a:br>
            <a:r>
              <a:rPr lang="en-US" dirty="0"/>
              <a:t>of 10 (10, 100, 1000, and so on)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447371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indent="-342900" algn="ctr"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500" dirty="0">
                <a:solidFill>
                  <a:srgbClr val="000000"/>
                </a:solidFill>
                <a:latin typeface="Calibri" pitchFamily="34" charset="0"/>
              </a:rPr>
              <a:t>Count the number of 0s in the power of 10. </a:t>
            </a:r>
          </a:p>
          <a:p>
            <a:pPr marL="461963" indent="-461963">
              <a:buFont typeface="+mj-lt"/>
              <a:buAutoNum type="arabicPeriod"/>
            </a:pPr>
            <a:r>
              <a:rPr lang="en-US" sz="2500" dirty="0">
                <a:solidFill>
                  <a:srgbClr val="000000"/>
                </a:solidFill>
                <a:latin typeface="Calibri" pitchFamily="34" charset="0"/>
              </a:rPr>
              <a:t>Move the decimal point to the left the same number of places as the number of 0s found in step 1. </a:t>
            </a:r>
          </a:p>
          <a:p>
            <a:pPr indent="-342900">
              <a:tabLst>
                <a:tab pos="463550" algn="l"/>
              </a:tabLst>
            </a:pPr>
            <a:r>
              <a:rPr lang="en-US" sz="2500" dirty="0">
                <a:solidFill>
                  <a:srgbClr val="000000"/>
                </a:solidFill>
                <a:latin typeface="Calibri" pitchFamily="34" charset="0"/>
              </a:rPr>
              <a:t>Division by </a:t>
            </a:r>
            <a:r>
              <a:rPr lang="en-US" sz="2500" b="1" dirty="0">
                <a:solidFill>
                  <a:srgbClr val="C00000"/>
                </a:solidFill>
                <a:latin typeface="Calibri" pitchFamily="34" charset="0"/>
              </a:rPr>
              <a:t>10</a:t>
            </a:r>
            <a:r>
              <a:rPr lang="en-US" sz="2500" dirty="0">
                <a:solidFill>
                  <a:srgbClr val="000000"/>
                </a:solidFill>
                <a:latin typeface="Calibri" pitchFamily="34" charset="0"/>
              </a:rPr>
              <a:t> moves the decimal point </a:t>
            </a:r>
            <a:r>
              <a:rPr lang="en-US" sz="2500" b="1" dirty="0">
                <a:solidFill>
                  <a:srgbClr val="C00000"/>
                </a:solidFill>
                <a:latin typeface="Calibri" pitchFamily="34" charset="0"/>
              </a:rPr>
              <a:t>one</a:t>
            </a:r>
            <a:r>
              <a:rPr lang="en-US" sz="2500" dirty="0">
                <a:solidFill>
                  <a:srgbClr val="000000"/>
                </a:solidFill>
                <a:latin typeface="Calibri" pitchFamily="34" charset="0"/>
              </a:rPr>
              <a:t> place </a:t>
            </a:r>
            <a:r>
              <a:rPr lang="en-US" sz="2500" b="1" dirty="0">
                <a:solidFill>
                  <a:srgbClr val="C00000"/>
                </a:solidFill>
                <a:latin typeface="Calibri" pitchFamily="34" charset="0"/>
              </a:rPr>
              <a:t>to the left</a:t>
            </a:r>
            <a:r>
              <a:rPr lang="en-US" sz="2500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  <a:p>
            <a:pPr indent="-342900">
              <a:tabLst>
                <a:tab pos="463550" algn="l"/>
              </a:tabLst>
            </a:pPr>
            <a:r>
              <a:rPr lang="en-US" sz="2500" dirty="0">
                <a:solidFill>
                  <a:srgbClr val="000000"/>
                </a:solidFill>
                <a:latin typeface="Calibri" pitchFamily="34" charset="0"/>
              </a:rPr>
              <a:t>Division by </a:t>
            </a:r>
            <a:r>
              <a:rPr lang="en-US" sz="2500" b="1" dirty="0">
                <a:solidFill>
                  <a:srgbClr val="C00000"/>
                </a:solidFill>
                <a:latin typeface="Calibri" pitchFamily="34" charset="0"/>
              </a:rPr>
              <a:t>100</a:t>
            </a:r>
            <a:r>
              <a:rPr lang="en-US" sz="2500" dirty="0">
                <a:solidFill>
                  <a:srgbClr val="000000"/>
                </a:solidFill>
                <a:latin typeface="Calibri" pitchFamily="34" charset="0"/>
              </a:rPr>
              <a:t> moves the decimal point </a:t>
            </a:r>
            <a:r>
              <a:rPr lang="en-US" sz="2500" b="1" dirty="0">
                <a:solidFill>
                  <a:srgbClr val="C00000"/>
                </a:solidFill>
                <a:latin typeface="Calibri" pitchFamily="34" charset="0"/>
              </a:rPr>
              <a:t>two</a:t>
            </a:r>
            <a:r>
              <a:rPr lang="en-US" sz="2500" dirty="0">
                <a:solidFill>
                  <a:srgbClr val="000000"/>
                </a:solidFill>
                <a:latin typeface="Calibri" pitchFamily="34" charset="0"/>
              </a:rPr>
              <a:t> places </a:t>
            </a:r>
            <a:r>
              <a:rPr lang="en-US" sz="2500" b="1" dirty="0">
                <a:solidFill>
                  <a:srgbClr val="C00000"/>
                </a:solidFill>
                <a:latin typeface="Calibri" pitchFamily="34" charset="0"/>
              </a:rPr>
              <a:t>to the left</a:t>
            </a:r>
            <a:r>
              <a:rPr lang="en-US" sz="2500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indent="-342900">
              <a:tabLst>
                <a:tab pos="463550" algn="l"/>
              </a:tabLst>
            </a:pPr>
            <a:r>
              <a:rPr lang="en-US" sz="2500" dirty="0">
                <a:solidFill>
                  <a:srgbClr val="000000"/>
                </a:solidFill>
                <a:latin typeface="Calibri" pitchFamily="34" charset="0"/>
              </a:rPr>
              <a:t>Division by </a:t>
            </a:r>
            <a:r>
              <a:rPr lang="en-US" sz="2500" b="1" dirty="0">
                <a:solidFill>
                  <a:srgbClr val="C00000"/>
                </a:solidFill>
                <a:latin typeface="Calibri" pitchFamily="34" charset="0"/>
              </a:rPr>
              <a:t>1000</a:t>
            </a:r>
            <a:r>
              <a:rPr lang="en-US" sz="2500" dirty="0">
                <a:solidFill>
                  <a:srgbClr val="000000"/>
                </a:solidFill>
                <a:latin typeface="Calibri" pitchFamily="34" charset="0"/>
              </a:rPr>
              <a:t> moves the decimal point </a:t>
            </a:r>
            <a:r>
              <a:rPr lang="en-US" sz="2500" b="1" dirty="0">
                <a:solidFill>
                  <a:srgbClr val="C00000"/>
                </a:solidFill>
                <a:latin typeface="Calibri" pitchFamily="34" charset="0"/>
              </a:rPr>
              <a:t>three</a:t>
            </a:r>
            <a:r>
              <a:rPr lang="en-US" sz="2500" dirty="0">
                <a:solidFill>
                  <a:srgbClr val="000000"/>
                </a:solidFill>
                <a:latin typeface="Calibri" pitchFamily="34" charset="0"/>
              </a:rPr>
              <a:t> places </a:t>
            </a:r>
            <a:r>
              <a:rPr lang="en-US" sz="2500" b="1" dirty="0">
                <a:solidFill>
                  <a:srgbClr val="C00000"/>
                </a:solidFill>
                <a:latin typeface="Calibri" pitchFamily="34" charset="0"/>
              </a:rPr>
              <a:t>to the left</a:t>
            </a:r>
            <a:r>
              <a:rPr lang="en-US" sz="2500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indent="-342900">
              <a:tabLst>
                <a:tab pos="463550" algn="l"/>
              </a:tabLst>
            </a:pPr>
            <a:r>
              <a:rPr lang="en-US" sz="2500" dirty="0">
                <a:solidFill>
                  <a:srgbClr val="000000"/>
                </a:solidFill>
                <a:latin typeface="Calibri" pitchFamily="34" charset="0"/>
              </a:rPr>
              <a:t>And so on. </a:t>
            </a:r>
            <a:endParaRPr lang="en-US" sz="2500" b="1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 </a:t>
            </a:r>
            <a:r>
              <a:rPr lang="en-US" dirty="0"/>
              <a:t>Dividing by Powers of 10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9459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53047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following quotients illustrate division by powers of 10.</a:t>
            </a:r>
            <a:r>
              <a:rPr lang="en-US" sz="2800" dirty="0"/>
              <a:t> </a:t>
            </a:r>
          </a:p>
          <a:p>
            <a:pPr marL="461963" indent="-461963">
              <a:lnSpc>
                <a:spcPct val="150000"/>
              </a:lnSpc>
              <a:buFont typeface="Courier New" pitchFamily="49" charset="0"/>
              <a:buNone/>
            </a:pPr>
            <a:r>
              <a:rPr lang="en-US" sz="2800" dirty="0"/>
              <a:t>a.	</a:t>
            </a:r>
          </a:p>
          <a:p>
            <a:pPr marL="461963" indent="-461963">
              <a:lnSpc>
                <a:spcPct val="250000"/>
              </a:lnSpc>
              <a:buFont typeface="Courier New" pitchFamily="49" charset="0"/>
              <a:buNone/>
            </a:pPr>
            <a:r>
              <a:rPr lang="en-US" sz="2800" dirty="0"/>
              <a:t>b.	</a:t>
            </a:r>
          </a:p>
          <a:p>
            <a:pPr marL="461963" indent="-461963">
              <a:lnSpc>
                <a:spcPct val="250000"/>
              </a:lnSpc>
              <a:buFont typeface="Courier New" pitchFamily="49" charset="0"/>
              <a:buNone/>
            </a:pPr>
            <a:r>
              <a:rPr lang="en-US" sz="2800" dirty="0"/>
              <a:t>c.		</a:t>
            </a:r>
          </a:p>
          <a:p>
            <a:pPr marL="0" indent="0">
              <a:buFont typeface="Courier New" pitchFamily="49" charset="0"/>
              <a:buNone/>
            </a:pPr>
            <a:endParaRPr lang="en-US" sz="2800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1554435"/>
              </p:ext>
            </p:extLst>
          </p:nvPr>
        </p:nvGraphicFramePr>
        <p:xfrm>
          <a:off x="973822" y="3534358"/>
          <a:ext cx="121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20" name="Equation" r:id="rId3" imgW="1218960" imgH="291960" progId="Equation.DSMT4">
                  <p:embed/>
                </p:oleObj>
              </mc:Choice>
              <mc:Fallback>
                <p:oleObj name="Equation" r:id="rId3" imgW="1218960" imgH="29196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3822" y="3534358"/>
                        <a:ext cx="1219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9392983"/>
              </p:ext>
            </p:extLst>
          </p:nvPr>
        </p:nvGraphicFramePr>
        <p:xfrm>
          <a:off x="990600" y="4685893"/>
          <a:ext cx="1843087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21" name="Equation" r:id="rId5" imgW="1841400" imgH="291960" progId="Equation.DSMT4">
                  <p:embed/>
                </p:oleObj>
              </mc:Choice>
              <mc:Fallback>
                <p:oleObj name="Equation" r:id="rId5" imgW="1841400" imgH="29196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685893"/>
                        <a:ext cx="1843087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2514600" y="2251745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22" name="Equation" r:id="rId7" imgW="977900" imgH="838200" progId="Equation.DSMT4">
                  <p:embed/>
                </p:oleObj>
              </mc:Choice>
              <mc:Fallback>
                <p:oleObj name="Equation" r:id="rId7" imgW="977900" imgH="83820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251745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4545441"/>
              </p:ext>
            </p:extLst>
          </p:nvPr>
        </p:nvGraphicFramePr>
        <p:xfrm>
          <a:off x="952500" y="2492958"/>
          <a:ext cx="148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23" name="Equation" r:id="rId9" imgW="1485720" imgH="291960" progId="Equation.DSMT4">
                  <p:embed/>
                </p:oleObj>
              </mc:Choice>
              <mc:Fallback>
                <p:oleObj name="Equation" r:id="rId9" imgW="1485720" imgH="29196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2492958"/>
                        <a:ext cx="148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3505200" y="2524795"/>
          <a:ext cx="1270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24" name="Equation" r:id="rId11" imgW="1269449" imgH="291973" progId="Equation.DSMT4">
                  <p:embed/>
                </p:oleObj>
              </mc:Choice>
              <mc:Fallback>
                <p:oleObj name="Equation" r:id="rId11" imgW="1269449" imgH="291973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524795"/>
                        <a:ext cx="1270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4914900" y="2569245"/>
          <a:ext cx="4025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25" name="Equation" r:id="rId13" imgW="4025900" imgH="304800" progId="Equation.DSMT4">
                  <p:embed/>
                </p:oleObj>
              </mc:Choice>
              <mc:Fallback>
                <p:oleObj name="Equation" r:id="rId13" imgW="4025900" imgH="30480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4900" y="2569245"/>
                        <a:ext cx="4025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2251745" y="3276600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26" name="Equation" r:id="rId15" imgW="889000" imgH="838200" progId="Equation.DSMT4">
                  <p:embed/>
                </p:oleObj>
              </mc:Choice>
              <mc:Fallback>
                <p:oleObj name="Equation" r:id="rId15" imgW="889000" imgH="83820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1745" y="3276600"/>
                        <a:ext cx="88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3182923" y="3538756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27" name="Equation" r:id="rId17" imgW="914400" imgH="292100" progId="Equation.DSMT4">
                  <p:embed/>
                </p:oleObj>
              </mc:Choice>
              <mc:Fallback>
                <p:oleObj name="Equation" r:id="rId17" imgW="914400" imgH="29210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2923" y="3538756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4914900" y="3564622"/>
          <a:ext cx="3911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28" name="Equation" r:id="rId19" imgW="3911600" imgH="304800" progId="Equation.DSMT4">
                  <p:embed/>
                </p:oleObj>
              </mc:Choice>
              <mc:Fallback>
                <p:oleObj name="Equation" r:id="rId19" imgW="3911600" imgH="30480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4900" y="3564622"/>
                        <a:ext cx="3911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1" name="Object 13"/>
          <p:cNvGraphicFramePr>
            <a:graphicFrameLocks noChangeAspect="1"/>
          </p:cNvGraphicFramePr>
          <p:nvPr/>
        </p:nvGraphicFramePr>
        <p:xfrm>
          <a:off x="4972050" y="5257800"/>
          <a:ext cx="4025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29" name="Equation" r:id="rId21" imgW="4025880" imgH="304560" progId="Equation.DSMT4">
                  <p:embed/>
                </p:oleObj>
              </mc:Choice>
              <mc:Fallback>
                <p:oleObj name="Equation" r:id="rId21" imgW="4025880" imgH="30456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2050" y="5257800"/>
                        <a:ext cx="4025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2" name="Object 14"/>
          <p:cNvGraphicFramePr>
            <a:graphicFrameLocks noChangeAspect="1"/>
          </p:cNvGraphicFramePr>
          <p:nvPr/>
        </p:nvGraphicFramePr>
        <p:xfrm>
          <a:off x="4089400" y="4689475"/>
          <a:ext cx="1625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30" name="Equation" r:id="rId23" imgW="1625400" imgH="291960" progId="Equation.DSMT4">
                  <p:embed/>
                </p:oleObj>
              </mc:Choice>
              <mc:Fallback>
                <p:oleObj name="Equation" r:id="rId23" imgW="1625400" imgH="29196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4689475"/>
                        <a:ext cx="1625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13" name="Object 45"/>
          <p:cNvGraphicFramePr>
            <a:graphicFrameLocks noChangeAspect="1"/>
          </p:cNvGraphicFramePr>
          <p:nvPr/>
        </p:nvGraphicFramePr>
        <p:xfrm>
          <a:off x="2882900" y="4411211"/>
          <a:ext cx="115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31" name="Equation" r:id="rId25" imgW="1155600" imgH="838080" progId="Equation.DSMT4">
                  <p:embed/>
                </p:oleObj>
              </mc:Choice>
              <mc:Fallback>
                <p:oleObj name="Equation" r:id="rId25" imgW="1155600" imgH="838080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2900" y="4411211"/>
                        <a:ext cx="1155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Divide decimal numbers.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Calculate the average amount per unit.</a:t>
            </a:r>
            <a:endParaRPr lang="en-US" i="0" dirty="0">
              <a:solidFill>
                <a:schemeClr val="tx1"/>
              </a:solidFill>
            </a:endParaRP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Divide by powers of 10.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To Divide Decimal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27229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indent="-342900" algn="ctr">
              <a:lnSpc>
                <a:spcPct val="90000"/>
              </a:lnSpc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</a:p>
          <a:p>
            <a:pPr marL="461963" indent="-461963">
              <a:lnSpc>
                <a:spcPct val="90000"/>
              </a:lnSpc>
              <a:buFont typeface="+mj-lt"/>
              <a:buAutoNum type="arabicPeriod"/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Move the decimal point in the divisor to the right so that the divisor is a whole number. </a:t>
            </a:r>
          </a:p>
          <a:p>
            <a:pPr marL="461963" indent="-461963">
              <a:lnSpc>
                <a:spcPct val="90000"/>
              </a:lnSpc>
              <a:buFont typeface="+mj-lt"/>
              <a:buAutoNum type="arabicPeriod"/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Move the decimal point in the dividend the same 	number of places to the right. </a:t>
            </a:r>
          </a:p>
          <a:p>
            <a:pPr marL="461963" indent="-461963">
              <a:lnSpc>
                <a:spcPct val="90000"/>
              </a:lnSpc>
              <a:buFont typeface="+mj-lt"/>
              <a:buAutoNum type="arabicPeriod"/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Place the decimal point in the quotient directly 	above the new decimal point in the dividend. </a:t>
            </a:r>
          </a:p>
          <a:p>
            <a:pPr marL="461963" indent="-461963">
              <a:lnSpc>
                <a:spcPct val="90000"/>
              </a:lnSpc>
              <a:buFont typeface="+mj-lt"/>
              <a:buAutoNum type="arabicPeriod"/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Divide just as with whole numbers. (0s may be 	added as needed to the dividend.)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Division with Decimal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indent="-342900" algn="ctr">
              <a:tabLst>
                <a:tab pos="463550" algn="l"/>
              </a:tabLst>
            </a:pPr>
            <a:r>
              <a:rPr lang="en-US" b="1" dirty="0">
                <a:solidFill>
                  <a:schemeClr val="accent6">
                    <a:lumMod val="10000"/>
                  </a:schemeClr>
                </a:solidFill>
              </a:rPr>
              <a:t>Notes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In moving the decimal point, you are multiplying both the divisor and dividend by a power of 10. 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Be sure to place the decimal point in the quotient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before actually dividing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There must be a digit in the quotient above every digit to the right of the decimal point in the dividend.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3359150" y="4906963"/>
          <a:ext cx="16129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8" name="Equation" r:id="rId3" imgW="1612800" imgH="774360" progId="Equation.DSMT4">
                  <p:embed/>
                </p:oleObj>
              </mc:Choice>
              <mc:Fallback>
                <p:oleObj name="Equation" r:id="rId3" imgW="1612800" imgH="774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150" y="4906963"/>
                        <a:ext cx="1612900" cy="774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 Division with Decimal Numbers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6869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Find the quotient: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 algn="just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1: </a:t>
            </a:r>
            <a:r>
              <a:rPr lang="en-US" i="0" dirty="0">
                <a:solidFill>
                  <a:schemeClr val="tx1"/>
                </a:solidFill>
              </a:rPr>
              <a:t>Write down the numbers. </a:t>
            </a:r>
          </a:p>
          <a:p>
            <a:pPr marL="0" indent="0">
              <a:lnSpc>
                <a:spcPct val="150000"/>
              </a:lnSpc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Steps 2 &amp; 3: </a:t>
            </a:r>
            <a:r>
              <a:rPr lang="en-US" i="0" dirty="0">
                <a:solidFill>
                  <a:schemeClr val="tx1"/>
                </a:solidFill>
              </a:rPr>
              <a:t>Move both decimal points one place to the right so that the divisor becomes a whole number. Then place the decimal point in the quotient.</a:t>
            </a: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3359150" y="2895600"/>
          <a:ext cx="1435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9" name="Equation" r:id="rId5" imgW="1434960" imgH="571320" progId="Equation.DSMT4">
                  <p:embed/>
                </p:oleObj>
              </mc:Choice>
              <mc:Fallback>
                <p:oleObj name="Equation" r:id="rId5" imgW="1434960" imgH="571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9150" y="2895600"/>
                        <a:ext cx="14351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3118384"/>
              </p:ext>
            </p:extLst>
          </p:nvPr>
        </p:nvGraphicFramePr>
        <p:xfrm>
          <a:off x="3282950" y="1409700"/>
          <a:ext cx="1574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0" name="Equation" r:id="rId7" imgW="1574640" imgH="291960" progId="Equation.DSMT4">
                  <p:embed/>
                </p:oleObj>
              </mc:Choice>
              <mc:Fallback>
                <p:oleObj name="Equation" r:id="rId7" imgW="157464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2950" y="1409700"/>
                        <a:ext cx="1574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Arc 7"/>
          <p:cNvSpPr/>
          <p:nvPr/>
        </p:nvSpPr>
        <p:spPr>
          <a:xfrm rot="3690070" flipV="1">
            <a:off x="3541018" y="5374960"/>
            <a:ext cx="355238" cy="266186"/>
          </a:xfrm>
          <a:prstGeom prst="arc">
            <a:avLst>
              <a:gd name="adj1" fmla="val 16200000"/>
              <a:gd name="adj2" fmla="val 3059655"/>
            </a:avLst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Arc 8"/>
          <p:cNvSpPr/>
          <p:nvPr/>
        </p:nvSpPr>
        <p:spPr>
          <a:xfrm rot="3690070" flipV="1">
            <a:off x="4383166" y="5386642"/>
            <a:ext cx="355238" cy="266186"/>
          </a:xfrm>
          <a:prstGeom prst="arc">
            <a:avLst>
              <a:gd name="adj1" fmla="val 16200000"/>
              <a:gd name="adj2" fmla="val 3059655"/>
            </a:avLst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 rot="10800000">
            <a:off x="4866922" y="5029024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5461000" y="4902200"/>
          <a:ext cx="2654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1" name="Equation" r:id="rId9" imgW="2654300" imgH="279400" progId="Equation.DSMT4">
                  <p:embed/>
                </p:oleObj>
              </mc:Choice>
              <mc:Fallback>
                <p:oleObj name="Equation" r:id="rId9" imgW="2654300" imgH="2794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0" y="4902200"/>
                        <a:ext cx="2654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 Division with Decimal Numbers 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4: </a:t>
            </a:r>
            <a:r>
              <a:rPr lang="en-US" i="0" dirty="0">
                <a:solidFill>
                  <a:schemeClr val="tx1"/>
                </a:solidFill>
              </a:rPr>
              <a:t>Proceed to divide as with whole numbers.</a:t>
            </a:r>
            <a:endParaRPr lang="en-US" dirty="0"/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1160478"/>
              </p:ext>
            </p:extLst>
          </p:nvPr>
        </p:nvGraphicFramePr>
        <p:xfrm>
          <a:off x="609600" y="2201178"/>
          <a:ext cx="1612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5" name="Equation" r:id="rId3" imgW="1612800" imgH="571320" progId="Equation.DSMT4">
                  <p:embed/>
                </p:oleObj>
              </mc:Choice>
              <mc:Fallback>
                <p:oleObj name="Equation" r:id="rId3" imgW="1612800" imgH="57132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201178"/>
                        <a:ext cx="16129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7514960"/>
              </p:ext>
            </p:extLst>
          </p:nvPr>
        </p:nvGraphicFramePr>
        <p:xfrm>
          <a:off x="1343288" y="19050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6" name="Equation" r:id="rId5" imgW="190500" imgH="279400" progId="Equation.DSMT4">
                  <p:embed/>
                </p:oleObj>
              </mc:Choice>
              <mc:Fallback>
                <p:oleObj name="Equation" r:id="rId5" imgW="190500" imgH="27940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3288" y="19050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1653039" y="4842778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7" name="Equation" r:id="rId7" imgW="558720" imgH="291960" progId="Equation.DSMT4">
                  <p:embed/>
                </p:oleObj>
              </mc:Choice>
              <mc:Fallback>
                <p:oleObj name="Equation" r:id="rId7" imgW="558720" imgH="29196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3039" y="4842778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1249843" y="4385578"/>
          <a:ext cx="7747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8" name="Equation" r:id="rId9" imgW="774360" imgH="406080" progId="Equation.DSMT4">
                  <p:embed/>
                </p:oleObj>
              </mc:Choice>
              <mc:Fallback>
                <p:oleObj name="Equation" r:id="rId9" imgW="774360" imgH="40608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9843" y="4385578"/>
                        <a:ext cx="7747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1448033" y="4061728"/>
          <a:ext cx="546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9" name="Equation" r:id="rId11" imgW="545760" imgH="279360" progId="Equation.DSMT4">
                  <p:embed/>
                </p:oleObj>
              </mc:Choice>
              <mc:Fallback>
                <p:oleObj name="Equation" r:id="rId11" imgW="545760" imgH="27936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8033" y="4061728"/>
                        <a:ext cx="546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9465151"/>
              </p:ext>
            </p:extLst>
          </p:nvPr>
        </p:nvGraphicFramePr>
        <p:xfrm>
          <a:off x="1375417" y="3572778"/>
          <a:ext cx="4191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0" name="Equation" r:id="rId13" imgW="419040" imgH="406080" progId="Equation.DSMT4">
                  <p:embed/>
                </p:oleObj>
              </mc:Choice>
              <mc:Fallback>
                <p:oleObj name="Equation" r:id="rId13" imgW="419040" imgH="40608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5417" y="3572778"/>
                        <a:ext cx="4191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4693330"/>
              </p:ext>
            </p:extLst>
          </p:nvPr>
        </p:nvGraphicFramePr>
        <p:xfrm>
          <a:off x="1396506" y="3198128"/>
          <a:ext cx="368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1" name="Equation" r:id="rId15" imgW="368280" imgH="279360" progId="Equation.DSMT4">
                  <p:embed/>
                </p:oleObj>
              </mc:Choice>
              <mc:Fallback>
                <p:oleObj name="Equation" r:id="rId15" imgW="368280" imgH="27936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6506" y="3198128"/>
                        <a:ext cx="368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992231" y="2683778"/>
          <a:ext cx="584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2" name="Equation" r:id="rId17" imgW="583920" imgH="406080" progId="Equation.DSMT4">
                  <p:embed/>
                </p:oleObj>
              </mc:Choice>
              <mc:Fallback>
                <p:oleObj name="Equation" r:id="rId17" imgW="583920" imgH="4060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231" y="2683778"/>
                        <a:ext cx="584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8294704"/>
              </p:ext>
            </p:extLst>
          </p:nvPr>
        </p:nvGraphicFramePr>
        <p:xfrm>
          <a:off x="1794138" y="1909078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3" name="Equation" r:id="rId19" imgW="190417" imgH="291973" progId="Equation.DSMT4">
                  <p:embed/>
                </p:oleObj>
              </mc:Choice>
              <mc:Fallback>
                <p:oleObj name="Equation" r:id="rId19" imgW="190417" imgH="291973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4138" y="1909078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0692989"/>
              </p:ext>
            </p:extLst>
          </p:nvPr>
        </p:nvGraphicFramePr>
        <p:xfrm>
          <a:off x="1506349" y="1909078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4" name="Equation" r:id="rId21" imgW="215713" imgH="291847" progId="Equation.DSMT4">
                  <p:embed/>
                </p:oleObj>
              </mc:Choice>
              <mc:Fallback>
                <p:oleObj name="Equation" r:id="rId21" imgW="215713" imgH="291847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6349" y="1909078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9962086"/>
              </p:ext>
            </p:extLst>
          </p:nvPr>
        </p:nvGraphicFramePr>
        <p:xfrm>
          <a:off x="1713802" y="2083266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" name="Equation" r:id="rId23" imgW="101512" imgH="101512" progId="Equation.DSMT4">
                  <p:embed/>
                </p:oleObj>
              </mc:Choice>
              <mc:Fallback>
                <p:oleObj name="Equation" r:id="rId23" imgW="101512" imgH="101512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3802" y="2083266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4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65748"/>
              </p:ext>
            </p:extLst>
          </p:nvPr>
        </p:nvGraphicFramePr>
        <p:xfrm>
          <a:off x="1989182" y="1913855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" name="Equation" r:id="rId25" imgW="203040" imgH="291960" progId="Equation.DSMT4">
                  <p:embed/>
                </p:oleObj>
              </mc:Choice>
              <mc:Fallback>
                <p:oleObj name="Equation" r:id="rId25" imgW="203040" imgH="29196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9182" y="1913855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5" name="Object 37"/>
          <p:cNvGraphicFramePr>
            <a:graphicFrameLocks noChangeAspect="1"/>
          </p:cNvGraphicFramePr>
          <p:nvPr/>
        </p:nvGraphicFramePr>
        <p:xfrm>
          <a:off x="1447800" y="5192028"/>
          <a:ext cx="7747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" name="Equation" r:id="rId27" imgW="774360" imgH="406080" progId="Equation.DSMT4">
                  <p:embed/>
                </p:oleObj>
              </mc:Choice>
              <mc:Fallback>
                <p:oleObj name="Equation" r:id="rId27" imgW="774360" imgH="40608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5192028"/>
                        <a:ext cx="7747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86" name="Object 38"/>
          <p:cNvGraphicFramePr>
            <a:graphicFrameLocks noChangeAspect="1"/>
          </p:cNvGraphicFramePr>
          <p:nvPr/>
        </p:nvGraphicFramePr>
        <p:xfrm>
          <a:off x="2010678" y="55753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8" name="Equation" r:id="rId29" imgW="215640" imgH="291960" progId="Equation.DSMT4">
                  <p:embed/>
                </p:oleObj>
              </mc:Choice>
              <mc:Fallback>
                <p:oleObj name="Equation" r:id="rId29" imgW="215640" imgH="29196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0678" y="55753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8" name="Straight Arrow Connector 17"/>
          <p:cNvCxnSpPr/>
          <p:nvPr/>
        </p:nvCxnSpPr>
        <p:spPr>
          <a:xfrm rot="10800000">
            <a:off x="2557244" y="2463158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Object 5"/>
          <p:cNvGraphicFramePr>
            <a:graphicFrameLocks noChangeAspect="1"/>
          </p:cNvGraphicFramePr>
          <p:nvPr/>
        </p:nvGraphicFramePr>
        <p:xfrm>
          <a:off x="3111500" y="2355850"/>
          <a:ext cx="19177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" name="Equation" r:id="rId31" imgW="1917360" imgH="241200" progId="Equation.DSMT4">
                  <p:embed/>
                </p:oleObj>
              </mc:Choice>
              <mc:Fallback>
                <p:oleObj name="Equation" r:id="rId31" imgW="1917360" imgH="24120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2355850"/>
                        <a:ext cx="19177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2895600" y="2911257"/>
            <a:ext cx="61722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Check</a:t>
            </a:r>
          </a:p>
          <a:p>
            <a:r>
              <a:rPr lang="en-US" sz="2800" dirty="0"/>
              <a:t>As with division with whole numbers, checking can be performed by multiplying the quotient by the divisor and adding the remainder. The result must be the dividend</a:t>
            </a:r>
            <a:r>
              <a:rPr lang="en-US" sz="2800"/>
              <a:t>. </a:t>
            </a:r>
          </a:p>
          <a:p>
            <a:r>
              <a:rPr lang="en-US" sz="2800">
                <a:solidFill>
                  <a:srgbClr val="000099"/>
                </a:solidFill>
              </a:rPr>
              <a:t>6.2 </a:t>
            </a:r>
            <a:r>
              <a:rPr lang="en-US" sz="2800" dirty="0">
                <a:solidFill>
                  <a:srgbClr val="000099"/>
                </a:solidFill>
              </a:rPr>
              <a:t>⋅ 10.35 + 0 = 64.17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9072883"/>
              </p:ext>
            </p:extLst>
          </p:nvPr>
        </p:nvGraphicFramePr>
        <p:xfrm>
          <a:off x="2349500" y="2825750"/>
          <a:ext cx="23368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" name="Equation" r:id="rId3" imgW="2336760" imgH="888840" progId="Equation.DSMT4">
                  <p:embed/>
                </p:oleObj>
              </mc:Choice>
              <mc:Fallback>
                <p:oleObj name="Equation" r:id="rId3" imgW="2336760" imgH="88884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9500" y="2825750"/>
                        <a:ext cx="23368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Completion Example 2:  Division with Decimal Numbers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4190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Divide: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US" b="1" i="0" dirty="0">
              <a:solidFill>
                <a:schemeClr val="tx1"/>
              </a:solidFill>
            </a:endParaRPr>
          </a:p>
          <a:p>
            <a:pPr>
              <a:lnSpc>
                <a:spcPct val="50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0292683"/>
              </p:ext>
            </p:extLst>
          </p:nvPr>
        </p:nvGraphicFramePr>
        <p:xfrm>
          <a:off x="1693863" y="1371600"/>
          <a:ext cx="21590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" name="Equation" r:id="rId5" imgW="2158920" imgH="330120" progId="Equation.DSMT4">
                  <p:embed/>
                </p:oleObj>
              </mc:Choice>
              <mc:Fallback>
                <p:oleObj name="Equation" r:id="rId5" imgW="2158920" imgH="33012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3863" y="1371600"/>
                        <a:ext cx="21590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Arc 11"/>
          <p:cNvSpPr/>
          <p:nvPr/>
        </p:nvSpPr>
        <p:spPr>
          <a:xfrm rot="4304734" flipV="1">
            <a:off x="2622995" y="3188456"/>
            <a:ext cx="488931" cy="565509"/>
          </a:xfrm>
          <a:prstGeom prst="arc">
            <a:avLst>
              <a:gd name="adj1" fmla="val 16200000"/>
              <a:gd name="adj2" fmla="val 3059655"/>
            </a:avLst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rc 14"/>
          <p:cNvSpPr/>
          <p:nvPr/>
        </p:nvSpPr>
        <p:spPr>
          <a:xfrm rot="4304734" flipV="1">
            <a:off x="3829327" y="3224973"/>
            <a:ext cx="488931" cy="565509"/>
          </a:xfrm>
          <a:prstGeom prst="arc">
            <a:avLst>
              <a:gd name="adj1" fmla="val 16200000"/>
              <a:gd name="adj2" fmla="val 3059655"/>
            </a:avLst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3225800" y="3733800"/>
          <a:ext cx="1117600" cy="147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" name="Equation" r:id="rId7" imgW="1117440" imgH="1473120" progId="Equation.DSMT4">
                  <p:embed/>
                </p:oleObj>
              </mc:Choice>
              <mc:Fallback>
                <p:oleObj name="Equation" r:id="rId7" imgW="1117440" imgH="147312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3733800"/>
                        <a:ext cx="1117600" cy="147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3293378" y="4737100"/>
          <a:ext cx="939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" name="Equation" r:id="rId9" imgW="939600" imgH="291960" progId="Equation.DSMT4">
                  <p:embed/>
                </p:oleObj>
              </mc:Choice>
              <mc:Fallback>
                <p:oleObj name="Equation" r:id="rId9" imgW="939600" imgH="29196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3378" y="4737100"/>
                        <a:ext cx="939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4000500" y="51943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1" name="Equation" r:id="rId11" imgW="215713" imgH="291847" progId="Equation.DSMT4">
                  <p:embed/>
                </p:oleObj>
              </mc:Choice>
              <mc:Fallback>
                <p:oleObj name="Equation" r:id="rId11" imgW="215713" imgH="291847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51943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3081556" y="3822700"/>
          <a:ext cx="121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2" name="Equation" r:id="rId13" imgW="1218960" imgH="291960" progId="Equation.DSMT4">
                  <p:embed/>
                </p:oleObj>
              </mc:Choice>
              <mc:Fallback>
                <p:oleObj name="Equation" r:id="rId13" imgW="1218960" imgH="29196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1556" y="3822700"/>
                        <a:ext cx="1219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3505200" y="4356100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3" name="Equation" r:id="rId15" imgW="723586" imgH="291973" progId="Equation.DSMT4">
                  <p:embed/>
                </p:oleObj>
              </mc:Choice>
              <mc:Fallback>
                <p:oleObj name="Equation" r:id="rId15" imgW="723586" imgH="291973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356100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1911680"/>
              </p:ext>
            </p:extLst>
          </p:nvPr>
        </p:nvGraphicFramePr>
        <p:xfrm>
          <a:off x="4362450" y="2828925"/>
          <a:ext cx="292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4" name="Equation" r:id="rId17" imgW="291960" imgH="380880" progId="Equation.DSMT4">
                  <p:embed/>
                </p:oleObj>
              </mc:Choice>
              <mc:Fallback>
                <p:oleObj name="Equation" r:id="rId17" imgW="291960" imgH="38088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2450" y="2828925"/>
                        <a:ext cx="292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03" name="Object 31"/>
          <p:cNvGraphicFramePr>
            <a:graphicFrameLocks noChangeAspect="1"/>
          </p:cNvGraphicFramePr>
          <p:nvPr/>
        </p:nvGraphicFramePr>
        <p:xfrm>
          <a:off x="5486400" y="2857500"/>
          <a:ext cx="2667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5" name="Equation" r:id="rId19" imgW="2666880" imgH="279360" progId="Equation.DSMT4">
                  <p:embed/>
                </p:oleObj>
              </mc:Choice>
              <mc:Fallback>
                <p:oleObj name="Equation" r:id="rId19" imgW="2666880" imgH="27936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2857500"/>
                        <a:ext cx="2667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Arrow Connector 15"/>
          <p:cNvCxnSpPr/>
          <p:nvPr/>
        </p:nvCxnSpPr>
        <p:spPr>
          <a:xfrm rot="10800000">
            <a:off x="4911055" y="298450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When the Remainder is Not 0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indent="-342900" algn="ctr"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Procedure</a:t>
            </a:r>
          </a:p>
          <a:p>
            <a:pPr marL="461963" indent="-461963">
              <a:buFont typeface="+mj-lt"/>
              <a:buAutoNum type="arabicPeriod"/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Decide how many decimal places are to be in the 	quotient. </a:t>
            </a:r>
          </a:p>
          <a:p>
            <a:pPr marL="461963" indent="-461963">
              <a:buFont typeface="+mj-lt"/>
              <a:buAutoNum type="arabicPeriod"/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Divide until the quotient has been calculated to one 	place to the right of the place of desired accuracy. </a:t>
            </a:r>
          </a:p>
          <a:p>
            <a:pPr marL="461963" indent="-461963">
              <a:buFont typeface="+mj-lt"/>
              <a:buAutoNum type="arabicPeriod"/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Using this last digit, round the quotient to the 	desired place of accuracy.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Terminating and Nonterminating Decimal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3" imgW="457677" imgH="793306" progId="Equation.DSMT4">
                  <p:embed/>
                </p:oleObj>
              </mc:Choice>
              <mc:Fallback>
                <p:oleObj name="Equation" r:id="rId3" imgW="457677" imgH="793306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219200"/>
            <a:ext cx="8229600" cy="3108543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463550" algn="l"/>
              </a:tabLst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Definition</a:t>
            </a:r>
          </a:p>
          <a:p>
            <a:pPr indent="-342900">
              <a:spcBef>
                <a:spcPts val="0"/>
              </a:spcBef>
              <a:tabLst>
                <a:tab pos="46355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If the remainder is eventually 0, the decimal number is </a:t>
            </a:r>
          </a:p>
          <a:p>
            <a:pPr indent="-342900">
              <a:spcBef>
                <a:spcPts val="0"/>
              </a:spcBef>
              <a:tabLst>
                <a:tab pos="46355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said to be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terminating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. For example, 14.2 and 0.3425 are terminating decimal numbers. </a:t>
            </a:r>
          </a:p>
          <a:p>
            <a:pPr indent="-342900">
              <a:spcBef>
                <a:spcPts val="0"/>
              </a:spcBef>
              <a:tabLst>
                <a:tab pos="46355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If the remainder is not eventually 0, the decimal </a:t>
            </a:r>
          </a:p>
          <a:p>
            <a:pPr indent="-342900">
              <a:spcBef>
                <a:spcPts val="0"/>
              </a:spcBef>
              <a:tabLst>
                <a:tab pos="46355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number is said to be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nonterminating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. For example, 1.33333… is a nonterminating decimal number.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812</TotalTime>
  <Words>652</Words>
  <Application>Microsoft Office PowerPoint</Application>
  <PresentationFormat>On-screen Show (4:3)</PresentationFormat>
  <Paragraphs>90</Paragraphs>
  <Slides>17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Courier New</vt:lpstr>
      <vt:lpstr>Calibri</vt:lpstr>
      <vt:lpstr>Office Theme</vt:lpstr>
      <vt:lpstr>Equation</vt:lpstr>
      <vt:lpstr>MathType 6.0 Equation</vt:lpstr>
      <vt:lpstr>Section 3.4</vt:lpstr>
      <vt:lpstr>Objectives</vt:lpstr>
      <vt:lpstr>To Divide Decimal Numbers</vt:lpstr>
      <vt:lpstr>Division with Decimal Numbers</vt:lpstr>
      <vt:lpstr>Example 1:  Division with Decimal Numbers</vt:lpstr>
      <vt:lpstr>Example 1:  Division with Decimal Numbers (cont.)</vt:lpstr>
      <vt:lpstr>Completion Example 2:  Division with Decimal Numbers</vt:lpstr>
      <vt:lpstr>When the Remainder is Not 0</vt:lpstr>
      <vt:lpstr>Terminating and Nonterminating Decimal Numbers</vt:lpstr>
      <vt:lpstr>Example 3:  Dividing Decimal Numbers</vt:lpstr>
      <vt:lpstr>Example 3:  Dividing Decimal Numbers (cont.)</vt:lpstr>
      <vt:lpstr>Example 4:  Dividing Decimal Numbers</vt:lpstr>
      <vt:lpstr>Example 4:  Dividing Decimal Numbers (cont.)</vt:lpstr>
      <vt:lpstr>Example 5:  Application: Calculating Average Amount per Unit</vt:lpstr>
      <vt:lpstr>Example 6:  Application: Calculating Total Distance Traveled</vt:lpstr>
      <vt:lpstr>To Divide a Decimal Number by a Power of 10 (10, 100, 1000, and so on)</vt:lpstr>
      <vt:lpstr>Example 7:  Dividing by Powers of 10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Thomas Durst</cp:lastModifiedBy>
  <cp:revision>183</cp:revision>
  <dcterms:created xsi:type="dcterms:W3CDTF">2013-04-26T14:43:13Z</dcterms:created>
  <dcterms:modified xsi:type="dcterms:W3CDTF">2019-11-20T20:26:45Z</dcterms:modified>
</cp:coreProperties>
</file>