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81" r:id="rId12"/>
    <p:sldId id="274" r:id="rId13"/>
    <p:sldId id="275" r:id="rId14"/>
    <p:sldId id="276" r:id="rId15"/>
    <p:sldId id="277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7D"/>
    <a:srgbClr val="000000"/>
    <a:srgbClr val="2D7D9F"/>
    <a:srgbClr val="366092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17" Type="http://schemas.openxmlformats.org/officeDocument/2006/relationships/image" Target="../media/image122.wmf"/><Relationship Id="rId2" Type="http://schemas.openxmlformats.org/officeDocument/2006/relationships/image" Target="../media/image107.wmf"/><Relationship Id="rId16" Type="http://schemas.openxmlformats.org/officeDocument/2006/relationships/image" Target="../media/image121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5" Type="http://schemas.openxmlformats.org/officeDocument/2006/relationships/image" Target="../media/image12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Relationship Id="rId14" Type="http://schemas.openxmlformats.org/officeDocument/2006/relationships/image" Target="../media/image1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8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5" Type="http://schemas.openxmlformats.org/officeDocument/2006/relationships/image" Target="../media/image140.wmf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18" Type="http://schemas.openxmlformats.org/officeDocument/2006/relationships/image" Target="../media/image83.wmf"/><Relationship Id="rId3" Type="http://schemas.openxmlformats.org/officeDocument/2006/relationships/image" Target="../media/image68.wmf"/><Relationship Id="rId21" Type="http://schemas.openxmlformats.org/officeDocument/2006/relationships/image" Target="../media/image86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17" Type="http://schemas.openxmlformats.org/officeDocument/2006/relationships/image" Target="../media/image82.wmf"/><Relationship Id="rId2" Type="http://schemas.openxmlformats.org/officeDocument/2006/relationships/image" Target="../media/image67.wmf"/><Relationship Id="rId16" Type="http://schemas.openxmlformats.org/officeDocument/2006/relationships/image" Target="../media/image81.wmf"/><Relationship Id="rId20" Type="http://schemas.openxmlformats.org/officeDocument/2006/relationships/image" Target="../media/image85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5" Type="http://schemas.openxmlformats.org/officeDocument/2006/relationships/image" Target="../media/image80.wmf"/><Relationship Id="rId23" Type="http://schemas.openxmlformats.org/officeDocument/2006/relationships/image" Target="../media/image88.wmf"/><Relationship Id="rId10" Type="http://schemas.openxmlformats.org/officeDocument/2006/relationships/image" Target="../media/image75.wmf"/><Relationship Id="rId19" Type="http://schemas.openxmlformats.org/officeDocument/2006/relationships/image" Target="../media/image84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Relationship Id="rId22" Type="http://schemas.openxmlformats.org/officeDocument/2006/relationships/image" Target="../media/image8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2" Type="http://schemas.openxmlformats.org/officeDocument/2006/relationships/image" Target="../media/image90.wmf"/><Relationship Id="rId16" Type="http://schemas.openxmlformats.org/officeDocument/2006/relationships/image" Target="../media/image104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5" Type="http://schemas.openxmlformats.org/officeDocument/2006/relationships/image" Target="../media/image10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Relationship Id="rId14" Type="http://schemas.openxmlformats.org/officeDocument/2006/relationships/image" Target="../media/image10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EDA46-7CB5-4633-9EF6-95642D5AF135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EC99-39F7-4A6A-AC75-4030369B2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8BEF743-A1BA-45BB-A1DC-2A96C5932826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19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wmf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79.bin"/><Relationship Id="rId39" Type="http://schemas.openxmlformats.org/officeDocument/2006/relationships/image" Target="../media/image83.wmf"/><Relationship Id="rId3" Type="http://schemas.openxmlformats.org/officeDocument/2006/relationships/oleObject" Target="../embeddings/oleObject67.bin"/><Relationship Id="rId21" Type="http://schemas.openxmlformats.org/officeDocument/2006/relationships/image" Target="../media/image74.wmf"/><Relationship Id="rId34" Type="http://schemas.openxmlformats.org/officeDocument/2006/relationships/oleObject" Target="../embeddings/oleObject83.bin"/><Relationship Id="rId42" Type="http://schemas.openxmlformats.org/officeDocument/2006/relationships/oleObject" Target="../embeddings/oleObject87.bin"/><Relationship Id="rId47" Type="http://schemas.openxmlformats.org/officeDocument/2006/relationships/image" Target="../media/image87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33" Type="http://schemas.openxmlformats.org/officeDocument/2006/relationships/image" Target="../media/image80.wmf"/><Relationship Id="rId38" Type="http://schemas.openxmlformats.org/officeDocument/2006/relationships/oleObject" Target="../embeddings/oleObject85.bin"/><Relationship Id="rId46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29" Type="http://schemas.openxmlformats.org/officeDocument/2006/relationships/image" Target="../media/image78.wmf"/><Relationship Id="rId41" Type="http://schemas.openxmlformats.org/officeDocument/2006/relationships/image" Target="../media/image84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78.bin"/><Relationship Id="rId32" Type="http://schemas.openxmlformats.org/officeDocument/2006/relationships/oleObject" Target="../embeddings/oleObject82.bin"/><Relationship Id="rId37" Type="http://schemas.openxmlformats.org/officeDocument/2006/relationships/image" Target="../media/image82.wmf"/><Relationship Id="rId40" Type="http://schemas.openxmlformats.org/officeDocument/2006/relationships/oleObject" Target="../embeddings/oleObject86.bin"/><Relationship Id="rId45" Type="http://schemas.openxmlformats.org/officeDocument/2006/relationships/image" Target="../media/image86.wmf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oleObject" Target="../embeddings/oleObject80.bin"/><Relationship Id="rId36" Type="http://schemas.openxmlformats.org/officeDocument/2006/relationships/oleObject" Target="../embeddings/oleObject84.bin"/><Relationship Id="rId49" Type="http://schemas.openxmlformats.org/officeDocument/2006/relationships/image" Target="../media/image88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3.wmf"/><Relationship Id="rId31" Type="http://schemas.openxmlformats.org/officeDocument/2006/relationships/image" Target="../media/image79.wmf"/><Relationship Id="rId44" Type="http://schemas.openxmlformats.org/officeDocument/2006/relationships/oleObject" Target="../embeddings/oleObject88.bin"/><Relationship Id="rId4" Type="http://schemas.openxmlformats.org/officeDocument/2006/relationships/image" Target="../media/image66.wmf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Relationship Id="rId27" Type="http://schemas.openxmlformats.org/officeDocument/2006/relationships/image" Target="../media/image77.wmf"/><Relationship Id="rId30" Type="http://schemas.openxmlformats.org/officeDocument/2006/relationships/oleObject" Target="../embeddings/oleObject81.bin"/><Relationship Id="rId35" Type="http://schemas.openxmlformats.org/officeDocument/2006/relationships/image" Target="../media/image81.wmf"/><Relationship Id="rId43" Type="http://schemas.openxmlformats.org/officeDocument/2006/relationships/image" Target="../media/image85.wmf"/><Relationship Id="rId48" Type="http://schemas.openxmlformats.org/officeDocument/2006/relationships/oleObject" Target="../embeddings/oleObject90.bin"/><Relationship Id="rId8" Type="http://schemas.openxmlformats.org/officeDocument/2006/relationships/oleObject" Target="../embeddings/oleObject7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96.wmf"/><Relationship Id="rId26" Type="http://schemas.openxmlformats.org/officeDocument/2006/relationships/image" Target="../media/image100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0.bin"/><Relationship Id="rId34" Type="http://schemas.openxmlformats.org/officeDocument/2006/relationships/image" Target="../media/image104.wmf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98.bin"/><Relationship Id="rId25" Type="http://schemas.openxmlformats.org/officeDocument/2006/relationships/oleObject" Target="../embeddings/oleObject102.bin"/><Relationship Id="rId3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29" Type="http://schemas.openxmlformats.org/officeDocument/2006/relationships/oleObject" Target="../embeddings/oleObject10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5.bin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23" Type="http://schemas.openxmlformats.org/officeDocument/2006/relationships/oleObject" Target="../embeddings/oleObject101.bin"/><Relationship Id="rId28" Type="http://schemas.openxmlformats.org/officeDocument/2006/relationships/image" Target="../media/image101.wmf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99.bin"/><Relationship Id="rId31" Type="http://schemas.openxmlformats.org/officeDocument/2006/relationships/oleObject" Target="../embeddings/oleObject105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103.bin"/><Relationship Id="rId30" Type="http://schemas.openxmlformats.org/officeDocument/2006/relationships/image" Target="../media/image10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0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113.wmf"/><Relationship Id="rId26" Type="http://schemas.openxmlformats.org/officeDocument/2006/relationships/image" Target="../media/image117.wmf"/><Relationship Id="rId3" Type="http://schemas.openxmlformats.org/officeDocument/2006/relationships/oleObject" Target="../embeddings/oleObject109.bin"/><Relationship Id="rId21" Type="http://schemas.openxmlformats.org/officeDocument/2006/relationships/oleObject" Target="../embeddings/oleObject118.bin"/><Relationship Id="rId34" Type="http://schemas.openxmlformats.org/officeDocument/2006/relationships/image" Target="../media/image121.wmf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16.bin"/><Relationship Id="rId25" Type="http://schemas.openxmlformats.org/officeDocument/2006/relationships/oleObject" Target="../embeddings/oleObject120.bin"/><Relationship Id="rId3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29" Type="http://schemas.openxmlformats.org/officeDocument/2006/relationships/oleObject" Target="../embeddings/oleObject12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13.bin"/><Relationship Id="rId24" Type="http://schemas.openxmlformats.org/officeDocument/2006/relationships/image" Target="../media/image116.wmf"/><Relationship Id="rId32" Type="http://schemas.openxmlformats.org/officeDocument/2006/relationships/image" Target="../media/image120.wmf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23" Type="http://schemas.openxmlformats.org/officeDocument/2006/relationships/oleObject" Target="../embeddings/oleObject119.bin"/><Relationship Id="rId28" Type="http://schemas.openxmlformats.org/officeDocument/2006/relationships/image" Target="../media/image118.wmf"/><Relationship Id="rId36" Type="http://schemas.openxmlformats.org/officeDocument/2006/relationships/image" Target="../media/image122.wmf"/><Relationship Id="rId10" Type="http://schemas.openxmlformats.org/officeDocument/2006/relationships/image" Target="../media/image109.wmf"/><Relationship Id="rId19" Type="http://schemas.openxmlformats.org/officeDocument/2006/relationships/oleObject" Target="../embeddings/oleObject117.bin"/><Relationship Id="rId31" Type="http://schemas.openxmlformats.org/officeDocument/2006/relationships/oleObject" Target="../embeddings/oleObject123.bin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121.bin"/><Relationship Id="rId30" Type="http://schemas.openxmlformats.org/officeDocument/2006/relationships/image" Target="../media/image119.wmf"/><Relationship Id="rId35" Type="http://schemas.openxmlformats.org/officeDocument/2006/relationships/oleObject" Target="../embeddings/oleObject1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32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43.wmf"/><Relationship Id="rId26" Type="http://schemas.openxmlformats.org/officeDocument/2006/relationships/image" Target="../media/image147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46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1.wmf"/><Relationship Id="rId22" Type="http://schemas.openxmlformats.org/officeDocument/2006/relationships/image" Target="../media/image145.wmf"/><Relationship Id="rId27" Type="http://schemas.openxmlformats.org/officeDocument/2006/relationships/oleObject" Target="../embeddings/oleObject15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2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7.bin"/><Relationship Id="rId31" Type="http://schemas.openxmlformats.org/officeDocument/2006/relationships/image" Target="../media/image3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31.bin"/><Relationship Id="rId30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46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oleObject" Target="../embeddings/oleObject48.bin"/><Relationship Id="rId21" Type="http://schemas.openxmlformats.org/officeDocument/2006/relationships/image" Target="../media/image56.wmf"/><Relationship Id="rId34" Type="http://schemas.openxmlformats.org/officeDocument/2006/relationships/oleObject" Target="../embeddings/oleObject64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33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6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5.wmf"/><Relationship Id="rId31" Type="http://schemas.openxmlformats.org/officeDocument/2006/relationships/image" Target="../media/image61.wmf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6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Decimal Numbers and Fractions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Changing Fractions to Decimal Number </a:t>
            </a:r>
            <a:r>
              <a:rPr lang="en-US" sz="3200" dirty="0" smtClean="0">
                <a:solidFill>
                  <a:schemeClr val="accent1"/>
                </a:solidFill>
              </a:rPr>
              <a:t>(cont</a:t>
            </a:r>
            <a:r>
              <a:rPr lang="en-US" sz="3200" dirty="0">
                <a:solidFill>
                  <a:schemeClr val="accent1"/>
                </a:solidFill>
              </a:rPr>
              <a:t>.)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3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write                             where the three dots (called </a:t>
            </a:r>
          </a:p>
          <a:p>
            <a:pPr>
              <a:lnSpc>
                <a:spcPct val="25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 ellipsis) mean “and so on” or to continue the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pattern without stopping.  Or, if we agree to round, we </a:t>
            </a:r>
          </a:p>
          <a:p>
            <a:pPr>
              <a:lnSpc>
                <a:spcPct val="2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can write                     (to the nearest thousandth).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936750" y="1337733"/>
          <a:ext cx="217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2171700" imgH="838200" progId="Equation.DSMT4">
                  <p:embed/>
                </p:oleObj>
              </mc:Choice>
              <mc:Fallback>
                <p:oleObj name="Equation" r:id="rId3" imgW="2171700" imgH="838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1337733"/>
                        <a:ext cx="2171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930400" y="3251200"/>
          <a:ext cx="157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1574640" imgH="838080" progId="Equation.DSMT4">
                  <p:embed/>
                </p:oleObj>
              </mc:Choice>
              <mc:Fallback>
                <p:oleObj name="Equation" r:id="rId5" imgW="15746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251200"/>
                        <a:ext cx="1574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Changing Fractions to Decimal Number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702033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9" name="Equation" r:id="rId3" imgW="253890" imgH="837836" progId="Equation.DSMT4">
                  <p:embed/>
                </p:oleObj>
              </mc:Choice>
              <mc:Fallback>
                <p:oleObj name="Equation" r:id="rId3" imgW="253890" imgH="837836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033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956033" y="1892022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0" name="Equation" r:id="rId5" imgW="253890" imgH="837836" progId="Equation.DSMT4">
                  <p:embed/>
                </p:oleObj>
              </mc:Choice>
              <mc:Fallback>
                <p:oleObj name="Equation" r:id="rId5" imgW="253890" imgH="837836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033" y="1892022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06713" y="2014756"/>
          <a:ext cx="1460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1" name="Equation" r:id="rId6" imgW="1460160" imgH="495000" progId="Equation.DSMT4">
                  <p:embed/>
                </p:oleObj>
              </mc:Choice>
              <mc:Fallback>
                <p:oleObj name="Equation" r:id="rId6" imgW="146016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2014756"/>
                        <a:ext cx="1460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94188" y="5716806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2" name="Equation" r:id="rId8" imgW="164880" imgH="241200" progId="Equation.DSMT4">
                  <p:embed/>
                </p:oleObj>
              </mc:Choice>
              <mc:Fallback>
                <p:oleObj name="Equation" r:id="rId8" imgW="16488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5716806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307555" y="225085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36222" y="4861406"/>
            <a:ext cx="4191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008080"/>
                </a:solidFill>
              </a:rPr>
              <a:t>The remainder will repeat in sequence 3,2,6,4,5,1, 3 and so on. Therefore, the digits in the sequence will also repeat in sequence without end.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119687" y="1753299"/>
            <a:ext cx="3383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six digits will repeat in the same pattern without end.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586288" y="1948032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479023" y="5826562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113088" y="1745347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3" name="Equation" r:id="rId10" imgW="190440" imgH="266400" progId="Equation.DSMT4">
                  <p:embed/>
                </p:oleObj>
              </mc:Choice>
              <mc:Fallback>
                <p:oleObj name="Equation" r:id="rId10" imgW="190440" imgH="26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1745347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3209692" y="2312973"/>
          <a:ext cx="35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4" name="Equation" r:id="rId12" imgW="355320" imgH="355320" progId="Equation.DSMT4">
                  <p:embed/>
                </p:oleObj>
              </mc:Choice>
              <mc:Fallback>
                <p:oleObj name="Equation" r:id="rId12" imgW="35532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692" y="2312973"/>
                        <a:ext cx="35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3386138" y="266880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5" name="Equation" r:id="rId14" imgW="342720" imgH="266400" progId="Equation.DSMT4">
                  <p:embed/>
                </p:oleObj>
              </mc:Choice>
              <mc:Fallback>
                <p:oleObj name="Equation" r:id="rId14" imgW="342720" imgH="266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668806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3211513" y="2906494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6" name="Equation" r:id="rId16" imgW="520560" imgH="355320" progId="Equation.DSMT4">
                  <p:embed/>
                </p:oleObj>
              </mc:Choice>
              <mc:Fallback>
                <p:oleObj name="Equation" r:id="rId16" imgW="520560" imgH="355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2906494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3570288" y="3286795"/>
          <a:ext cx="330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7" name="Equation" r:id="rId18" imgW="330120" imgH="266400" progId="Equation.DSMT4">
                  <p:embed/>
                </p:oleObj>
              </mc:Choice>
              <mc:Fallback>
                <p:oleObj name="Equation" r:id="rId18" imgW="330120" imgH="266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3286795"/>
                        <a:ext cx="330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3400192" y="3558039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8" name="Equation" r:id="rId20" imgW="520560" imgH="355320" progId="Equation.DSMT4">
                  <p:embed/>
                </p:oleObj>
              </mc:Choice>
              <mc:Fallback>
                <p:oleObj name="Equation" r:id="rId20" imgW="520560" imgH="355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192" y="3558039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3737427" y="3913872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Equation" r:id="rId22" imgW="342720" imgH="266400" progId="Equation.DSMT4">
                  <p:embed/>
                </p:oleObj>
              </mc:Choice>
              <mc:Fallback>
                <p:oleObj name="Equation" r:id="rId22" imgW="342720" imgH="266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427" y="3913872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3577322" y="4159250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0" name="Equation" r:id="rId24" imgW="520560" imgH="355320" progId="Equation.DSMT4">
                  <p:embed/>
                </p:oleObj>
              </mc:Choice>
              <mc:Fallback>
                <p:oleObj name="Equation" r:id="rId24" imgW="520560" imgH="355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322" y="4159250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3900488" y="4540250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1" name="Equation" r:id="rId26" imgW="342720" imgH="266400" progId="Equation.DSMT4">
                  <p:embed/>
                </p:oleObj>
              </mc:Choice>
              <mc:Fallback>
                <p:oleObj name="Equation" r:id="rId26" imgW="342720" imgH="26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4540250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3759200" y="4794017"/>
          <a:ext cx="50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2" name="Equation" r:id="rId28" imgW="507960" imgH="355320" progId="Equation.DSMT4">
                  <p:embed/>
                </p:oleObj>
              </mc:Choice>
              <mc:Fallback>
                <p:oleObj name="Equation" r:id="rId28" imgW="507960" imgH="3553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4794017"/>
                        <a:ext cx="50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4103688" y="5158239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3" name="Equation" r:id="rId30" imgW="342720" imgH="266400" progId="Equation.DSMT4">
                  <p:embed/>
                </p:oleObj>
              </mc:Choice>
              <mc:Fallback>
                <p:oleObj name="Equation" r:id="rId30" imgW="342720" imgH="266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5158239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/>
          <p:cNvGraphicFramePr>
            <a:graphicFrameLocks noChangeAspect="1"/>
          </p:cNvGraphicFramePr>
          <p:nvPr/>
        </p:nvGraphicFramePr>
        <p:xfrm>
          <a:off x="3942666" y="5386839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" name="Equation" r:id="rId32" imgW="520560" imgH="355320" progId="Equation.DSMT4">
                  <p:embed/>
                </p:oleObj>
              </mc:Choice>
              <mc:Fallback>
                <p:oleObj name="Equation" r:id="rId32" imgW="520560" imgH="3553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666" y="5386839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3314933" y="1758047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5" name="Equation" r:id="rId34" imgW="241200" imgH="241200" progId="Equation.DSMT4">
                  <p:embed/>
                </p:oleObj>
              </mc:Choice>
              <mc:Fallback>
                <p:oleObj name="Equation" r:id="rId34" imgW="241200" imgH="241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933" y="1758047"/>
                        <a:ext cx="24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14621"/>
              </p:ext>
            </p:extLst>
          </p:nvPr>
        </p:nvGraphicFramePr>
        <p:xfrm>
          <a:off x="3540088" y="1761522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6" name="Equation" r:id="rId36" imgW="190440" imgH="241200" progId="Equation.DSMT4">
                  <p:embed/>
                </p:oleObj>
              </mc:Choice>
              <mc:Fallback>
                <p:oleObj name="Equation" r:id="rId36" imgW="190440" imgH="241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088" y="1761522"/>
                        <a:ext cx="190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8420"/>
              </p:ext>
            </p:extLst>
          </p:nvPr>
        </p:nvGraphicFramePr>
        <p:xfrm>
          <a:off x="3717887" y="1743603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7" name="Equation" r:id="rId38" imgW="177480" imgH="253800" progId="Equation.DSMT4">
                  <p:embed/>
                </p:oleObj>
              </mc:Choice>
              <mc:Fallback>
                <p:oleObj name="Equation" r:id="rId38" imgW="177480" imgH="253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887" y="1743603"/>
                        <a:ext cx="177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"/>
          <p:cNvGraphicFramePr>
            <a:graphicFrameLocks noChangeAspect="1"/>
          </p:cNvGraphicFramePr>
          <p:nvPr/>
        </p:nvGraphicFramePr>
        <p:xfrm>
          <a:off x="3876098" y="1745347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8" name="Equation" r:id="rId40" imgW="190440" imgH="266400" progId="Equation.DSMT4">
                  <p:embed/>
                </p:oleObj>
              </mc:Choice>
              <mc:Fallback>
                <p:oleObj name="Equation" r:id="rId40" imgW="190440" imgH="2664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098" y="1745347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013447"/>
              </p:ext>
            </p:extLst>
          </p:nvPr>
        </p:nvGraphicFramePr>
        <p:xfrm>
          <a:off x="4044136" y="1759053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9" name="Equation" r:id="rId42" imgW="177480" imgH="253800" progId="Equation.DSMT4">
                  <p:embed/>
                </p:oleObj>
              </mc:Choice>
              <mc:Fallback>
                <p:oleObj name="Equation" r:id="rId42" imgW="177480" imgH="253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6" y="1759053"/>
                        <a:ext cx="177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4"/>
          <p:cNvGraphicFramePr>
            <a:graphicFrameLocks noChangeAspect="1"/>
          </p:cNvGraphicFramePr>
          <p:nvPr/>
        </p:nvGraphicFramePr>
        <p:xfrm>
          <a:off x="4212110" y="1758047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0" name="Equation" r:id="rId44" imgW="177480" imgH="241200" progId="Equation.DSMT4">
                  <p:embed/>
                </p:oleObj>
              </mc:Choice>
              <mc:Fallback>
                <p:oleObj name="Equation" r:id="rId44" imgW="177480" imgH="241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110" y="1758047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"/>
          <p:cNvSpPr txBox="1">
            <a:spLocks/>
          </p:cNvSpPr>
          <p:nvPr/>
        </p:nvSpPr>
        <p:spPr>
          <a:xfrm>
            <a:off x="4419600" y="2819400"/>
            <a:ext cx="448056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write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4521200" y="32766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1" name="Equation" r:id="rId46" imgW="253890" imgH="837836" progId="Equation.DSMT4">
                  <p:embed/>
                </p:oleObj>
              </mc:Choice>
              <mc:Fallback>
                <p:oleObj name="Equation" r:id="rId46" imgW="253890" imgH="837836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2766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6"/>
          <p:cNvGraphicFramePr>
            <a:graphicFrameLocks noChangeAspect="1"/>
          </p:cNvGraphicFramePr>
          <p:nvPr/>
        </p:nvGraphicFramePr>
        <p:xfrm>
          <a:off x="4800600" y="3549650"/>
          <a:ext cx="400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Equation" r:id="rId48" imgW="4000500" imgH="292100" progId="Equation.DSMT4">
                  <p:embed/>
                </p:oleObj>
              </mc:Choice>
              <mc:Fallback>
                <p:oleObj name="Equation" r:id="rId48" imgW="4000500" imgH="2921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49650"/>
                        <a:ext cx="400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Simplifying Expressions with Decimals and Fractions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sum                              in decimal form.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35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489200" y="1123245"/>
          <a:ext cx="227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3" imgW="2273300" imgH="838200" progId="Equation.DSMT4">
                  <p:embed/>
                </p:oleObj>
              </mc:Choice>
              <mc:Fallback>
                <p:oleObj name="Equation" r:id="rId3" imgW="2273300" imgH="838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123245"/>
                        <a:ext cx="2273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064000" y="495300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tion" r:id="rId5" imgW="812447" imgH="291973" progId="Equation.DSMT4">
                  <p:embed/>
                </p:oleObj>
              </mc:Choice>
              <mc:Fallback>
                <p:oleObj name="Equation" r:id="rId5" imgW="812447" imgH="291973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953000"/>
                        <a:ext cx="812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743200" y="23622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7" imgW="622030" imgH="837836" progId="Equation.DSMT4">
                  <p:embed/>
                </p:oleObj>
              </mc:Choice>
              <mc:Fallback>
                <p:oleObj name="Equation" r:id="rId7" imgW="622030" imgH="837836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717800" y="34290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tion" r:id="rId9" imgW="647700" imgH="292100" progId="Equation.DSMT4">
                  <p:embed/>
                </p:oleObj>
              </mc:Choice>
              <mc:Fallback>
                <p:oleObj name="Equation" r:id="rId9" imgW="647700" imgH="2921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4290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578100" y="3975100"/>
          <a:ext cx="78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Equation" r:id="rId11" imgW="787400" imgH="901700" progId="Equation.DSMT4">
                  <p:embed/>
                </p:oleObj>
              </mc:Choice>
              <mc:Fallback>
                <p:oleObj name="Equation" r:id="rId11" imgW="787400" imgH="9017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975100"/>
                        <a:ext cx="787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3683000" y="267970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13" imgW="203024" imgH="203024" progId="Equation.DSMT4">
                  <p:embed/>
                </p:oleObj>
              </mc:Choice>
              <mc:Fallback>
                <p:oleObj name="Equation" r:id="rId13" imgW="203024" imgH="203024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679700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581650" y="2462213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Equation" r:id="rId15" imgW="1143000" imgH="685800" progId="Equation.DSMT4">
                  <p:embed/>
                </p:oleObj>
              </mc:Choice>
              <mc:Fallback>
                <p:oleObj name="Equation" r:id="rId15" imgW="1143000" imgH="6858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2462213"/>
                        <a:ext cx="114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683000" y="347345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Equation" r:id="rId17" imgW="203024" imgH="203024" progId="Equation.DSMT4">
                  <p:embed/>
                </p:oleObj>
              </mc:Choice>
              <mc:Fallback>
                <p:oleObj name="Equation" r:id="rId17" imgW="203024" imgH="203024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473450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114800" y="4483100"/>
          <a:ext cx="762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Equation" r:id="rId19" imgW="761669" imgH="393529" progId="Equation.DSMT4">
                  <p:embed/>
                </p:oleObj>
              </mc:Choice>
              <mc:Fallback>
                <p:oleObj name="Equation" r:id="rId19" imgW="761669" imgH="393529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83100"/>
                        <a:ext cx="762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524500" y="4113213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21" imgW="1143000" imgH="685800" progId="Equation.DSMT4">
                  <p:embed/>
                </p:oleObj>
              </mc:Choice>
              <mc:Fallback>
                <p:oleObj name="Equation" r:id="rId21" imgW="1143000" imgH="6858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4113213"/>
                        <a:ext cx="114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3683000" y="432435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23" imgW="203024" imgH="203024" progId="Equation.DSMT4">
                  <p:embed/>
                </p:oleObj>
              </mc:Choice>
              <mc:Fallback>
                <p:oleObj name="Equation" r:id="rId23" imgW="203024" imgH="203024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4324350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064000" y="263525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25" imgW="812447" imgH="291973" progId="Equation.DSMT4">
                  <p:embed/>
                </p:oleObj>
              </mc:Choice>
              <mc:Fallback>
                <p:oleObj name="Equation" r:id="rId25" imgW="812447" imgH="291973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635250"/>
                        <a:ext cx="81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4229100" y="34290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27" imgW="647700" imgH="292100" progId="Equation.DSMT4">
                  <p:embed/>
                </p:oleObj>
              </mc:Choice>
              <mc:Fallback>
                <p:oleObj name="Equation" r:id="rId27" imgW="647700" imgH="2921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4290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4216400" y="42799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29" imgW="660113" imgH="291973" progId="Equation.DSMT4">
                  <p:embed/>
                </p:oleObj>
              </mc:Choice>
              <mc:Fallback>
                <p:oleObj name="Equation" r:id="rId29" imgW="660113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42799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2" name="Object 44"/>
          <p:cNvGraphicFramePr>
            <a:graphicFrameLocks noChangeAspect="1"/>
          </p:cNvGraphicFramePr>
          <p:nvPr/>
        </p:nvGraphicFramePr>
        <p:xfrm>
          <a:off x="4267200" y="2358122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31" imgW="152280" imgH="215640" progId="Equation.DSMT4">
                  <p:embed/>
                </p:oleObj>
              </mc:Choice>
              <mc:Fallback>
                <p:oleObj name="Equation" r:id="rId31" imgW="152280" imgH="21564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58122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3" name="Object 45"/>
          <p:cNvGraphicFramePr>
            <a:graphicFrameLocks noChangeAspect="1"/>
          </p:cNvGraphicFramePr>
          <p:nvPr/>
        </p:nvGraphicFramePr>
        <p:xfrm>
          <a:off x="4090990" y="2359819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33" imgW="152280" imgH="215640" progId="Equation.DSMT4">
                  <p:embed/>
                </p:oleObj>
              </mc:Choice>
              <mc:Fallback>
                <p:oleObj name="Equation" r:id="rId33" imgW="152280" imgH="21564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90" y="2359819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Comparing Decimal Numbers and Fractions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516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which is larger,       or </a:t>
            </a:r>
            <a:r>
              <a:rPr lang="en-US" i="0" dirty="0">
                <a:solidFill>
                  <a:srgbClr val="0000FF"/>
                </a:solidFill>
              </a:rPr>
              <a:t>0.18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/>
              <a:t>How much larger is the larger number?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r>
              <a:rPr lang="en-US" dirty="0"/>
              <a:t>To compare the two numbers, begin by changing         to decimal form.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343400" y="12954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431613" imgH="837836" progId="Equation.DSMT4">
                  <p:embed/>
                </p:oleObj>
              </mc:Choice>
              <mc:Fallback>
                <p:oleObj name="Equation" r:id="rId3" imgW="431613" imgH="837836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7611145" y="3251433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431613" imgH="837836" progId="Equation.DSMT4">
                  <p:embed/>
                </p:oleObj>
              </mc:Choice>
              <mc:Fallback>
                <p:oleObj name="Equation" r:id="rId5" imgW="431613" imgH="83783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145" y="3251433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Comparing Decimal Numbers and </a:t>
            </a:r>
            <a:r>
              <a:rPr lang="en-US" dirty="0" smtClean="0"/>
              <a:t>Fractions (</a:t>
            </a:r>
            <a:r>
              <a:rPr lang="en-US" dirty="0"/>
              <a:t>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476750" y="4679950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3" imgW="1244520" imgH="838080" progId="Equation.DSMT4">
                  <p:embed/>
                </p:oleObj>
              </mc:Choice>
              <mc:Fallback>
                <p:oleObj name="Equation" r:id="rId3" imgW="1244520" imgH="8380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679950"/>
                        <a:ext cx="124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33412"/>
              </p:ext>
            </p:extLst>
          </p:nvPr>
        </p:nvGraphicFramePr>
        <p:xfrm>
          <a:off x="2699927" y="1415853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Equation" r:id="rId5" imgW="215713" imgH="291847" progId="Equation.DSMT4">
                  <p:embed/>
                </p:oleObj>
              </mc:Choice>
              <mc:Fallback>
                <p:oleObj name="Equation" r:id="rId5" imgW="215713" imgH="291847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927" y="1415853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530600" y="55626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Equation" r:id="rId7" imgW="215713" imgH="291847" progId="Equation.DSMT4">
                  <p:embed/>
                </p:oleObj>
              </mc:Choice>
              <mc:Fallback>
                <p:oleObj name="Equation" r:id="rId7" imgW="215713" imgH="291847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55626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365500" y="5036001"/>
          <a:ext cx="38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Equation" r:id="rId9" imgW="380835" imgH="406224" progId="Equation.DSMT4">
                  <p:embed/>
                </p:oleObj>
              </mc:Choice>
              <mc:Fallback>
                <p:oleObj name="Equation" r:id="rId9" imgW="380835" imgH="406224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5036001"/>
                        <a:ext cx="38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365500" y="462370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name="Equation" r:id="rId11" imgW="380835" imgH="291973" progId="Equation.DSMT4">
                  <p:embed/>
                </p:oleObj>
              </mc:Choice>
              <mc:Fallback>
                <p:oleObj name="Equation" r:id="rId11" imgW="380835" imgH="291973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62370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200400" y="4109809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tion" r:id="rId13" imgW="545863" imgH="393529" progId="Equation.DSMT4">
                  <p:embed/>
                </p:oleObj>
              </mc:Choice>
              <mc:Fallback>
                <p:oleObj name="Equation" r:id="rId13" imgW="545863" imgH="393529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09809"/>
                        <a:ext cx="546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3200400" y="3697513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Equation" r:id="rId15" imgW="545863" imgH="291973" progId="Equation.DSMT4">
                  <p:embed/>
                </p:oleObj>
              </mc:Choice>
              <mc:Fallback>
                <p:oleObj name="Equation" r:id="rId15" imgW="545863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97513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965450" y="3170917"/>
          <a:ext cx="622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17" imgW="622030" imgH="406224" progId="Equation.DSMT4">
                  <p:embed/>
                </p:oleObj>
              </mc:Choice>
              <mc:Fallback>
                <p:oleObj name="Equation" r:id="rId17" imgW="622030" imgH="406224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170917"/>
                        <a:ext cx="622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2965450" y="2758621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19" imgW="634725" imgH="291973" progId="Equation.DSMT4">
                  <p:embed/>
                </p:oleObj>
              </mc:Choice>
              <mc:Fallback>
                <p:oleObj name="Equation" r:id="rId19" imgW="634725" imgH="29197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758621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2705100" y="2232025"/>
          <a:ext cx="469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21" imgW="469696" imgH="406224" progId="Equation.DSMT4">
                  <p:embed/>
                </p:oleObj>
              </mc:Choice>
              <mc:Fallback>
                <p:oleObj name="Equation" r:id="rId21" imgW="469696" imgH="406224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232025"/>
                        <a:ext cx="469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2209800" y="1703211"/>
          <a:ext cx="152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23" imgW="1524000" imgH="571500" progId="Equation.DSMT4">
                  <p:embed/>
                </p:oleObj>
              </mc:Choice>
              <mc:Fallback>
                <p:oleObj name="Equation" r:id="rId23" imgW="1524000" imgH="5715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03211"/>
                        <a:ext cx="1524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06732"/>
              </p:ext>
            </p:extLst>
          </p:nvPr>
        </p:nvGraphicFramePr>
        <p:xfrm>
          <a:off x="2890427" y="1594954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25" imgW="101512" imgH="101512" progId="Equation.DSMT4">
                  <p:embed/>
                </p:oleObj>
              </mc:Choice>
              <mc:Fallback>
                <p:oleObj name="Equation" r:id="rId25" imgW="101512" imgH="101512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427" y="1594954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94771"/>
              </p:ext>
            </p:extLst>
          </p:nvPr>
        </p:nvGraphicFramePr>
        <p:xfrm>
          <a:off x="2951390" y="1410701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27" imgW="190500" imgH="279400" progId="Equation.DSMT4">
                  <p:embed/>
                </p:oleObj>
              </mc:Choice>
              <mc:Fallback>
                <p:oleObj name="Equation" r:id="rId27" imgW="190500" imgH="2794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390" y="1410701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63563"/>
              </p:ext>
            </p:extLst>
          </p:nvPr>
        </p:nvGraphicFramePr>
        <p:xfrm>
          <a:off x="3125904" y="1410906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tion" r:id="rId29" imgW="203112" imgH="291973" progId="Equation.DSMT4">
                  <p:embed/>
                </p:oleObj>
              </mc:Choice>
              <mc:Fallback>
                <p:oleObj name="Equation" r:id="rId29" imgW="203112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4" y="1410906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79422"/>
              </p:ext>
            </p:extLst>
          </p:nvPr>
        </p:nvGraphicFramePr>
        <p:xfrm>
          <a:off x="3296502" y="1410701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31" imgW="203112" imgH="279279" progId="Equation.DSMT4">
                  <p:embed/>
                </p:oleObj>
              </mc:Choice>
              <mc:Fallback>
                <p:oleObj name="Equation" r:id="rId31" imgW="203112" imgH="279279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502" y="1410701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021911"/>
              </p:ext>
            </p:extLst>
          </p:nvPr>
        </p:nvGraphicFramePr>
        <p:xfrm>
          <a:off x="3467100" y="141070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Equation" r:id="rId33" imgW="203112" imgH="291973" progId="Equation.DSMT4">
                  <p:embed/>
                </p:oleObj>
              </mc:Choice>
              <mc:Fallback>
                <p:oleObj name="Equation" r:id="rId33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410701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727700" y="4953000"/>
          <a:ext cx="135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Equation" r:id="rId35" imgW="1358310" imgH="291973" progId="Equation.DSMT4">
                  <p:embed/>
                </p:oleObj>
              </mc:Choice>
              <mc:Fallback>
                <p:oleObj name="Equation" r:id="rId35" imgW="1358310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4953000"/>
                        <a:ext cx="1358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3482419"/>
            <a:ext cx="8229600" cy="6718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larger than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0.0075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Comparing Decimal Numbers and </a:t>
            </a:r>
            <a:r>
              <a:rPr lang="en-US" dirty="0" smtClean="0"/>
              <a:t>Fractions </a:t>
            </a:r>
            <a:r>
              <a:rPr lang="en-US" sz="3200" dirty="0" smtClean="0">
                <a:solidFill>
                  <a:schemeClr val="accent1"/>
                </a:solidFill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cont.)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Comparing, we see that 0.1875 is larger than 0.18. Now subtract the smaller number from the larger number.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333500" y="34798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3" imgW="431613" imgH="837836" progId="Equation.DSMT4">
                  <p:embed/>
                </p:oleObj>
              </mc:Choice>
              <mc:Fallback>
                <p:oleObj name="Equation" r:id="rId3" imgW="431613" imgH="837836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479800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543300" y="2298700"/>
          <a:ext cx="100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5" imgW="1002865" imgH="291973" progId="Equation.DSMT4">
                  <p:embed/>
                </p:oleObj>
              </mc:Choice>
              <mc:Fallback>
                <p:oleObj name="Equation" r:id="rId5" imgW="1002865" imgH="291973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298700"/>
                        <a:ext cx="1003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352800" y="2736850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7" imgW="1218960" imgH="406080" progId="Equation.DSMT4">
                  <p:embed/>
                </p:oleObj>
              </mc:Choice>
              <mc:Fallback>
                <p:oleObj name="Equation" r:id="rId7" imgW="1218960" imgH="4060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36850"/>
                        <a:ext cx="1219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543300" y="3289300"/>
          <a:ext cx="100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9" imgW="1002865" imgH="291973" progId="Equation.DSMT4">
                  <p:embed/>
                </p:oleObj>
              </mc:Choice>
              <mc:Fallback>
                <p:oleObj name="Equation" r:id="rId9" imgW="1002865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89300"/>
                        <a:ext cx="1003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768850" y="3289300"/>
          <a:ext cx="1104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11" imgW="1104840" imgH="241200" progId="Equation.DSMT4">
                  <p:embed/>
                </p:oleObj>
              </mc:Choice>
              <mc:Fallback>
                <p:oleObj name="Equation" r:id="rId11" imgW="1104840" imgH="241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289300"/>
                        <a:ext cx="1104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auto mechanic charges </a:t>
            </a:r>
            <a:r>
              <a:rPr lang="en-US" dirty="0">
                <a:solidFill>
                  <a:srgbClr val="0000FF"/>
                </a:solidFill>
              </a:rPr>
              <a:t>$35.60 </a:t>
            </a:r>
            <a:r>
              <a:rPr lang="en-US" dirty="0"/>
              <a:t>per hour of labor. How much would he charge for a job which would take     </a:t>
            </a:r>
          </a:p>
          <a:p>
            <a:r>
              <a:rPr lang="en-US" dirty="0"/>
              <a:t>       hours of labor and required $273.49 for parts?</a:t>
            </a:r>
          </a:p>
          <a:p>
            <a:endParaRPr lang="en-US" sz="1000" dirty="0"/>
          </a:p>
          <a:p>
            <a:r>
              <a:rPr lang="en-US" b="1" dirty="0"/>
              <a:t>Solution</a:t>
            </a:r>
          </a:p>
          <a:p>
            <a:pPr>
              <a:tabLst>
                <a:tab pos="1200150" algn="l"/>
              </a:tabLst>
            </a:pPr>
            <a:r>
              <a:rPr lang="en-US" b="1" dirty="0"/>
              <a:t>Step 1:</a:t>
            </a:r>
            <a:r>
              <a:rPr lang="en-US" dirty="0"/>
              <a:t>	READ: Read the problem carefully. In this case, 	we need to combine his charge for labor with 	the cost of the parts.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565150" y="2081213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3" imgW="406080" imgH="825480" progId="Equation.DSMT4">
                  <p:embed/>
                </p:oleObj>
              </mc:Choice>
              <mc:Fallback>
                <p:oleObj name="Equation" r:id="rId3" imgW="406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081213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141413" algn="l"/>
              </a:tabLst>
            </a:pPr>
            <a:r>
              <a:rPr lang="en-US" b="1" dirty="0"/>
              <a:t>Step 2:</a:t>
            </a:r>
            <a:r>
              <a:rPr lang="en-US" dirty="0"/>
              <a:t>	SET UP: To find the charge for labor, multiply 	the cost per hour times the number of hours:</a:t>
            </a:r>
          </a:p>
          <a:p>
            <a:pPr>
              <a:tabLst>
                <a:tab pos="1141413" algn="l"/>
              </a:tabLst>
            </a:pPr>
            <a:endParaRPr lang="en-US" dirty="0"/>
          </a:p>
          <a:p>
            <a:pPr>
              <a:tabLst>
                <a:tab pos="1141413" algn="l"/>
              </a:tabLst>
            </a:pPr>
            <a:endParaRPr lang="en-US" dirty="0"/>
          </a:p>
          <a:p>
            <a:pPr>
              <a:tabLst>
                <a:tab pos="1141413" algn="l"/>
              </a:tabLst>
            </a:pPr>
            <a:r>
              <a:rPr lang="en-US" dirty="0"/>
              <a:t>	Then add the cost of the parts: $273.49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670050" y="2146300"/>
          <a:ext cx="154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3" imgW="1549080" imgH="825480" progId="Equation.DSMT4">
                  <p:embed/>
                </p:oleObj>
              </mc:Choice>
              <mc:Fallback>
                <p:oleObj name="Equation" r:id="rId3" imgW="1549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146300"/>
                        <a:ext cx="1549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0150" algn="l"/>
              </a:tabLst>
            </a:pPr>
            <a:r>
              <a:rPr lang="en-US" b="1" dirty="0"/>
              <a:t>Step 3:</a:t>
            </a:r>
            <a:r>
              <a:rPr lang="en-US" dirty="0"/>
              <a:t>	SOLVE: Change       to decimal form                 </a:t>
            </a:r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r>
              <a:rPr lang="en-US" dirty="0"/>
              <a:t>	and multiply by </a:t>
            </a:r>
            <a:r>
              <a:rPr lang="en-US" dirty="0">
                <a:solidFill>
                  <a:srgbClr val="0000FF"/>
                </a:solidFill>
              </a:rPr>
              <a:t>$35.60</a:t>
            </a:r>
            <a:r>
              <a:rPr lang="en-US" dirty="0"/>
              <a:t>.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970556" y="1126222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Equation" r:id="rId3" imgW="406080" imgH="825480" progId="Equation.DSMT4">
                  <p:embed/>
                </p:oleObj>
              </mc:Choice>
              <mc:Fallback>
                <p:oleObj name="Equation" r:id="rId3" imgW="406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556" y="1126222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51940"/>
              </p:ext>
            </p:extLst>
          </p:nvPr>
        </p:nvGraphicFramePr>
        <p:xfrm>
          <a:off x="6858000" y="1126222"/>
          <a:ext cx="1346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Equation" r:id="rId5" imgW="1346040" imgH="825480" progId="Equation.DSMT4">
                  <p:embed/>
                </p:oleObj>
              </mc:Choice>
              <mc:Fallback>
                <p:oleObj name="Equation" r:id="rId5" imgW="134604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126222"/>
                        <a:ext cx="1346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436813" y="2590800"/>
          <a:ext cx="1549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Equation" r:id="rId7" imgW="1549080" imgH="977760" progId="Equation.DSMT4">
                  <p:embed/>
                </p:oleObj>
              </mc:Choice>
              <mc:Fallback>
                <p:oleObj name="Equation" r:id="rId7" imgW="1549080" imgH="977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2590800"/>
                        <a:ext cx="1549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693988" y="3657600"/>
          <a:ext cx="124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Equation" r:id="rId9" imgW="1244520" imgH="380880" progId="Equation.DSMT4">
                  <p:embed/>
                </p:oleObj>
              </mc:Choice>
              <mc:Fallback>
                <p:oleObj name="Equation" r:id="rId9" imgW="12445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57600"/>
                        <a:ext cx="124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2432050" y="40386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Equation" r:id="rId11" imgW="1523880" imgH="457200" progId="Equation.DSMT4">
                  <p:embed/>
                </p:oleObj>
              </mc:Choice>
              <mc:Fallback>
                <p:oleObj name="Equation" r:id="rId11" imgW="152388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4038600"/>
                        <a:ext cx="152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2411413" y="4610100"/>
          <a:ext cx="153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Equation" r:id="rId13" imgW="1536480" imgH="419040" progId="Equation.DSMT4">
                  <p:embed/>
                </p:oleObj>
              </mc:Choice>
              <mc:Fallback>
                <p:oleObj name="Equation" r:id="rId13" imgW="153648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610100"/>
                        <a:ext cx="153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267200" y="4673600"/>
          <a:ext cx="167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5" name="Equation" r:id="rId15" imgW="1676160" imgH="279360" progId="Equation.DSMT4">
                  <p:embed/>
                </p:oleObj>
              </mc:Choice>
              <mc:Fallback>
                <p:oleObj name="Equation" r:id="rId15" imgW="167616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673600"/>
                        <a:ext cx="1676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0150" algn="l"/>
              </a:tabLst>
            </a:pPr>
            <a:r>
              <a:rPr lang="en-US" dirty="0"/>
              <a:t>Now add the cost of the parts to the cost of labor.</a:t>
            </a:r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r>
              <a:rPr lang="en-US" dirty="0"/>
              <a:t> The total charge for the job would be </a:t>
            </a:r>
            <a:r>
              <a:rPr lang="en-US" dirty="0">
                <a:solidFill>
                  <a:srgbClr val="FF0000"/>
                </a:solidFill>
              </a:rPr>
              <a:t>$362.49</a:t>
            </a:r>
            <a:r>
              <a:rPr lang="en-US" dirty="0"/>
              <a:t>.</a:t>
            </a:r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462213" y="2209800"/>
          <a:ext cx="1498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5" name="Equation" r:id="rId3" imgW="1498320" imgH="977760" progId="Equation.DSMT4">
                  <p:embed/>
                </p:oleObj>
              </mc:Choice>
              <mc:Fallback>
                <p:oleObj name="Equation" r:id="rId3" imgW="1498320" imgH="977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2209800"/>
                        <a:ext cx="14986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179640" y="3302000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6" name="Equation" r:id="rId5" imgW="2019240" imgH="279360" progId="Equation.DSMT4">
                  <p:embed/>
                </p:oleObj>
              </mc:Choice>
              <mc:Fallback>
                <p:oleObj name="Equation" r:id="rId5" imgW="201924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640" y="3302000"/>
                        <a:ext cx="201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4190767" y="2269222"/>
          <a:ext cx="1320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7" name="Equation" r:id="rId7" imgW="1320480" imgH="241200" progId="Equation.DSMT4">
                  <p:embed/>
                </p:oleObj>
              </mc:Choice>
              <mc:Fallback>
                <p:oleObj name="Equation" r:id="rId7" imgW="132048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767" y="2269222"/>
                        <a:ext cx="1320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9"/>
          <p:cNvGraphicFramePr>
            <a:graphicFrameLocks noChangeAspect="1"/>
          </p:cNvGraphicFramePr>
          <p:nvPr/>
        </p:nvGraphicFramePr>
        <p:xfrm>
          <a:off x="4186689" y="2828022"/>
          <a:ext cx="130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" name="Equation" r:id="rId9" imgW="1307880" imgH="279360" progId="Equation.DSMT4">
                  <p:embed/>
                </p:oleObj>
              </mc:Choice>
              <mc:Fallback>
                <p:oleObj name="Equation" r:id="rId9" imgW="130788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689" y="2828022"/>
                        <a:ext cx="1308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3733800" y="325504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9" name="Equation" r:id="rId11" imgW="203040" imgH="291960" progId="Equation.DSMT4">
                  <p:embed/>
                </p:oleObj>
              </mc:Choice>
              <mc:Fallback>
                <p:oleObj name="Equation" r:id="rId11" imgW="20304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5504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3505200" y="3255045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0" name="Equation" r:id="rId13" imgW="215640" imgH="279360" progId="Equation.DSMT4">
                  <p:embed/>
                </p:oleObj>
              </mc:Choice>
              <mc:Fallback>
                <p:oleObj name="Equation" r:id="rId13" imgW="21564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55045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3395211" y="3411523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1" name="Equation" r:id="rId15" imgW="101520" imgH="101520" progId="Equation.DSMT4">
                  <p:embed/>
                </p:oleObj>
              </mc:Choice>
              <mc:Fallback>
                <p:oleObj name="Equation" r:id="rId15" imgW="101520" imgH="1015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211" y="3411523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3200400" y="325504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2" name="Equation" r:id="rId17" imgW="190440" imgH="279360" progId="Equation.DSMT4">
                  <p:embed/>
                </p:oleObj>
              </mc:Choice>
              <mc:Fallback>
                <p:oleObj name="Equation" r:id="rId17" imgW="19044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5504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2971800" y="325504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3" name="Equation" r:id="rId19" imgW="203040" imgH="291960" progId="Equation.DSMT4">
                  <p:embed/>
                </p:oleObj>
              </mc:Choice>
              <mc:Fallback>
                <p:oleObj name="Equation" r:id="rId19" imgW="20304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5504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2743200" y="3255045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name="Equation" r:id="rId21" imgW="190440" imgH="291960" progId="Equation.DSMT4">
                  <p:embed/>
                </p:oleObj>
              </mc:Choice>
              <mc:Fallback>
                <p:oleObj name="Equation" r:id="rId21" imgW="190440" imgH="2919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55045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2506211" y="3213100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5" name="Equation" r:id="rId23" imgW="203040" imgH="368280" progId="Equation.DSMT4">
                  <p:embed/>
                </p:oleObj>
              </mc:Choice>
              <mc:Fallback>
                <p:oleObj name="Equation" r:id="rId23" imgW="203040" imgH="3682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211" y="3213100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2967535" y="1997978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Equation" r:id="rId25" imgW="152280" imgH="215640" progId="Equation.DSMT4">
                  <p:embed/>
                </p:oleObj>
              </mc:Choice>
              <mc:Fallback>
                <p:oleObj name="Equation" r:id="rId25" imgW="152280" imgH="2156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535" y="1997978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2750515" y="1997978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Equation" r:id="rId27" imgW="152280" imgH="215640" progId="Equation.DSMT4">
                  <p:embed/>
                </p:oleObj>
              </mc:Choice>
              <mc:Fallback>
                <p:oleObj name="Equation" r:id="rId27" imgW="152280" imgH="2156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515" y="1997978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decimal numbers to fractions.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fractions to decimal numbers.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Simplify expressions with </a:t>
            </a:r>
            <a:r>
              <a:rPr lang="en-US" dirty="0">
                <a:solidFill>
                  <a:schemeClr val="tx1"/>
                </a:solidFill>
              </a:rPr>
              <a:t>both decimal numbers and fractions.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58888" algn="l"/>
              </a:tabLst>
            </a:pPr>
            <a:r>
              <a:rPr lang="en-US" b="1" dirty="0"/>
              <a:t>Step 4:</a:t>
            </a:r>
            <a:r>
              <a:rPr lang="en-US" dirty="0"/>
              <a:t>	CHECK: The cost of labor per hour is 	approximately </a:t>
            </a:r>
            <a:r>
              <a:rPr lang="en-US" dirty="0">
                <a:solidFill>
                  <a:srgbClr val="00007D"/>
                </a:solidFill>
              </a:rPr>
              <a:t>$40</a:t>
            </a:r>
            <a:r>
              <a:rPr lang="en-US" dirty="0"/>
              <a:t>. This means that </a:t>
            </a:r>
          </a:p>
          <a:p>
            <a:pPr>
              <a:tabLst>
                <a:tab pos="1258888" algn="l"/>
              </a:tabLst>
            </a:pPr>
            <a:endParaRPr lang="en-US" sz="800" dirty="0"/>
          </a:p>
          <a:p>
            <a:pPr>
              <a:tabLst>
                <a:tab pos="1258888" algn="l"/>
              </a:tabLst>
            </a:pPr>
            <a:r>
              <a:rPr lang="en-US" dirty="0"/>
              <a:t>	hours of labor will cost approximately $100. 	Considering that the parts alone cost </a:t>
            </a:r>
            <a:r>
              <a:rPr lang="en-US" dirty="0">
                <a:solidFill>
                  <a:srgbClr val="00007D"/>
                </a:solidFill>
              </a:rPr>
              <a:t>$273.49</a:t>
            </a:r>
            <a:r>
              <a:rPr lang="en-US" dirty="0"/>
              <a:t>, 	the answer of </a:t>
            </a:r>
            <a:r>
              <a:rPr lang="en-US" dirty="0">
                <a:solidFill>
                  <a:srgbClr val="FF0000"/>
                </a:solidFill>
              </a:rPr>
              <a:t>$362.49 </a:t>
            </a:r>
            <a:r>
              <a:rPr lang="en-US" dirty="0"/>
              <a:t>seems reasonable.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036033" y="1561867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3" imgW="406080" imgH="825480" progId="Equation.DSMT4">
                  <p:embed/>
                </p:oleObj>
              </mc:Choice>
              <mc:Fallback>
                <p:oleObj name="Equation" r:id="rId3" imgW="406080" imgH="82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033" y="1561867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Change from Decimal Numbers to Fractions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16648"/>
          </a:xfr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</a:p>
          <a:p>
            <a:r>
              <a:rPr lang="en-US" dirty="0">
                <a:solidFill>
                  <a:srgbClr val="000000"/>
                </a:solidFill>
              </a:rPr>
              <a:t>A decimal number less than 1 (digits are to the right of the decimal point) can be written in fraction form by writing a fraction with: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 numerator that consists of the whole number formed by all the digits of the decimal number to the right of the decimal point,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 denominator that is the power of 10 that corresponds to the rightmost digit. (For example, a denominator of 100 corresponds to hundredths.)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Changing Decimal Numbers to Fractions</a:t>
            </a: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320800" y="3388861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Equation" r:id="rId3" imgW="647700" imgH="292100" progId="Equation.DSMT4">
                  <p:embed/>
                </p:oleObj>
              </mc:Choice>
              <mc:Fallback>
                <p:oleObj name="Equation" r:id="rId3" imgW="647700" imgH="2921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3388861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143000" y="4055378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8080"/>
                </a:solidFill>
              </a:rPr>
              <a:t>Hundredths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>
            <a:off x="1626394" y="3902184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998133" y="3115811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Equation" r:id="rId5" imgW="876300" imgH="838200" progId="Equation.DSMT4">
                  <p:embed/>
                </p:oleObj>
              </mc:Choice>
              <mc:Fallback>
                <p:oleObj name="Equation" r:id="rId5" imgW="876300" imgH="838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133" y="3115811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001511" y="3115931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Equation" r:id="rId7" imgW="1041120" imgH="838080" progId="Equation.DSMT4">
                  <p:embed/>
                </p:oleObj>
              </mc:Choice>
              <mc:Fallback>
                <p:oleObj name="Equation" r:id="rId7" imgW="104112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511" y="3115931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229100" y="3115811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Equation" r:id="rId9" imgW="545863" imgH="837836" progId="Equation.DSMT4">
                  <p:embed/>
                </p:oleObj>
              </mc:Choice>
              <mc:Fallback>
                <p:oleObj name="Equation" r:id="rId9" imgW="545863" imgH="837836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115811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10800000" flipV="1">
            <a:off x="3387824" y="3192011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726180" y="3674610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each decimal number to a fraction in lowest terms.</a:t>
            </a:r>
          </a:p>
          <a:p>
            <a:pPr marL="514350" indent="-514350">
              <a:buAutoNum type="alphaLcPeriod"/>
            </a:pPr>
            <a:r>
              <a:rPr lang="en-US" dirty="0"/>
              <a:t>0.25			b. 0.32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1278622" y="4659094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11" imgW="647700" imgH="292100" progId="Equation.DSMT4">
                  <p:embed/>
                </p:oleObj>
              </mc:Choice>
              <mc:Fallback>
                <p:oleObj name="Equation" r:id="rId11" imgW="647700" imgH="2921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622" y="4659094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126222" y="5410200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Hundredths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>
            <a:off x="1601151" y="520597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985589" y="4386044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13" imgW="876300" imgH="838200" progId="Equation.DSMT4">
                  <p:embed/>
                </p:oleObj>
              </mc:Choice>
              <mc:Fallback>
                <p:oleObj name="Equation" r:id="rId13" imgW="876300" imgH="838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589" y="4386044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2921156" y="4386044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Equation" r:id="rId15" imgW="1041400" imgH="838200" progId="Equation.DSMT4">
                  <p:embed/>
                </p:oleObj>
              </mc:Choice>
              <mc:Fallback>
                <p:oleObj name="Equation" r:id="rId15" imgW="1041400" imgH="838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156" y="4386044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021822" y="4386044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17" imgW="698500" imgH="838200" progId="Equation.DSMT4">
                  <p:embed/>
                </p:oleObj>
              </mc:Choice>
              <mc:Fallback>
                <p:oleObj name="Equation" r:id="rId17" imgW="698500" imgH="838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822" y="4386044"/>
                        <a:ext cx="69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10800000" flipV="1">
            <a:off x="3259822" y="4468594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3201402" y="4951193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Changing Decimal Numbers to Fractions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965200" y="3388162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825500" imgH="292100" progId="Equation.DSMT4">
                  <p:embed/>
                </p:oleObj>
              </mc:Choice>
              <mc:Fallback>
                <p:oleObj name="Equation" r:id="rId3" imgW="825500" imgH="2921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388162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25512" y="40386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Thousandths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>
            <a:off x="1458118" y="391057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841500" y="3115112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5" imgW="1054100" imgH="838200" progId="Equation.DSMT4">
                  <p:embed/>
                </p:oleObj>
              </mc:Choice>
              <mc:Fallback>
                <p:oleObj name="Equation" r:id="rId5" imgW="1054100" imgH="83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115112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Change each decimal number to a fraction in lowest terms.</a:t>
            </a:r>
          </a:p>
          <a:p>
            <a:pPr marL="514350" indent="-514350">
              <a:buAutoNum type="alphaLcPeriod"/>
            </a:pPr>
            <a:r>
              <a:rPr lang="en-US" dirty="0"/>
              <a:t>0.131			b. 0.075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971550" y="4652656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7" imgW="825500" imgH="292100" progId="Equation.DSMT4">
                  <p:embed/>
                </p:oleObj>
              </mc:Choice>
              <mc:Fallback>
                <p:oleObj name="Equation" r:id="rId7" imgW="825500" imgH="2921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52656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901700" y="54102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Thousandths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>
            <a:off x="1466941" y="5197584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875367" y="4379606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9" imgW="1054100" imgH="838200" progId="Equation.DSMT4">
                  <p:embed/>
                </p:oleObj>
              </mc:Choice>
              <mc:Fallback>
                <p:oleObj name="Equation" r:id="rId9" imgW="1054100" imgH="838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67" y="4379606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007784" y="4379606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11" imgW="1219200" imgH="838200" progId="Equation.DSMT4">
                  <p:embed/>
                </p:oleObj>
              </mc:Choice>
              <mc:Fallback>
                <p:oleObj name="Equation" r:id="rId11" imgW="1219200" imgH="838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784" y="4379606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305300" y="4379606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13" imgW="723586" imgH="837836" progId="Equation.DSMT4">
                  <p:embed/>
                </p:oleObj>
              </mc:Choice>
              <mc:Fallback>
                <p:oleObj name="Equation" r:id="rId13" imgW="723586" imgH="837836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379606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3413760" y="4453630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291840" y="4936229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Changing Decimal Numbers to Fractions</a:t>
            </a: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3048000" y="3778250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3" imgW="469696" imgH="291973" progId="Equation.DSMT4">
                  <p:embed/>
                </p:oleObj>
              </mc:Choice>
              <mc:Fallback>
                <p:oleObj name="Equation" r:id="rId3" imgW="469696" imgH="291973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78250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971800" y="4705290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Tenths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>
            <a:off x="3144185" y="4421711"/>
            <a:ext cx="54864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547533" y="3505200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5" imgW="901309" imgH="837836" progId="Equation.DSMT4">
                  <p:embed/>
                </p:oleObj>
              </mc:Choice>
              <mc:Fallback>
                <p:oleObj name="Equation" r:id="rId5" imgW="901309" imgH="837836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533" y="3505200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478866" y="3505200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7" imgW="1054100" imgH="838200" progId="Equation.DSMT4">
                  <p:embed/>
                </p:oleObj>
              </mc:Choice>
              <mc:Fallback>
                <p:oleObj name="Equation" r:id="rId7" imgW="1054100" imgH="8382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866" y="3505200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562600" y="3505200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9" imgW="723586" imgH="837836" progId="Equation.DSMT4">
                  <p:embed/>
                </p:oleObj>
              </mc:Choice>
              <mc:Fallback>
                <p:oleObj name="Equation" r:id="rId9" imgW="723586" imgH="837836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10800000" flipV="1">
            <a:off x="4958080" y="3556000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958080" y="4038599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indent="-3175"/>
            <a:r>
              <a:rPr lang="en-US" dirty="0"/>
              <a:t>Change </a:t>
            </a:r>
            <a:r>
              <a:rPr lang="en-US" dirty="0">
                <a:solidFill>
                  <a:srgbClr val="0000FF"/>
                </a:solidFill>
              </a:rPr>
              <a:t>2.6</a:t>
            </a:r>
            <a:r>
              <a:rPr lang="en-US" dirty="0"/>
              <a:t> to a mixed number with the fraction in lowest terms.</a:t>
            </a:r>
          </a:p>
          <a:p>
            <a:pPr marL="3175" indent="-3175"/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3175" indent="-3175"/>
            <a:r>
              <a:rPr lang="en-US" dirty="0"/>
              <a:t>As a mixed number,</a:t>
            </a:r>
            <a:endParaRPr lang="en-US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Thus, 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Changing Fractions to Decimal Numbers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32100" y="2192337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3" imgW="266584" imgH="837836" progId="Equation.DSMT4">
                  <p:embed/>
                </p:oleObj>
              </mc:Choice>
              <mc:Fallback>
                <p:oleObj name="Equation" r:id="rId3" imgW="266584" imgH="837836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192337"/>
                        <a:ext cx="26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8250" y="2325687"/>
          <a:ext cx="118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5" imgW="1180588" imgH="571252" progId="Equation.DSMT4">
                  <p:embed/>
                </p:oleObj>
              </mc:Choice>
              <mc:Fallback>
                <p:oleObj name="Equation" r:id="rId5" imgW="1180588" imgH="571252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25687"/>
                        <a:ext cx="1181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732556" y="486841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7" imgW="215713" imgH="291847" progId="Equation.DSMT4">
                  <p:embed/>
                </p:oleObj>
              </mc:Choice>
              <mc:Fallback>
                <p:oleObj name="Equation" r:id="rId7" imgW="215713" imgH="291847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556" y="486841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213100" y="261064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076700" y="20320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9" imgW="215713" imgH="291847" progId="Equation.DSMT4">
                  <p:embed/>
                </p:oleObj>
              </mc:Choice>
              <mc:Fallback>
                <p:oleObj name="Equation" r:id="rId9" imgW="215713" imgH="291847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20320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877112" y="27686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11" imgW="685800" imgH="393480" progId="Equation.DSMT4">
                  <p:embed/>
                </p:oleObj>
              </mc:Choice>
              <mc:Fallback>
                <p:oleObj name="Equation" r:id="rId11" imgW="685800" imgH="39348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112" y="2768600"/>
                        <a:ext cx="685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356100" y="3175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175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165833" y="35560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15" imgW="596880" imgH="406080" progId="Equation.DSMT4">
                  <p:embed/>
                </p:oleObj>
              </mc:Choice>
              <mc:Fallback>
                <p:oleObj name="Equation" r:id="rId15" imgW="596880" imgH="40608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833" y="35560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521200" y="401320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17" imgW="393529" imgH="291973" progId="Equation.DSMT4">
                  <p:embed/>
                </p:oleObj>
              </mc:Choice>
              <mc:Fallback>
                <p:oleObj name="Equation" r:id="rId17" imgW="393529" imgH="291973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01320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4356100" y="43942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9" imgW="596880" imgH="406080" progId="Equation.DSMT4">
                  <p:embed/>
                </p:oleObj>
              </mc:Choice>
              <mc:Fallback>
                <p:oleObj name="Equation" r:id="rId19" imgW="596880" imgH="40608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3942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276725" y="217805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21" imgW="101512" imgH="101512" progId="Equation.DSMT4">
                  <p:embed/>
                </p:oleObj>
              </mc:Choice>
              <mc:Fallback>
                <p:oleObj name="Equation" r:id="rId21" imgW="101512" imgH="101512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17805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4362450" y="2032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23" imgW="190417" imgH="291973" progId="Equation.DSMT4">
                  <p:embed/>
                </p:oleObj>
              </mc:Choice>
              <mc:Fallback>
                <p:oleObj name="Equation" r:id="rId23" imgW="190417" imgH="29197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20320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562475" y="20320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25" imgW="203112" imgH="279279" progId="Equation.DSMT4">
                  <p:embed/>
                </p:oleObj>
              </mc:Choice>
              <mc:Fallback>
                <p:oleObj name="Equation" r:id="rId25" imgW="203112" imgH="279279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0320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4724400" y="20320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27" imgW="203112" imgH="291973" progId="Equation.DSMT4">
                  <p:embed/>
                </p:oleObj>
              </mc:Choice>
              <mc:Fallback>
                <p:oleObj name="Equation" r:id="rId27" imgW="203112" imgH="291973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320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" name="Object 48"/>
          <p:cNvGraphicFramePr>
            <a:graphicFrameLocks noChangeAspect="1"/>
          </p:cNvGraphicFramePr>
          <p:nvPr/>
        </p:nvGraphicFramePr>
        <p:xfrm>
          <a:off x="1676400" y="1143000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29" imgW="266584" imgH="837836" progId="Equation.DSMT4">
                  <p:embed/>
                </p:oleObj>
              </mc:Choice>
              <mc:Fallback>
                <p:oleObj name="Equation" r:id="rId29" imgW="266584" imgH="837836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26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" name="Object 49"/>
          <p:cNvGraphicFramePr>
            <a:graphicFrameLocks noChangeAspect="1"/>
          </p:cNvGraphicFramePr>
          <p:nvPr/>
        </p:nvGraphicFramePr>
        <p:xfrm>
          <a:off x="1447800" y="4893578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30" imgW="1473120" imgH="838080" progId="Equation.DSMT4">
                  <p:embed/>
                </p:oleObj>
              </mc:Choice>
              <mc:Fallback>
                <p:oleObj name="Equation" r:id="rId30" imgW="1473120" imgH="8380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93578"/>
                        <a:ext cx="147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Changing Fractions to Decimal Numbers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976740" y="2230437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3" imgW="279400" imgH="838200" progId="Equation.DSMT4">
                  <p:embed/>
                </p:oleObj>
              </mc:Choice>
              <mc:Fallback>
                <p:oleObj name="Equation" r:id="rId3" imgW="279400" imgH="838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740" y="2230437"/>
                        <a:ext cx="27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898900" y="2363787"/>
          <a:ext cx="101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5" imgW="1016000" imgH="571500" progId="Equation.DSMT4">
                  <p:embed/>
                </p:oleObj>
              </mc:Choice>
              <mc:Fallback>
                <p:oleObj name="Equation" r:id="rId5" imgW="1016000" imgH="5715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2363787"/>
                        <a:ext cx="101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673600" y="48895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7" imgW="215713" imgH="291847" progId="Equation.DSMT4">
                  <p:embed/>
                </p:oleObj>
              </mc:Choice>
              <mc:Fallback>
                <p:oleObj name="Equation" r:id="rId7" imgW="215713" imgH="291847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48895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325990" y="264874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241800" y="20701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9" imgW="190500" imgH="279400" progId="Equation.DSMT4">
                  <p:embed/>
                </p:oleObj>
              </mc:Choice>
              <mc:Fallback>
                <p:oleObj name="Equation" r:id="rId9" imgW="190500" imgH="2794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20701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406900" y="22479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11" imgW="101512" imgH="101512" progId="Equation.DSMT4">
                  <p:embed/>
                </p:oleObj>
              </mc:Choice>
              <mc:Fallback>
                <p:oleObj name="Equation" r:id="rId11" imgW="101512" imgH="101512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2479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08500" y="20701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13" imgW="190500" imgH="279400" progId="Equation.DSMT4">
                  <p:embed/>
                </p:oleObj>
              </mc:Choice>
              <mc:Fallback>
                <p:oleObj name="Equation" r:id="rId13" imgW="190500" imgH="2794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0701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686300" y="20701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15" imgW="203112" imgH="291973" progId="Equation.DSMT4">
                  <p:embed/>
                </p:oleObj>
              </mc:Choice>
              <mc:Fallback>
                <p:oleObj name="Equation" r:id="rId15" imgW="203112" imgH="291973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20701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000500" y="2806700"/>
          <a:ext cx="41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17" imgW="419040" imgH="393480" progId="Equation.DSMT4">
                  <p:embed/>
                </p:oleObj>
              </mc:Choice>
              <mc:Fallback>
                <p:oleObj name="Equation" r:id="rId17" imgW="419040" imgH="39348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806700"/>
                        <a:ext cx="41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241800" y="32893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19" imgW="457200" imgH="292100" progId="Equation.DSMT4">
                  <p:embed/>
                </p:oleObj>
              </mc:Choice>
              <mc:Fallback>
                <p:oleObj name="Equation" r:id="rId19" imgW="457200" imgH="2921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3289300"/>
                        <a:ext cx="45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4262967" y="3613150"/>
          <a:ext cx="419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21" imgW="419040" imgH="406080" progId="Equation.DSMT4">
                  <p:embed/>
                </p:oleObj>
              </mc:Choice>
              <mc:Fallback>
                <p:oleObj name="Equation" r:id="rId21" imgW="419040" imgH="40608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7" y="3613150"/>
                        <a:ext cx="419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4508500" y="410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23" imgW="380835" imgH="291973" progId="Equation.DSMT4">
                  <p:embed/>
                </p:oleObj>
              </mc:Choice>
              <mc:Fallback>
                <p:oleObj name="Equation" r:id="rId23" imgW="380835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410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4288367" y="44577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25" imgW="596880" imgH="406080" progId="Equation.DSMT4">
                  <p:embed/>
                </p:oleObj>
              </mc:Choice>
              <mc:Fallback>
                <p:oleObj name="Equation" r:id="rId25" imgW="596880" imgH="4060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367" y="44577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Thus,               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9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023930"/>
              </p:ext>
            </p:extLst>
          </p:nvPr>
        </p:nvGraphicFramePr>
        <p:xfrm>
          <a:off x="1352550" y="4913548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27" imgW="1206360" imgH="838080" progId="Equation.DSMT4">
                  <p:embed/>
                </p:oleObj>
              </mc:Choice>
              <mc:Fallback>
                <p:oleObj name="Equation" r:id="rId27" imgW="1206360" imgH="83808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913548"/>
                        <a:ext cx="120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6" name="Object 48"/>
          <p:cNvGraphicFramePr>
            <a:graphicFrameLocks noChangeAspect="1"/>
          </p:cNvGraphicFramePr>
          <p:nvPr/>
        </p:nvGraphicFramePr>
        <p:xfrm>
          <a:off x="1676400" y="1143000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29" imgW="279360" imgH="838080" progId="Equation.DSMT4">
                  <p:embed/>
                </p:oleObj>
              </mc:Choice>
              <mc:Fallback>
                <p:oleObj name="Equation" r:id="rId29" imgW="279360" imgH="8380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27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Changing Fractions to Decimal Number</a:t>
            </a:r>
          </a:p>
        </p:txBody>
      </p:sp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124" name="Object 52"/>
          <p:cNvGraphicFramePr>
            <a:graphicFrameLocks noChangeAspect="1"/>
          </p:cNvGraphicFramePr>
          <p:nvPr/>
        </p:nvGraphicFramePr>
        <p:xfrm>
          <a:off x="1697722" y="1143000"/>
          <a:ext cx="41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3" imgW="419100" imgH="838200" progId="Equation.DSMT4">
                  <p:embed/>
                </p:oleObj>
              </mc:Choice>
              <mc:Fallback>
                <p:oleObj name="Equation" r:id="rId3" imgW="419100" imgH="8382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722" y="1143000"/>
                        <a:ext cx="41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362200" y="2057400"/>
          <a:ext cx="41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5" imgW="419100" imgH="838200" progId="Equation.DSMT4">
                  <p:embed/>
                </p:oleObj>
              </mc:Choice>
              <mc:Fallback>
                <p:oleObj name="Equation" r:id="rId5" imgW="419100" imgH="838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41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29000" y="2190750"/>
          <a:ext cx="152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6" imgW="1524000" imgH="571500" progId="Equation.DSMT4">
                  <p:embed/>
                </p:oleObj>
              </mc:Choice>
              <mc:Fallback>
                <p:oleObj name="Equation" r:id="rId6" imgW="1524000" imgH="5715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90750"/>
                        <a:ext cx="1524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43400" y="5296664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8" imgW="215806" imgH="279279" progId="Equation.DSMT4">
                  <p:embed/>
                </p:oleObj>
              </mc:Choice>
              <mc:Fallback>
                <p:oleObj name="Equation" r:id="rId8" imgW="215806" imgH="27927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96664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857500" y="247570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05656" y="5198378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Continuing to divide will give a remainder of 4 each time.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405656" y="1860723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3 will repeat without end.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991100" y="2057401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949156" y="5401811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886200" y="19050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10" imgW="215713" imgH="291847" progId="Equation.DSMT4">
                  <p:embed/>
                </p:oleObj>
              </mc:Choice>
              <mc:Fallback>
                <p:oleObj name="Equation" r:id="rId10" imgW="215713" imgH="29184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50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4084320" y="20701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12" imgW="101512" imgH="101512" progId="Equation.DSMT4">
                  <p:embed/>
                </p:oleObj>
              </mc:Choice>
              <mc:Fallback>
                <p:oleObj name="Equation" r:id="rId12" imgW="101512" imgH="101512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320" y="20701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4168140" y="19050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14" imgW="203112" imgH="291973" progId="Equation.DSMT4">
                  <p:embed/>
                </p:oleObj>
              </mc:Choice>
              <mc:Fallback>
                <p:oleObj name="Equation" r:id="rId14" imgW="203112" imgH="291973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140" y="19050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4353560" y="19050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16" imgW="203112" imgH="291973" progId="Equation.DSMT4">
                  <p:embed/>
                </p:oleObj>
              </mc:Choice>
              <mc:Fallback>
                <p:oleObj name="Equation" r:id="rId16" imgW="203112" imgH="291973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560" y="19050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538980" y="1905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18" imgW="190417" imgH="291973" progId="Equation.DSMT4">
                  <p:embed/>
                </p:oleObj>
              </mc:Choice>
              <mc:Fallback>
                <p:oleObj name="Equation" r:id="rId18" imgW="190417" imgH="291973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980" y="19050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4711700" y="1905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Equation" r:id="rId20" imgW="190417" imgH="291973" progId="Equation.DSMT4">
                  <p:embed/>
                </p:oleObj>
              </mc:Choice>
              <mc:Fallback>
                <p:oleObj name="Equation" r:id="rId20" imgW="190417" imgH="291973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9050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3695700" y="2641833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22" imgW="685800" imgH="406080" progId="Equation.DSMT4">
                  <p:embed/>
                </p:oleObj>
              </mc:Choice>
              <mc:Fallback>
                <p:oleObj name="Equation" r:id="rId22" imgW="685800" imgH="4060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641833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3924300" y="3073167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24" imgW="634725" imgH="291973" progId="Equation.DSMT4">
                  <p:embed/>
                </p:oleObj>
              </mc:Choice>
              <mc:Fallback>
                <p:oleObj name="Equation" r:id="rId24" imgW="634725" imgH="291973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073167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3983722" y="3378433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26" imgW="596880" imgH="406080" progId="Equation.DSMT4">
                  <p:embed/>
                </p:oleObj>
              </mc:Choice>
              <mc:Fallback>
                <p:oleObj name="Equation" r:id="rId26" imgW="596880" imgH="4060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22" y="3378433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4165600" y="381000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28" imgW="393529" imgH="291973" progId="Equation.DSMT4">
                  <p:embed/>
                </p:oleObj>
              </mc:Choice>
              <mc:Fallback>
                <p:oleObj name="Equation" r:id="rId28" imgW="393529" imgH="291973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381000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3975333" y="4106411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30" imgW="596880" imgH="406080" progId="Equation.DSMT4">
                  <p:embed/>
                </p:oleObj>
              </mc:Choice>
              <mc:Fallback>
                <p:oleObj name="Equation" r:id="rId30" imgW="596880" imgH="4060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333" y="4106411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/>
        </p:nvGraphicFramePr>
        <p:xfrm>
          <a:off x="4165600" y="4555222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32" imgW="393529" imgH="291973" progId="Equation.DSMT4">
                  <p:embed/>
                </p:oleObj>
              </mc:Choice>
              <mc:Fallback>
                <p:oleObj name="Equation" r:id="rId32" imgW="393529" imgH="291973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555222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3983722" y="48514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34" imgW="596880" imgH="406080" progId="Equation.DSMT4">
                  <p:embed/>
                </p:oleObj>
              </mc:Choice>
              <mc:Fallback>
                <p:oleObj name="Equation" r:id="rId34" imgW="596880" imgH="4060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22" y="48514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604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Courier New</vt:lpstr>
      <vt:lpstr>Office Theme</vt:lpstr>
      <vt:lpstr>Equation</vt:lpstr>
      <vt:lpstr>Section 3.6</vt:lpstr>
      <vt:lpstr>Objectives</vt:lpstr>
      <vt:lpstr>To Change from Decimal Numbers to Fractions</vt:lpstr>
      <vt:lpstr>Example 1: Changing Decimal Numbers to Fractions</vt:lpstr>
      <vt:lpstr>Example 2: Changing Decimal Numbers to Fractions</vt:lpstr>
      <vt:lpstr>Example 3: Changing Decimal Numbers to Fractions</vt:lpstr>
      <vt:lpstr>Example 4: Changing Fractions to Decimal Numbers</vt:lpstr>
      <vt:lpstr>Example 5: Changing Fractions to Decimal Numbers</vt:lpstr>
      <vt:lpstr>Example 6: Changing Fractions to Decimal Number</vt:lpstr>
      <vt:lpstr>Example 6: Changing Fractions to Decimal Number (cont.)</vt:lpstr>
      <vt:lpstr>Example 7: Changing Fractions to Decimal Number</vt:lpstr>
      <vt:lpstr>Example 8: Simplifying Expressions with Decimals and Fractions</vt:lpstr>
      <vt:lpstr>Example 9: Comparing Decimal Numbers and Fractions</vt:lpstr>
      <vt:lpstr>Example 9: Comparing Decimal Numbers and Fractions (cont.)</vt:lpstr>
      <vt:lpstr>Example 9: Comparing Decimal Numbers and Fractions (cont.)</vt:lpstr>
      <vt:lpstr>Example 10: Application: Decimal and Fraction Expressions</vt:lpstr>
      <vt:lpstr>Example 10: Application: Decimal and Fraction Expressions (cont.)</vt:lpstr>
      <vt:lpstr>Example 10: Application: Decimal and Fraction Expressions (cont.)</vt:lpstr>
      <vt:lpstr>Example 10: Application: Decimal and Fraction Expressions (cont.)</vt:lpstr>
      <vt:lpstr>Example 10: Application: Decimal and Fraction Expressions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Kara Roche</cp:lastModifiedBy>
  <cp:revision>197</cp:revision>
  <dcterms:created xsi:type="dcterms:W3CDTF">2013-04-26T14:43:13Z</dcterms:created>
  <dcterms:modified xsi:type="dcterms:W3CDTF">2018-06-11T19:51:37Z</dcterms:modified>
</cp:coreProperties>
</file>