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60" r:id="rId4"/>
    <p:sldId id="279" r:id="rId5"/>
    <p:sldId id="280" r:id="rId6"/>
    <p:sldId id="281" r:id="rId7"/>
    <p:sldId id="261" r:id="rId8"/>
    <p:sldId id="282" r:id="rId9"/>
    <p:sldId id="262" r:id="rId10"/>
    <p:sldId id="263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4" r:id="rId19"/>
    <p:sldId id="290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91" r:id="rId28"/>
    <p:sldId id="292" r:id="rId29"/>
    <p:sldId id="293" r:id="rId30"/>
    <p:sldId id="294" r:id="rId31"/>
    <p:sldId id="295" r:id="rId32"/>
    <p:sldId id="296" r:id="rId3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6"/>
      <p:bold r:id="rId37"/>
      <p:italic r:id="rId38"/>
      <p:boldItalic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2D7D9F"/>
    <a:srgbClr val="9900CC"/>
    <a:srgbClr val="000099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89" autoAdjust="0"/>
    <p:restoredTop sz="79536" autoAdjust="0"/>
  </p:normalViewPr>
  <p:slideViewPr>
    <p:cSldViewPr>
      <p:cViewPr varScale="1">
        <p:scale>
          <a:sx n="111" d="100"/>
          <a:sy n="111" d="100"/>
        </p:scale>
        <p:origin x="16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0.wmf"/><Relationship Id="rId4" Type="http://schemas.openxmlformats.org/officeDocument/2006/relationships/image" Target="../media/image6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1.wmf"/><Relationship Id="rId7" Type="http://schemas.openxmlformats.org/officeDocument/2006/relationships/image" Target="../media/image39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9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49A32-00D9-4776-A5C9-22E252FA4369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E6824-2202-4263-AE56-D375AB0021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7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79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8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8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9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w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9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Solving Proportions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349469"/>
              </p:ext>
            </p:extLst>
          </p:nvPr>
        </p:nvGraphicFramePr>
        <p:xfrm>
          <a:off x="3556000" y="1143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079500" y="27559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5" imgW="838292" imgH="838292" progId="Equation.DSMT4">
                  <p:embed/>
                </p:oleObj>
              </mc:Choice>
              <mc:Fallback>
                <p:oleObj name="Equation" r:id="rId5" imgW="838292" imgH="838292" progId="Equation.DSMT4">
                  <p:embed/>
                  <p:pic>
                    <p:nvPicPr>
                      <p:cNvPr id="0" name="Picture 6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755900"/>
                        <a:ext cx="825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749300" y="372745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7" imgW="1384001" imgH="292123" progId="Equation.DSMT4">
                  <p:embed/>
                </p:oleObj>
              </mc:Choice>
              <mc:Fallback>
                <p:oleObj name="Equation" r:id="rId7" imgW="1384001" imgH="292123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3727450"/>
                        <a:ext cx="1384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73550"/>
          <a:ext cx="135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9" imgW="1358647" imgH="825110" progId="Equation.DSMT4">
                  <p:embed/>
                </p:oleObj>
              </mc:Choice>
              <mc:Fallback>
                <p:oleObj name="Equation" r:id="rId9" imgW="1358647" imgH="82511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73550"/>
                        <a:ext cx="1358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92200" y="53340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11" imgW="888510" imgH="291947" progId="Equation.DSMT4">
                  <p:embed/>
                </p:oleObj>
              </mc:Choice>
              <mc:Fallback>
                <p:oleObj name="Equation" r:id="rId11" imgW="888510" imgH="29194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334000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685801" y="4319788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863601" y="4827788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514600" y="2943165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14600" y="3667065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14600" y="4473714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4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14600" y="52577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84200" y="36957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5" name="Equation" r:id="rId3" imgW="1714156" imgH="355508" progId="Equation.DSMT4">
                  <p:embed/>
                </p:oleObj>
              </mc:Choice>
              <mc:Fallback>
                <p:oleObj name="Equation" r:id="rId3" imgW="1714156" imgH="355508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695700"/>
                        <a:ext cx="1714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672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6" name="Equation" r:id="rId5" imgW="1676124" imgH="837787" progId="Equation.DSMT4">
                  <p:embed/>
                </p:oleObj>
              </mc:Choice>
              <mc:Fallback>
                <p:oleObj name="Equation" r:id="rId5" imgW="1676124" imgH="83778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67200"/>
                        <a:ext cx="1676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104900" y="530225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7" name="Equation" r:id="rId7" imgW="711016" imgH="355508" progId="Equation.DSMT4">
                  <p:embed/>
                </p:oleObj>
              </mc:Choice>
              <mc:Fallback>
                <p:oleObj name="Equation" r:id="rId7" imgW="711016" imgH="355508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530225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612900" y="4216400"/>
            <a:ext cx="419100" cy="406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9145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5754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349889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16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67265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76300" y="2667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8" name="Equation" r:id="rId9" imgW="1167941" imgH="837787" progId="Equation.DSMT4">
                  <p:embed/>
                </p:oleObj>
              </mc:Choice>
              <mc:Fallback>
                <p:oleObj name="Equation" r:id="rId9" imgW="1167941" imgH="83778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667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10800000" flipV="1">
            <a:off x="1790700" y="4775200"/>
            <a:ext cx="368300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774603"/>
              </p:ext>
            </p:extLst>
          </p:nvPr>
        </p:nvGraphicFramePr>
        <p:xfrm>
          <a:off x="3543300" y="1143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9" name="Equation" r:id="rId11" imgW="1257120" imgH="838080" progId="Equation.DSMT4">
                  <p:embed/>
                </p:oleObj>
              </mc:Choice>
              <mc:Fallback>
                <p:oleObj name="Equation" r:id="rId11" imgW="1257120" imgH="8380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143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1920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Note that the variable may appear on the right side of the equation as well as on the left side of the equation. In either case, </a:t>
            </a:r>
            <a:r>
              <a:rPr lang="en-US" sz="2800" b="1" dirty="0"/>
              <a:t>we divide both sides of the equation by the number that multiplies the variable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4780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Reduce the fraction       before solving the proportion to </a:t>
            </a:r>
          </a:p>
          <a:p>
            <a:pPr marL="0" indent="0">
              <a:buNone/>
            </a:pPr>
            <a:r>
              <a:rPr lang="en-US" sz="2800" dirty="0"/>
              <a:t>keep the numbers smaller and easier to work with.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08000" y="4343400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9" name="Equation" r:id="rId3" imgW="1536126" imgH="355508" progId="Equation.DSMT4">
                  <p:embed/>
                </p:oleObj>
              </mc:Choice>
              <mc:Fallback>
                <p:oleObj name="Equation" r:id="rId3" imgW="1536126" imgH="355508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1536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62000" y="47625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0" name="Equation" r:id="rId5" imgW="1333293" imgH="837787" progId="Equation.DSMT4">
                  <p:embed/>
                </p:oleObj>
              </mc:Choice>
              <mc:Fallback>
                <p:oleObj name="Equation" r:id="rId5" imgW="1333293" imgH="837787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62500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90600" y="56642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1" name="Equation" r:id="rId7" imgW="711016" imgH="355508" progId="Equation.DSMT4">
                  <p:embed/>
                </p:oleObj>
              </mc:Choice>
              <mc:Fallback>
                <p:oleObj name="Equation" r:id="rId7" imgW="711016" imgH="355508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664200"/>
                        <a:ext cx="711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990600"/>
            <a:ext cx="3171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Alternative 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400175" y="4803775"/>
            <a:ext cx="393700" cy="260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6478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559941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the fraction: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67200"/>
            <a:ext cx="307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Proceed to solve as before.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2000" y="2438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2" name="Equation" r:id="rId9" imgW="1167941" imgH="837787" progId="Equation.DSMT4">
                  <p:embed/>
                </p:oleObj>
              </mc:Choice>
              <mc:Fallback>
                <p:oleObj name="Equation" r:id="rId9" imgW="1167941" imgH="837787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384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939800" y="33528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3" name="Equation" r:id="rId11" imgW="990462" imgH="837787" progId="Equation.DSMT4">
                  <p:embed/>
                </p:oleObj>
              </mc:Choice>
              <mc:Fallback>
                <p:oleObj name="Equation" r:id="rId11" imgW="990462" imgH="837787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1590675" y="5299075"/>
            <a:ext cx="393700" cy="260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4876800" y="3610741"/>
          <a:ext cx="22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4" name="Equation" r:id="rId13" imgW="228600" imgH="355294" progId="Equation.DSMT4">
                  <p:embed/>
                </p:oleObj>
              </mc:Choice>
              <mc:Fallback>
                <p:oleObj name="Equation" r:id="rId13" imgW="228600" imgH="355294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10741"/>
                        <a:ext cx="228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105400" y="3610741"/>
          <a:ext cx="58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5" name="Equation" r:id="rId15" imgW="583894" imgH="355294" progId="Equation.DSMT4">
                  <p:embed/>
                </p:oleObj>
              </mc:Choice>
              <mc:Fallback>
                <p:oleObj name="Equation" r:id="rId15" imgW="583894" imgH="355294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10741"/>
                        <a:ext cx="584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715000" y="3610741"/>
          <a:ext cx="431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6" name="Equation" r:id="rId17" imgW="431570" imgH="355508" progId="Equation.DSMT4">
                  <p:embed/>
                </p:oleObj>
              </mc:Choice>
              <mc:Fallback>
                <p:oleObj name="Equation" r:id="rId17" imgW="431570" imgH="355508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10741"/>
                        <a:ext cx="431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 flipH="1">
            <a:off x="5334000" y="3636141"/>
            <a:ext cx="152400" cy="1143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298832" y="3819525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633304"/>
              </p:ext>
            </p:extLst>
          </p:nvPr>
        </p:nvGraphicFramePr>
        <p:xfrm>
          <a:off x="3412553" y="1280562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7" name="Equation" r:id="rId19" imgW="431570" imgH="837787" progId="Equation.DSMT4">
                  <p:embed/>
                </p:oleObj>
              </mc:Choice>
              <mc:Fallback>
                <p:oleObj name="Equation" r:id="rId19" imgW="431570" imgH="837787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553" y="1280562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28650" y="3695700"/>
          <a:ext cx="162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3" imgW="1625416" imgH="355508" progId="Equation.DSMT4">
                  <p:embed/>
                </p:oleObj>
              </mc:Choice>
              <mc:Fallback>
                <p:oleObj name="Equation" r:id="rId3" imgW="1625416" imgH="355508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695700"/>
                        <a:ext cx="1625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30250" y="42672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5" imgW="1587385" imgH="837787" progId="Equation.DSMT4">
                  <p:embed/>
                </p:oleObj>
              </mc:Choice>
              <mc:Fallback>
                <p:oleObj name="Equation" r:id="rId5" imgW="1587385" imgH="837787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42672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52500" y="5302250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7" imgW="965108" imgH="355508" progId="Equation.DSMT4">
                  <p:embed/>
                </p:oleObj>
              </mc:Choice>
              <mc:Fallback>
                <p:oleObj name="Equation" r:id="rId7" imgW="965108" imgH="355508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302250"/>
                        <a:ext cx="96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657350" y="4324350"/>
            <a:ext cx="330200" cy="190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8764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63204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94542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9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90176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193800" y="2667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9" imgW="1079201" imgH="837787" progId="Equation.DSMT4">
                  <p:embed/>
                </p:oleObj>
              </mc:Choice>
              <mc:Fallback>
                <p:oleObj name="Equation" r:id="rId9" imgW="1079201" imgH="837787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6670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411079"/>
              </p:ext>
            </p:extLst>
          </p:nvPr>
        </p:nvGraphicFramePr>
        <p:xfrm>
          <a:off x="35560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rot="5400000">
            <a:off x="1822450" y="4845050"/>
            <a:ext cx="330200" cy="190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n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41600" y="33336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47052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238250" y="3124200"/>
          <a:ext cx="9906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3" imgW="990462" imgH="1269908" progId="Equation.DSMT4">
                  <p:embed/>
                </p:oleObj>
              </mc:Choice>
              <mc:Fallback>
                <p:oleObj name="Equation" r:id="rId3" imgW="990462" imgH="1269908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124200"/>
                        <a:ext cx="9906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035814"/>
              </p:ext>
            </p:extLst>
          </p:nvPr>
        </p:nvGraphicFramePr>
        <p:xfrm>
          <a:off x="3568700" y="1143000"/>
          <a:ext cx="10922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5" imgW="1091880" imgH="1269720" progId="Equation.DSMT4">
                  <p:embed/>
                </p:oleObj>
              </mc:Choice>
              <mc:Fallback>
                <p:oleObj name="Equation" r:id="rId5" imgW="1091880" imgH="126972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143000"/>
                        <a:ext cx="10922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914400" y="44958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7" imgW="1587385" imgH="837787" progId="Equation.DSMT4">
                  <p:embed/>
                </p:oleObj>
              </mc:Choice>
              <mc:Fallback>
                <p:oleObj name="Equation" r:id="rId7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 (cont.)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289550" y="178435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3" imgW="190592" imgH="621902" progId="Equation.DSMT4">
                  <p:embed/>
                </p:oleObj>
              </mc:Choice>
              <mc:Fallback>
                <p:oleObj name="Equation" r:id="rId3" imgW="190592" imgH="62190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1784350"/>
                        <a:ext cx="190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71600" y="4330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5" imgW="1066524" imgH="292123" progId="Equation.DSMT4">
                  <p:embed/>
                </p:oleObj>
              </mc:Choice>
              <mc:Fallback>
                <p:oleObj name="Equation" r:id="rId5" imgW="1066524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307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>
            <a:off x="762000" y="17145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048000" y="1892300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    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48000" y="43052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958850" y="1524000"/>
          <a:ext cx="1549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7" imgW="1549354" imgH="1676124" progId="Equation.DSMT4">
                  <p:embed/>
                </p:oleObj>
              </mc:Choice>
              <mc:Fallback>
                <p:oleObj name="Equation" r:id="rId7" imgW="1549354" imgH="1676124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524000"/>
                        <a:ext cx="154940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rot="5400000">
            <a:off x="889000" y="26289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1384300" y="3276600"/>
          <a:ext cx="143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9" imgW="1434710" imgH="825110" progId="Equation.DSMT4">
                  <p:embed/>
                </p:oleObj>
              </mc:Choice>
              <mc:Fallback>
                <p:oleObj name="Equation" r:id="rId9" imgW="1434710" imgH="82511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3276600"/>
                        <a:ext cx="143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3048000" y="3486090"/>
            <a:ext cx="2916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7: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7500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576821"/>
              </p:ext>
            </p:extLst>
          </p:nvPr>
        </p:nvGraphicFramePr>
        <p:xfrm>
          <a:off x="3536950" y="1136650"/>
          <a:ext cx="1155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9" name="Equation" r:id="rId3" imgW="1155600" imgH="1282680" progId="Equation.DSMT4">
                  <p:embed/>
                </p:oleObj>
              </mc:Choice>
              <mc:Fallback>
                <p:oleObj name="Equation" r:id="rId3" imgW="1155600" imgH="12826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1136650"/>
                        <a:ext cx="11557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514600" y="4572000"/>
          <a:ext cx="1066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0" name="Equation" r:id="rId5" imgW="1066524" imgH="1282585" progId="Equation.DSMT4">
                  <p:embed/>
                </p:oleObj>
              </mc:Choice>
              <mc:Fallback>
                <p:oleObj name="Equation" r:id="rId5" imgW="1066524" imgH="1282585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572000"/>
                        <a:ext cx="10668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3058180"/>
            <a:ext cx="8229600" cy="1309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5000"/>
              </a:lnSpc>
              <a:spcBef>
                <a:spcPct val="20000"/>
              </a:spcBef>
              <a:spcAft>
                <a:spcPts val="1200"/>
              </a:spcAft>
            </a:pPr>
            <a:r>
              <a:rPr lang="en-US" sz="2800" dirty="0"/>
              <a:t>First change the mixed number        to the improper fraction    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118100" y="30607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1" name="Equation" r:id="rId7" imgW="444247" imgH="825110" progId="Equation.DSMT4">
                  <p:embed/>
                </p:oleObj>
              </mc:Choice>
              <mc:Fallback>
                <p:oleObj name="Equation" r:id="rId7" imgW="444247" imgH="82511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0607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52600" y="37084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2" name="Equation" r:id="rId9" imgW="254092" imgH="825110" progId="Equation.DSMT4">
                  <p:embed/>
                </p:oleObj>
              </mc:Choice>
              <mc:Fallback>
                <p:oleObj name="Equation" r:id="rId9" imgW="254092" imgH="82511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708400"/>
                        <a:ext cx="25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10000" y="51497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16000" y="1409700"/>
          <a:ext cx="876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3" imgW="876369" imgH="1282585" progId="Equation.DSMT4">
                  <p:embed/>
                </p:oleObj>
              </mc:Choice>
              <mc:Fallback>
                <p:oleObj name="Equation" r:id="rId3" imgW="876369" imgH="1282585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09700"/>
                        <a:ext cx="8763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730500" y="2038290"/>
            <a:ext cx="5562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the mixed number to an improper fraction.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30500" y="3178155"/>
            <a:ext cx="614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30500" y="4394200"/>
            <a:ext cx="61468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000" dirty="0">
                <a:solidFill>
                  <a:srgbClr val="008080"/>
                </a:solidFill>
              </a:rPr>
              <a:t>Divide both sides by     , the number that multiplies the variable.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953000" y="4527550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Equation" r:id="rId5" imgW="203261" imgH="621902" progId="Equation.DSMT4">
                  <p:embed/>
                </p:oleObj>
              </mc:Choice>
              <mc:Fallback>
                <p:oleObj name="Equation" r:id="rId5" imgW="203261" imgH="621902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527550"/>
                        <a:ext cx="203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B1D0E59-83A7-49C9-84EF-DCE2E96231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861206"/>
              </p:ext>
            </p:extLst>
          </p:nvPr>
        </p:nvGraphicFramePr>
        <p:xfrm>
          <a:off x="1739744" y="323216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7" imgW="368280" imgH="291960" progId="Equation.DSMT4">
                  <p:embed/>
                </p:oleObj>
              </mc:Choice>
              <mc:Fallback>
                <p:oleObj name="Equation" r:id="rId7" imgW="36828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AB9399-76DD-4A50-9ADD-175FBED743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39744" y="3232160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C0B5E43-1BA1-43A3-992A-D023CAF8D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939709"/>
              </p:ext>
            </p:extLst>
          </p:nvPr>
        </p:nvGraphicFramePr>
        <p:xfrm>
          <a:off x="826429" y="2977842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9" imgW="1307880" imgH="838080" progId="Equation.DSMT4">
                  <p:embed/>
                </p:oleObj>
              </mc:Choice>
              <mc:Fallback>
                <p:oleObj name="Equation" r:id="rId9" imgW="1307880" imgH="8380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29" y="2977842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CB3F58F-32C0-4B67-95C5-A75AF67AFE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26189"/>
              </p:ext>
            </p:extLst>
          </p:nvPr>
        </p:nvGraphicFramePr>
        <p:xfrm>
          <a:off x="774700" y="3938280"/>
          <a:ext cx="914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11" imgW="914400" imgH="1231560" progId="Equation.DSMT4">
                  <p:embed/>
                </p:oleObj>
              </mc:Choice>
              <mc:Fallback>
                <p:oleObj name="Equation" r:id="rId11" imgW="914400" imgH="12315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938280"/>
                        <a:ext cx="9144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28852B1-C3F7-4372-A20B-837E7AFB2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977461"/>
              </p:ext>
            </p:extLst>
          </p:nvPr>
        </p:nvGraphicFramePr>
        <p:xfrm>
          <a:off x="827668" y="4912488"/>
          <a:ext cx="251363" cy="8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13" imgW="253800" imgH="838080" progId="Equation.DSMT4">
                  <p:embed/>
                </p:oleObj>
              </mc:Choice>
              <mc:Fallback>
                <p:oleObj name="Equation" r:id="rId13" imgW="253800" imgH="838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B580859-A296-4D19-AC2D-4B559B0904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27668" y="4912488"/>
                        <a:ext cx="251363" cy="82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6F1E6C9-FEEC-4C07-940E-1819554BA0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201491"/>
              </p:ext>
            </p:extLst>
          </p:nvPr>
        </p:nvGraphicFramePr>
        <p:xfrm>
          <a:off x="673100" y="5741986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15" imgW="406080" imgH="88560" progId="Equation.DSMT4">
                  <p:embed/>
                </p:oleObj>
              </mc:Choice>
              <mc:Fallback>
                <p:oleObj name="Equation" r:id="rId15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3100" y="5741986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B943878-809A-478B-BF96-050561D9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28489"/>
              </p:ext>
            </p:extLst>
          </p:nvPr>
        </p:nvGraphicFramePr>
        <p:xfrm>
          <a:off x="1714500" y="5762255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15" imgW="406080" imgH="88560" progId="Equation.DSMT4">
                  <p:embed/>
                </p:oleObj>
              </mc:Choice>
              <mc:Fallback>
                <p:oleObj name="Equation" r:id="rId15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14500" y="5762255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F32F29A-35C7-4131-AABB-CA11160580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957709"/>
              </p:ext>
            </p:extLst>
          </p:nvPr>
        </p:nvGraphicFramePr>
        <p:xfrm>
          <a:off x="1702110" y="4802071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Equation" r:id="rId15" imgW="406080" imgH="88560" progId="Equation.DSMT4">
                  <p:embed/>
                </p:oleObj>
              </mc:Choice>
              <mc:Fallback>
                <p:oleObj name="Equation" r:id="rId15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02110" y="4802071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4BC893B-4DCA-4BA4-9520-3727866885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120878"/>
              </p:ext>
            </p:extLst>
          </p:nvPr>
        </p:nvGraphicFramePr>
        <p:xfrm>
          <a:off x="1861244" y="4939437"/>
          <a:ext cx="251363" cy="8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Equation" r:id="rId13" imgW="253800" imgH="838080" progId="Equation.DSMT4">
                  <p:embed/>
                </p:oleObj>
              </mc:Choice>
              <mc:Fallback>
                <p:oleObj name="Equation" r:id="rId13" imgW="253800" imgH="8380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28852B1-C3F7-4372-A20B-837E7AFB2B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61244" y="4939437"/>
                        <a:ext cx="251363" cy="82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920226E-DD0B-4F09-A601-E7BD4954A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365853"/>
              </p:ext>
            </p:extLst>
          </p:nvPr>
        </p:nvGraphicFramePr>
        <p:xfrm>
          <a:off x="1766229" y="4531779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Equation" r:id="rId17" imgW="368280" imgH="291960" progId="Equation.DSMT4">
                  <p:embed/>
                </p:oleObj>
              </mc:Choice>
              <mc:Fallback>
                <p:oleObj name="Equation" r:id="rId17" imgW="36828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AB9399-76DD-4A50-9ADD-175FBED743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66229" y="4531779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30500" y="1828800"/>
            <a:ext cx="313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30500" y="2819400"/>
            <a:ext cx="1384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902603"/>
              </p:ext>
            </p:extLst>
          </p:nvPr>
        </p:nvGraphicFramePr>
        <p:xfrm>
          <a:off x="1066800" y="1600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5" name="Equation" r:id="rId3" imgW="1257120" imgH="838080" progId="Equation.DSMT4">
                  <p:embed/>
                </p:oleObj>
              </mc:Choice>
              <mc:Fallback>
                <p:oleObj name="Equation" r:id="rId3" imgW="125712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00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488934"/>
              </p:ext>
            </p:extLst>
          </p:nvPr>
        </p:nvGraphicFramePr>
        <p:xfrm>
          <a:off x="1250950" y="284480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6" name="Equation" r:id="rId5" imgW="1002960" imgH="330120" progId="Equation.DSMT4">
                  <p:embed/>
                </p:oleObj>
              </mc:Choice>
              <mc:Fallback>
                <p:oleObj name="Equation" r:id="rId5" imgW="1002960" imgH="3301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2844800"/>
                        <a:ext cx="1003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B80381F-1CD4-4AB3-8249-3A2E3C32A6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418712"/>
              </p:ext>
            </p:extLst>
          </p:nvPr>
        </p:nvGraphicFramePr>
        <p:xfrm>
          <a:off x="1900022" y="258368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7" name="Equation" r:id="rId7" imgW="444240" imgH="838080" progId="Equation.DSMT4">
                  <p:embed/>
                </p:oleObj>
              </mc:Choice>
              <mc:Fallback>
                <p:oleObj name="Equation" r:id="rId7" imgW="444240" imgH="8380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17D52F8-51A9-4B47-B575-67F28CE5BC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0022" y="2583688"/>
                        <a:ext cx="44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EAD3D29-7970-41DC-BDD3-093F8B197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850284"/>
              </p:ext>
            </p:extLst>
          </p:nvPr>
        </p:nvGraphicFramePr>
        <p:xfrm>
          <a:off x="1825589" y="3438396"/>
          <a:ext cx="498511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8" name="Equation" r:id="rId9" imgW="406080" imgH="88560" progId="Equation.DSMT4">
                  <p:embed/>
                </p:oleObj>
              </mc:Choice>
              <mc:Fallback>
                <p:oleObj name="Equation" r:id="rId9" imgW="406080" imgH="885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41C0A7E-4803-4F8C-9082-FEFC94791D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5589" y="3438396"/>
                        <a:ext cx="498511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6067F25-0894-4AE6-84E4-D30799F28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752060"/>
              </p:ext>
            </p:extLst>
          </p:nvPr>
        </p:nvGraphicFramePr>
        <p:xfrm>
          <a:off x="1641439" y="188280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9" name="Equation" r:id="rId11" imgW="368280" imgH="291960" progId="Equation.DSMT4">
                  <p:embed/>
                </p:oleObj>
              </mc:Choice>
              <mc:Fallback>
                <p:oleObj name="Equation" r:id="rId11" imgW="368280" imgH="2919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920226E-DD0B-4F09-A601-E7BD4954A8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41439" y="1882805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Verify proportions.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Solve proportions.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Solve application problems using proportions.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Solve an Application Using a Proportion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867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68325" indent="-514350">
              <a:lnSpc>
                <a:spcPct val="90000"/>
              </a:lnSpc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Identify the unknown quantity and use a variable to represent this quantity.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Set up a proportion in which the units are compared in the same order.  (Make sure that the units are labeled so they can be seen to be in the right order.)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Solve the proportion.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5114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motorcycle will travel </a:t>
            </a:r>
            <a:r>
              <a:rPr lang="en-US" sz="2800" i="0" dirty="0">
                <a:solidFill>
                  <a:srgbClr val="0000FF"/>
                </a:solidFill>
              </a:rPr>
              <a:t>352 miles </a:t>
            </a:r>
            <a:r>
              <a:rPr lang="en-US" sz="2800" i="0" dirty="0">
                <a:solidFill>
                  <a:schemeClr val="tx1"/>
                </a:solidFill>
              </a:rPr>
              <a:t>on </a:t>
            </a:r>
            <a:r>
              <a:rPr lang="en-US" sz="2800" i="0" dirty="0">
                <a:solidFill>
                  <a:srgbClr val="0000FF"/>
                </a:solidFill>
              </a:rPr>
              <a:t>11 gallons </a:t>
            </a:r>
            <a:r>
              <a:rPr lang="en-US" sz="2800" i="0" dirty="0">
                <a:solidFill>
                  <a:schemeClr val="tx1"/>
                </a:solidFill>
              </a:rPr>
              <a:t>of gas.  How many miles will this motorcycle travel on </a:t>
            </a:r>
            <a:r>
              <a:rPr lang="en-US" sz="2800" i="0" dirty="0">
                <a:solidFill>
                  <a:srgbClr val="0000FF"/>
                </a:solidFill>
              </a:rPr>
              <a:t>15 gallons </a:t>
            </a:r>
            <a:r>
              <a:rPr lang="en-US" sz="2800" i="0" dirty="0">
                <a:solidFill>
                  <a:schemeClr val="tx1"/>
                </a:solidFill>
              </a:rPr>
              <a:t>of gas?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Assign the variable:</a:t>
            </a:r>
            <a:r>
              <a:rPr lang="en-US" sz="2800" i="0" dirty="0">
                <a:solidFill>
                  <a:schemeClr val="tx1"/>
                </a:solidFill>
              </a:rPr>
              <a:t>  Let </a:t>
            </a:r>
            <a:r>
              <a:rPr lang="en-US" sz="2800" i="1" dirty="0">
                <a:solidFill>
                  <a:srgbClr val="002060"/>
                </a:solidFill>
              </a:rPr>
              <a:t>x</a:t>
            </a:r>
            <a:r>
              <a:rPr lang="en-US" sz="2800" i="0" dirty="0">
                <a:solidFill>
                  <a:srgbClr val="9900CC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unknown number of miles.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62400" y="3908778"/>
          <a:ext cx="336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" imgW="3364926" imgH="901723" progId="Equation.DSMT4">
                  <p:embed/>
                </p:oleObj>
              </mc:Choice>
              <mc:Fallback>
                <p:oleObj name="Equation" r:id="rId3" imgW="3364926" imgH="901723" progId="Equation.DSMT4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08778"/>
                        <a:ext cx="336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288280" y="5105400"/>
            <a:ext cx="347472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000" dirty="0">
                <a:solidFill>
                  <a:srgbClr val="008080"/>
                </a:solidFill>
              </a:rPr>
              <a:t>The units are in the same order (miles to gallons) in each ratio.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119563"/>
            <a:ext cx="350570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800" b="1" dirty="0"/>
              <a:t>Set up the proportion:</a:t>
            </a:r>
            <a:endParaRPr lang="en-US" sz="28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1280161"/>
            <a:ext cx="8458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dirty="0"/>
              <a:t>Solve the proportion:</a:t>
            </a:r>
            <a:r>
              <a:rPr lang="en-US" sz="2800" b="0" dirty="0"/>
              <a:t>  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044950" y="140970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3" imgW="2044310" imgH="292123" progId="Equation.DSMT4">
                  <p:embed/>
                </p:oleObj>
              </mc:Choice>
              <mc:Fallback>
                <p:oleObj name="Equation" r:id="rId3" imgW="2044310" imgH="29212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1409700"/>
                        <a:ext cx="204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92600" y="19685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5" imgW="1867406" imgH="838292" progId="Equation.DSMT4">
                  <p:embed/>
                </p:oleObj>
              </mc:Choice>
              <mc:Fallback>
                <p:oleObj name="Equation" r:id="rId5" imgW="1867406" imgH="838292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9685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27550" y="3124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7" imgW="1091878" imgH="292123" progId="Equation.DSMT4">
                  <p:embed/>
                </p:oleObj>
              </mc:Choice>
              <mc:Fallback>
                <p:oleObj name="Equation" r:id="rId7" imgW="1091878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31242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0800000" flipV="1">
            <a:off x="5486400" y="19939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664200" y="25019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200" y="38100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motorcycle will travel </a:t>
            </a:r>
            <a:r>
              <a:rPr lang="en-US" sz="2800" dirty="0">
                <a:solidFill>
                  <a:srgbClr val="FF0008"/>
                </a:solidFill>
              </a:rPr>
              <a:t>480 miles </a:t>
            </a:r>
            <a:r>
              <a:rPr lang="en-US" sz="2800" dirty="0"/>
              <a:t>on </a:t>
            </a:r>
            <a:r>
              <a:rPr lang="en-US" sz="2800" dirty="0">
                <a:solidFill>
                  <a:srgbClr val="FF0000"/>
                </a:solidFill>
              </a:rPr>
              <a:t>15 gallons</a:t>
            </a:r>
            <a:r>
              <a:rPr lang="en-US" sz="2800" dirty="0"/>
              <a:t> of gas.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914400"/>
            <a:ext cx="8226425" cy="19202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ts val="45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 architect draws the plans for a building by using a scale of     </a:t>
            </a:r>
            <a:r>
              <a:rPr lang="en-US" sz="2800" i="0" dirty="0">
                <a:solidFill>
                  <a:srgbClr val="0000FF"/>
                </a:solidFill>
              </a:rPr>
              <a:t>inch</a:t>
            </a:r>
            <a:r>
              <a:rPr lang="en-US" sz="2800" i="0" dirty="0">
                <a:solidFill>
                  <a:schemeClr val="tx1"/>
                </a:solidFill>
              </a:rPr>
              <a:t> to represent </a:t>
            </a:r>
            <a:r>
              <a:rPr lang="en-US" sz="2800" i="0" dirty="0">
                <a:solidFill>
                  <a:srgbClr val="0000FF"/>
                </a:solidFill>
              </a:rPr>
              <a:t>10 feet</a:t>
            </a:r>
            <a:r>
              <a:rPr lang="en-US" sz="2800" i="0" dirty="0">
                <a:solidFill>
                  <a:schemeClr val="tx1"/>
                </a:solidFill>
              </a:rPr>
              <a:t>.  How many feet are represented by </a:t>
            </a:r>
            <a:r>
              <a:rPr lang="en-US" sz="2800" i="0" dirty="0">
                <a:solidFill>
                  <a:srgbClr val="0000FF"/>
                </a:solidFill>
              </a:rPr>
              <a:t>6 inches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45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01800" y="1435443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3" imgW="254092" imgH="837787" progId="Equation.DSMT4">
                  <p:embed/>
                </p:oleObj>
              </mc:Choice>
              <mc:Fallback>
                <p:oleObj name="Equation" r:id="rId3" imgW="254092" imgH="837787" progId="Equation.DSMT4">
                  <p:embed/>
                  <p:pic>
                    <p:nvPicPr>
                      <p:cNvPr id="0" name="Picture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435443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038600" y="3745593"/>
          <a:ext cx="2692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5" imgW="2691941" imgH="1282585" progId="Equation.DSMT4">
                  <p:embed/>
                </p:oleObj>
              </mc:Choice>
              <mc:Fallback>
                <p:oleObj name="Equation" r:id="rId5" imgW="2691941" imgH="1282585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5593"/>
                        <a:ext cx="26924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728785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200400"/>
            <a:ext cx="824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y</a:t>
            </a:r>
            <a:r>
              <a:rPr lang="en-US" sz="2800" dirty="0"/>
              <a:t>  = unknown number of feet.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258185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5030909"/>
            <a:ext cx="8305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For each ratio in the proportion, the units in the numerator and denominator are the same. Additionally, the numerators correspond and the denominators correspond.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51677"/>
            <a:ext cx="822642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425950" y="1295400"/>
          <a:ext cx="1587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3" imgW="1587385" imgH="825110" progId="Equation.DSMT4">
                  <p:embed/>
                </p:oleObj>
              </mc:Choice>
              <mc:Fallback>
                <p:oleObj name="Equation" r:id="rId3" imgW="1587385" imgH="82511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1295400"/>
                        <a:ext cx="1587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349750" y="2228850"/>
          <a:ext cx="13843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5" imgW="1384001" imgH="1650770" progId="Equation.DSMT4">
                  <p:embed/>
                </p:oleObj>
              </mc:Choice>
              <mc:Fallback>
                <p:oleObj name="Equation" r:id="rId5" imgW="1384001" imgH="165077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228850"/>
                        <a:ext cx="13843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800600" y="4799571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7" imgW="1066524" imgH="355508" progId="Equation.DSMT4">
                  <p:embed/>
                </p:oleObj>
              </mc:Choice>
              <mc:Fallback>
                <p:oleObj name="Equation" r:id="rId7" imgW="1066524" imgH="355508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99571"/>
                        <a:ext cx="1066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7860000" flipV="1">
            <a:off x="4348343" y="3335129"/>
            <a:ext cx="64008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180400" y="2532990"/>
            <a:ext cx="721138" cy="21446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800600" y="3879850"/>
          <a:ext cx="1270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9" imgW="1269908" imgH="825110" progId="Equation.DSMT4">
                  <p:embed/>
                </p:oleObj>
              </mc:Choice>
              <mc:Fallback>
                <p:oleObj name="Equation" r:id="rId9" imgW="1269908" imgH="82511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879850"/>
                        <a:ext cx="1270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69900" y="5267980"/>
            <a:ext cx="6845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On these plans, </a:t>
            </a:r>
            <a:r>
              <a:rPr lang="en-US" sz="2800" dirty="0">
                <a:solidFill>
                  <a:srgbClr val="0000FF"/>
                </a:solidFill>
              </a:rPr>
              <a:t>6 inches</a:t>
            </a:r>
            <a:r>
              <a:rPr lang="en-US" sz="2800" dirty="0"/>
              <a:t> represents </a:t>
            </a:r>
            <a:r>
              <a:rPr lang="en-US" sz="2800" dirty="0">
                <a:solidFill>
                  <a:srgbClr val="FF0008"/>
                </a:solidFill>
              </a:rPr>
              <a:t>120 feet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082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tire on a car makes </a:t>
            </a:r>
            <a:r>
              <a:rPr lang="en-US" sz="2800" dirty="0">
                <a:solidFill>
                  <a:srgbClr val="0000FF"/>
                </a:solidFill>
              </a:rPr>
              <a:t>250 revolutions</a:t>
            </a:r>
            <a:r>
              <a:rPr lang="en-US" sz="2800" dirty="0"/>
              <a:t> per minute. How many revolutions will the tire make in one hour?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03666"/>
              </p:ext>
            </p:extLst>
          </p:nvPr>
        </p:nvGraphicFramePr>
        <p:xfrm>
          <a:off x="4735513" y="4662488"/>
          <a:ext cx="273208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2552400" imgH="838080" progId="Equation.DSMT4">
                  <p:embed/>
                </p:oleObj>
              </mc:Choice>
              <mc:Fallback>
                <p:oleObj name="Equation" r:id="rId3" imgW="2552400" imgH="838080" progId="Equation.DSMT4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3" y="4662488"/>
                        <a:ext cx="2732087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894567" y="3962400"/>
            <a:ext cx="4335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Since </a:t>
            </a:r>
            <a:r>
              <a:rPr lang="en-US" sz="2800" dirty="0">
                <a:solidFill>
                  <a:srgbClr val="0000FF"/>
                </a:solidFill>
              </a:rPr>
              <a:t>1 hr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60 min</a:t>
            </a:r>
            <a:r>
              <a:rPr lang="en-US" sz="2800" dirty="0"/>
              <a:t>, we have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420029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2932093"/>
            <a:ext cx="8247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the number of revolutions made in one hour.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936004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154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227513" y="1436687"/>
          <a:ext cx="2249487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3" imgW="1892185" imgH="863692" progId="Equation.DSMT4">
                  <p:embed/>
                </p:oleObj>
              </mc:Choice>
              <mc:Fallback>
                <p:oleObj name="Equation" r:id="rId3" imgW="1892185" imgH="863692" progId="Equation.DSMT4">
                  <p:embed/>
                  <p:pic>
                    <p:nvPicPr>
                      <p:cNvPr id="0" name="Picture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1436687"/>
                        <a:ext cx="2249487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743200"/>
            <a:ext cx="792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The tire will make </a:t>
            </a:r>
            <a:r>
              <a:rPr lang="en-US" sz="2800" dirty="0">
                <a:solidFill>
                  <a:srgbClr val="FF0000"/>
                </a:solidFill>
              </a:rPr>
              <a:t>15,000 revolutions</a:t>
            </a:r>
            <a:r>
              <a:rPr lang="en-US" sz="2800" dirty="0"/>
              <a:t> in one hour.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916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recommended method of diluting weed killer is </a:t>
            </a:r>
            <a:r>
              <a:rPr lang="en-US" sz="2800" i="0" dirty="0">
                <a:solidFill>
                  <a:srgbClr val="0000FF"/>
                </a:solidFill>
              </a:rPr>
              <a:t>3 capfuls </a:t>
            </a:r>
            <a:r>
              <a:rPr lang="en-US" sz="2800" i="0" dirty="0">
                <a:solidFill>
                  <a:schemeClr val="tx1"/>
                </a:solidFill>
              </a:rPr>
              <a:t>of weed killer to </a:t>
            </a:r>
            <a:r>
              <a:rPr lang="en-US" sz="2800" i="0" dirty="0">
                <a:solidFill>
                  <a:srgbClr val="0000FF"/>
                </a:solidFill>
              </a:rPr>
              <a:t>2 gallons </a:t>
            </a:r>
            <a:r>
              <a:rPr lang="en-US" sz="2800" i="0" dirty="0">
                <a:solidFill>
                  <a:schemeClr val="tx1"/>
                </a:solidFill>
              </a:rPr>
              <a:t>of water.  How many capfuls of weed killer should be mixed with </a:t>
            </a:r>
            <a:r>
              <a:rPr lang="en-US" sz="2800" i="0" dirty="0">
                <a:solidFill>
                  <a:srgbClr val="0000FF"/>
                </a:solidFill>
              </a:rPr>
              <a:t>5 gallons </a:t>
            </a:r>
            <a:r>
              <a:rPr lang="en-US" sz="2800" i="0" dirty="0">
                <a:solidFill>
                  <a:schemeClr val="tx1"/>
                </a:solidFill>
              </a:rPr>
              <a:t>of water?</a:t>
            </a: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11: 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610503"/>
              </p:ext>
            </p:extLst>
          </p:nvPr>
        </p:nvGraphicFramePr>
        <p:xfrm>
          <a:off x="4054475" y="4818063"/>
          <a:ext cx="305276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2" name="Equation" r:id="rId3" imgW="3085920" imgH="901440" progId="Equation.DSMT4">
                  <p:embed/>
                </p:oleObj>
              </mc:Choice>
              <mc:Fallback>
                <p:oleObj name="Equation" r:id="rId3" imgW="3085920" imgH="90144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818063"/>
                        <a:ext cx="3052763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23689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57200" y="3770293"/>
            <a:ext cx="84673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number of capfuls of weed killer.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963180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215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11: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34153" y="1435100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8" name="Equation" r:id="rId3" imgW="876369" imgH="380862" progId="Equation.DSMT4">
                  <p:embed/>
                </p:oleObj>
              </mc:Choice>
              <mc:Fallback>
                <p:oleObj name="Equation" r:id="rId3" imgW="876369" imgH="38086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4153" y="1435100"/>
                        <a:ext cx="876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35000" y="4178300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9" name="Equation" r:id="rId5" imgW="1345970" imgH="825110" progId="Equation.DSMT4">
                  <p:embed/>
                </p:oleObj>
              </mc:Choice>
              <mc:Fallback>
                <p:oleObj name="Equation" r:id="rId5" imgW="1345970" imgH="82511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4178300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588000" y="142240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0" name="Equation" r:id="rId7" imgW="1155264" imgH="380862" progId="Equation.DSMT4">
                  <p:embed/>
                </p:oleObj>
              </mc:Choice>
              <mc:Fallback>
                <p:oleObj name="Equation" r:id="rId7" imgW="1155264" imgH="380862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422400"/>
                        <a:ext cx="1155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959350" y="1993900"/>
          <a:ext cx="175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1" name="Equation" r:id="rId9" imgW="1752187" imgH="825110" progId="Equation.DSMT4">
                  <p:embed/>
                </p:oleObj>
              </mc:Choice>
              <mc:Fallback>
                <p:oleObj name="Equation" r:id="rId9" imgW="1752187" imgH="82511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1993900"/>
                        <a:ext cx="1752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959350" y="297815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2" name="Equation" r:id="rId11" imgW="1117233" imgH="837787" progId="Equation.DSMT4">
                  <p:embed/>
                </p:oleObj>
              </mc:Choice>
              <mc:Fallback>
                <p:oleObj name="Equation" r:id="rId11" imgW="1117233" imgH="837787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2978150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00853" y="1435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96253" y="1435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64100" y="25643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82585" y="25643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12957" y="35422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6088576" y="2586964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228276" y="2100775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1000" y="4608493"/>
            <a:ext cx="8205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None/>
            </a:pPr>
            <a:r>
              <a:rPr lang="en-US" sz="2800" dirty="0"/>
              <a:t>_________ capfuls of weed killer should be mixed with </a:t>
            </a:r>
          </a:p>
          <a:p>
            <a:r>
              <a:rPr lang="en-US" sz="2800" dirty="0">
                <a:solidFill>
                  <a:srgbClr val="0000FF"/>
                </a:solidFill>
              </a:rPr>
              <a:t>5 gallons </a:t>
            </a:r>
            <a:r>
              <a:rPr lang="en-US" sz="2800" dirty="0"/>
              <a:t>of water.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1" grpId="0"/>
      <p:bldP spid="13" grpId="0"/>
      <p:bldP spid="14" grpId="0"/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463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jelly manufacturer puts </a:t>
            </a:r>
            <a:r>
              <a:rPr lang="en-US" sz="2800" dirty="0">
                <a:solidFill>
                  <a:srgbClr val="0000FF"/>
                </a:solidFill>
              </a:rPr>
              <a:t>2.5 ounces</a:t>
            </a:r>
            <a:r>
              <a:rPr lang="en-US" sz="2800" dirty="0"/>
              <a:t> of sugar into every </a:t>
            </a:r>
            <a:r>
              <a:rPr lang="en-US" sz="2800" dirty="0">
                <a:solidFill>
                  <a:srgbClr val="0000FF"/>
                </a:solidFill>
              </a:rPr>
              <a:t>6-ounce</a:t>
            </a:r>
            <a:r>
              <a:rPr lang="en-US" sz="2800" dirty="0"/>
              <a:t> jar of jelly. How many ounces of jelly can be made with </a:t>
            </a:r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12: Application: Solving Proportions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72757"/>
              </p:ext>
            </p:extLst>
          </p:nvPr>
        </p:nvGraphicFramePr>
        <p:xfrm>
          <a:off x="4057650" y="4343400"/>
          <a:ext cx="4025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1" name="Equation" r:id="rId3" imgW="4025880" imgH="901440" progId="Equation.DSMT4">
                  <p:embed/>
                </p:oleObj>
              </mc:Choice>
              <mc:Fallback>
                <p:oleObj name="Equation" r:id="rId3" imgW="402588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4343400"/>
                        <a:ext cx="4025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814417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451372"/>
            <a:ext cx="81564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amount of jelly.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507468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Proportions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9169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buFont typeface="Courier New" pitchFamily="49" charset="0"/>
              <a:buNone/>
              <a:tabLst>
                <a:tab pos="520700" algn="l"/>
              </a:tabLst>
              <a:defRPr/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Definition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A </a:t>
            </a:r>
            <a:r>
              <a:rPr lang="en-US" b="1" dirty="0">
                <a:solidFill>
                  <a:srgbClr val="C00000"/>
                </a:solidFill>
              </a:rPr>
              <a:t>proportion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is a statement that two ratios are equal.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 symbols,                                  is a proportion.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pPr marL="55563" indent="-1588">
              <a:lnSpc>
                <a:spcPct val="90000"/>
              </a:lnSpc>
              <a:spcBef>
                <a:spcPts val="1200"/>
              </a:spcBef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 proportion is true if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       and       , are equal.</a:t>
            </a:r>
          </a:p>
        </p:txBody>
      </p:sp>
      <p:graphicFrame>
        <p:nvGraphicFramePr>
          <p:cNvPr id="32770" name="Object 2"/>
          <p:cNvGraphicFramePr>
            <a:graphicFrameLocks noGrp="1" noChangeAspect="1"/>
          </p:cNvGraphicFramePr>
          <p:nvPr/>
        </p:nvGraphicFramePr>
        <p:xfrm>
          <a:off x="2208213" y="2543175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2" name="Equation" r:id="rId3" imgW="2666587" imgH="837787" progId="Equation.DSMT4">
                  <p:embed/>
                </p:oleObj>
              </mc:Choice>
              <mc:Fallback>
                <p:oleObj name="Equation" r:id="rId3" imgW="2666587" imgH="837787" progId="Equation.DSMT4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543175"/>
                        <a:ext cx="266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Grp="1" noChangeAspect="1"/>
          </p:cNvGraphicFramePr>
          <p:nvPr/>
        </p:nvGraphicFramePr>
        <p:xfrm>
          <a:off x="6638472" y="3839028"/>
          <a:ext cx="571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3" name="Equation" r:id="rId5" imgW="571225" imgH="304616" progId="Equation.DSMT4">
                  <p:embed/>
                </p:oleObj>
              </mc:Choice>
              <mc:Fallback>
                <p:oleObj name="Equation" r:id="rId5" imgW="571225" imgH="304616" progId="Equation.DSMT4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72" y="3839028"/>
                        <a:ext cx="571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Grp="1" noChangeAspect="1"/>
          </p:cNvGraphicFramePr>
          <p:nvPr/>
        </p:nvGraphicFramePr>
        <p:xfrm>
          <a:off x="7819572" y="3843338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4" name="Equation" r:id="rId7" imgW="533216" imgH="304616" progId="Equation.DSMT4">
                  <p:embed/>
                </p:oleObj>
              </mc:Choice>
              <mc:Fallback>
                <p:oleObj name="Equation" r:id="rId7" imgW="533216" imgH="304616" progId="Equation.DSMT4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9572" y="3843338"/>
                        <a:ext cx="533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453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12: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72000" y="147955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0" name="Equation" r:id="rId3" imgW="799756" imgH="292123" progId="Equation.DSMT4">
                  <p:embed/>
                </p:oleObj>
              </mc:Choice>
              <mc:Fallback>
                <p:oleObj name="Equation" r:id="rId3" imgW="799756" imgH="29212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79550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410200" y="146685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1" name="Equation" r:id="rId5" imgW="1155264" imgH="292123" progId="Equation.DSMT4">
                  <p:embed/>
                </p:oleObj>
              </mc:Choice>
              <mc:Fallback>
                <p:oleObj name="Equation" r:id="rId5" imgW="115526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466850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521200" y="198755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2" name="Equation" r:id="rId7" imgW="1930216" imgH="837787" progId="Equation.DSMT4">
                  <p:embed/>
                </p:oleObj>
              </mc:Choice>
              <mc:Fallback>
                <p:oleObj name="Equation" r:id="rId7" imgW="1930216" imgH="83778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1987550"/>
                        <a:ext cx="1930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181600" y="3060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3" name="Equation" r:id="rId9" imgW="1066524" imgH="292123" progId="Equation.DSMT4">
                  <p:embed/>
                </p:oleObj>
              </mc:Choice>
              <mc:Fallback>
                <p:oleObj name="Equation" r:id="rId9" imgW="1066524" imgH="292123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607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483100" y="14859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62943" y="147216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34929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63514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76329" y="3086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4686304" y="2501900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4521200" y="2010191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05400" y="3670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4" name="Equation" r:id="rId11" imgW="558555" imgH="291947" progId="Equation.DSMT4">
                  <p:embed/>
                </p:oleObj>
              </mc:Choice>
              <mc:Fallback>
                <p:oleObj name="Equation" r:id="rId11" imgW="558555" imgH="29194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703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3581400"/>
            <a:ext cx="8065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 will make _____ ounces of jelly.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1" grpId="0"/>
      <p:bldP spid="13" grpId="0"/>
      <p:bldP spid="14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4300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certain pain medicine is administered using a solution in the ratio of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2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pain medicine to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32 ounces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solution. A nurse is told to give a patient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10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the pain medicine. Given the following proportion, how many ounces of solution should the nurse give the patient?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98600" y="4495800"/>
          <a:ext cx="609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Equation" r:id="rId3" imgW="6094898" imgH="355508" progId="Equation.DSMT4">
                  <p:embed/>
                </p:oleObj>
              </mc:Choice>
              <mc:Fallback>
                <p:oleObj name="Equation" r:id="rId3" imgW="6094898" imgH="355508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4495800"/>
                        <a:ext cx="6096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65216" y="15240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9" name="Equation" r:id="rId3" imgW="1726920" imgH="291960" progId="Equation.DSMT4">
                  <p:embed/>
                </p:oleObj>
              </mc:Choice>
              <mc:Fallback>
                <p:oleObj name="Equation" r:id="rId3" imgW="172692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216" y="1524000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70300" y="3975100"/>
          <a:ext cx="59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0" name="Equation" r:id="rId5" imgW="596923" imgH="825110" progId="Equation.DSMT4">
                  <p:embed/>
                </p:oleObj>
              </mc:Choice>
              <mc:Fallback>
                <p:oleObj name="Equation" r:id="rId5" imgW="596923" imgH="82511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975100"/>
                        <a:ext cx="596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302437"/>
              </p:ext>
            </p:extLst>
          </p:nvPr>
        </p:nvGraphicFramePr>
        <p:xfrm>
          <a:off x="4267200" y="3975100"/>
          <a:ext cx="87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1" name="Equation" r:id="rId7" imgW="876369" imgH="825110" progId="Equation.DSMT4">
                  <p:embed/>
                </p:oleObj>
              </mc:Choice>
              <mc:Fallback>
                <p:oleObj name="Equation" r:id="rId7" imgW="876369" imgH="82511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75100"/>
                        <a:ext cx="87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013200" y="4965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2" name="Equation" r:id="rId9" imgW="1066524" imgH="292123" progId="Equation.DSMT4">
                  <p:embed/>
                </p:oleObj>
              </mc:Choice>
              <mc:Fallback>
                <p:oleObj name="Equation" r:id="rId9" imgW="1066524" imgH="29212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9657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3777175" y="4580863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610637" y="4085563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3400" y="5344180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nurse should give the patient </a:t>
            </a:r>
            <a:r>
              <a:rPr lang="en-US" sz="2800" dirty="0">
                <a:solidFill>
                  <a:srgbClr val="FF0000"/>
                </a:solidFill>
              </a:rPr>
              <a:t>160 ounces</a:t>
            </a:r>
            <a:r>
              <a:rPr lang="en-US" sz="2800" dirty="0"/>
              <a:t> of solution.</a:t>
            </a:r>
          </a:p>
        </p:txBody>
      </p:sp>
      <p:graphicFrame>
        <p:nvGraphicFramePr>
          <p:cNvPr id="63532" name="Object 44"/>
          <p:cNvGraphicFramePr>
            <a:graphicFrameLocks noChangeAspect="1"/>
          </p:cNvGraphicFramePr>
          <p:nvPr/>
        </p:nvGraphicFramePr>
        <p:xfrm>
          <a:off x="3818092" y="193736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3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8092" y="1937368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3" name="Object 45"/>
          <p:cNvGraphicFramePr>
            <a:graphicFrameLocks noChangeAspect="1"/>
          </p:cNvGraphicFramePr>
          <p:nvPr/>
        </p:nvGraphicFramePr>
        <p:xfrm>
          <a:off x="3676032" y="2939432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4" name="Equation" r:id="rId13" imgW="1726920" imgH="291960" progId="Equation.DSMT4">
                  <p:embed/>
                </p:oleObj>
              </mc:Choice>
              <mc:Fallback>
                <p:oleObj name="Equation" r:id="rId13" imgW="1726920" imgH="2919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032" y="2939432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4" name="Object 46"/>
          <p:cNvGraphicFramePr>
            <a:graphicFrameLocks noChangeAspect="1"/>
          </p:cNvGraphicFramePr>
          <p:nvPr/>
        </p:nvGraphicFramePr>
        <p:xfrm>
          <a:off x="3695700" y="3397868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5" name="Equation" r:id="rId15" imgW="1409400" imgH="291960" progId="Equation.DSMT4">
                  <p:embed/>
                </p:oleObj>
              </mc:Choice>
              <mc:Fallback>
                <p:oleObj name="Equation" r:id="rId15" imgW="1409400" imgH="29196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397868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713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Compare the cross products to determine whether each proportion is true or false.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			 </a:t>
            </a:r>
            <a:r>
              <a:rPr lang="en-US" dirty="0">
                <a:solidFill>
                  <a:schemeClr val="tx1"/>
                </a:solidFill>
              </a:rPr>
              <a:t>b. 			c.  </a:t>
            </a:r>
          </a:p>
          <a:p>
            <a:pPr eaLnBrk="1" hangingPunct="1">
              <a:lnSpc>
                <a:spcPct val="150000"/>
              </a:lnSpc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5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Therefore the cross products are equal and the proportion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996950" y="22669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4" name="Equation" r:id="rId3" imgW="1003139" imgH="837787" progId="Equation.DSMT4">
                  <p:embed/>
                </p:oleObj>
              </mc:Choice>
              <mc:Fallback>
                <p:oleObj name="Equation" r:id="rId3" imgW="1003139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26695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28700" y="4000500"/>
          <a:ext cx="379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5" name="Equation" r:id="rId5" imgW="3796496" imgH="304800" progId="Equation.DSMT4">
                  <p:embed/>
                </p:oleObj>
              </mc:Choice>
              <mc:Fallback>
                <p:oleObj name="Equation" r:id="rId5" imgW="3796496" imgH="3048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4000500"/>
                        <a:ext cx="3797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247900" y="5056188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Equation" r:id="rId7" imgW="990462" imgH="837787" progId="Equation.DSMT4">
                  <p:embed/>
                </p:oleObj>
              </mc:Choice>
              <mc:Fallback>
                <p:oleObj name="Equation" r:id="rId7" imgW="990462" imgH="83778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056188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838575" y="2257425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Equation" r:id="rId9" imgW="990462" imgH="837787" progId="Equation.DSMT4">
                  <p:embed/>
                </p:oleObj>
              </mc:Choice>
              <mc:Fallback>
                <p:oleObj name="Equation" r:id="rId9" imgW="990462" imgH="837787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2257425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6527800" y="2257425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8" name="Equation" r:id="rId11" imgW="1244554" imgH="837787" progId="Equation.DSMT4">
                  <p:embed/>
                </p:oleObj>
              </mc:Choice>
              <mc:Fallback>
                <p:oleObj name="Equation" r:id="rId11" imgW="1244554" imgH="83778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2257425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088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Because the cross products are not equal (50 </a:t>
            </a:r>
            <a:r>
              <a:rPr lang="en-US" dirty="0">
                <a:latin typeface="Calibri"/>
              </a:rPr>
              <a:t>≠</a:t>
            </a:r>
            <a:r>
              <a:rPr lang="en-US" dirty="0"/>
              <a:t> 56), the proportion              is false.</a:t>
            </a: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03300" y="1381125"/>
          <a:ext cx="330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3" imgW="3301541" imgH="304800" progId="Equation.DSMT4">
                  <p:embed/>
                </p:oleObj>
              </mc:Choice>
              <mc:Fallback>
                <p:oleObj name="Equation" r:id="rId3" imgW="3301541" imgH="304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381125"/>
                        <a:ext cx="330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181225" y="24384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5" imgW="990462" imgH="837787" progId="Equation.DSMT4">
                  <p:embed/>
                </p:oleObj>
              </mc:Choice>
              <mc:Fallback>
                <p:oleObj name="Equation" r:id="rId5" imgW="990462" imgH="837787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4384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7415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                               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ts val="5000"/>
              </a:lnSpc>
            </a:pPr>
            <a:r>
              <a:rPr lang="en-US" dirty="0"/>
              <a:t>Because the cross products are equal, the proportion</a:t>
            </a:r>
          </a:p>
          <a:p>
            <a:pPr>
              <a:lnSpc>
                <a:spcPts val="5000"/>
              </a:lnSpc>
            </a:pPr>
            <a:r>
              <a:rPr lang="en-US" dirty="0"/>
              <a:t> 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6034" y="40671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4" name="Equation" r:id="rId3" imgW="1231877" imgH="837787" progId="Equation.DSMT4">
                  <p:embed/>
                </p:oleObj>
              </mc:Choice>
              <mc:Fallback>
                <p:oleObj name="Equation" r:id="rId3" imgW="1231877" imgH="837787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34" y="40671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243363" y="1247775"/>
          <a:ext cx="723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5" name="Equation" r:id="rId5" imgW="723693" imgH="812433" progId="Equation.DSMT4">
                  <p:embed/>
                </p:oleObj>
              </mc:Choice>
              <mc:Fallback>
                <p:oleObj name="Equation" r:id="rId5" imgW="723693" imgH="81243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363" y="1247775"/>
                        <a:ext cx="7239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144483" y="2037670"/>
            <a:ext cx="950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58. 5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165600" y="1251203"/>
          <a:ext cx="876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6" name="Equation" r:id="rId7" imgW="876369" imgH="812433" progId="Equation.DSMT4">
                  <p:embed/>
                </p:oleObj>
              </mc:Choice>
              <mc:Fallback>
                <p:oleObj name="Equation" r:id="rId7" imgW="876369" imgH="8124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1251203"/>
                        <a:ext cx="8763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220029" y="3032604"/>
            <a:ext cx="1070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5 8.5</a:t>
            </a:r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4266291" y="2246339"/>
          <a:ext cx="787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7" name="Equation" r:id="rId9" imgW="787078" imgH="812433" progId="Equation.DSMT4">
                  <p:embed/>
                </p:oleObj>
              </mc:Choice>
              <mc:Fallback>
                <p:oleObj name="Equation" r:id="rId9" imgW="787078" imgH="81243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6291" y="2246339"/>
                        <a:ext cx="7874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138714" y="1095375"/>
            <a:ext cx="747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0" y="2784120"/>
          <a:ext cx="1600200" cy="2016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320616" imgH="1663447" progId="Equation.DSMT4">
                  <p:embed/>
                </p:oleObj>
              </mc:Choice>
              <mc:Fallback>
                <p:oleObj name="Equation" r:id="rId3" imgW="1320616" imgH="1663447" progId="Equation.DSMT4">
                  <p:embed/>
                  <p:pic>
                    <p:nvPicPr>
                      <p:cNvPr id="0" name="Picture 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84120"/>
                        <a:ext cx="1600200" cy="20164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580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Determine whether the given proportion is true or false. (</a:t>
            </a:r>
            <a:r>
              <a:rPr lang="en-US" sz="2800" b="1" dirty="0"/>
              <a:t>Hint:</a:t>
            </a:r>
            <a:r>
              <a:rPr lang="en-US" sz="2800" dirty="0"/>
              <a:t> Change each mixed number to an improper fraction.)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 (cont.)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143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1917701" y="2806701"/>
            <a:ext cx="304800" cy="1777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2362202" y="2222500"/>
            <a:ext cx="368299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09600" y="21971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9" name="Equation" r:id="rId3" imgW="1041170" imgH="837787" progId="Equation.DSMT4">
                  <p:embed/>
                </p:oleObj>
              </mc:Choice>
              <mc:Fallback>
                <p:oleObj name="Equation" r:id="rId3" imgW="1041170" imgH="83778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97100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701800" y="220027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00" name="Equation" r:id="rId5" imgW="1091878" imgH="837787" progId="Equation.DSMT4">
                  <p:embed/>
                </p:oleObj>
              </mc:Choice>
              <mc:Fallback>
                <p:oleObj name="Equation" r:id="rId5" imgW="1091878" imgH="837787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0027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895600" y="2203450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01" name="Equation" r:id="rId7" imgW="698339" imgH="825110" progId="Equation.DSMT4">
                  <p:embed/>
                </p:oleObj>
              </mc:Choice>
              <mc:Fallback>
                <p:oleObj name="Equation" r:id="rId7" imgW="698339" imgH="82511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03450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607050" y="2177018"/>
          <a:ext cx="78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02" name="Equation" r:id="rId9" imgW="787553" imgH="825607" progId="Equation.DSMT4">
                  <p:embed/>
                </p:oleObj>
              </mc:Choice>
              <mc:Fallback>
                <p:oleObj name="Equation" r:id="rId9" imgW="787553" imgH="825607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2177018"/>
                        <a:ext cx="78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419850" y="2196068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03" name="Equation" r:id="rId11" imgW="1066524" imgH="825110" progId="Equation.DSMT4">
                  <p:embed/>
                </p:oleObj>
              </mc:Choice>
              <mc:Fallback>
                <p:oleObj name="Equation" r:id="rId11" imgW="1066524" imgH="82511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2196068"/>
                        <a:ext cx="1066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7499350" y="2202418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04" name="Equation" r:id="rId13" imgW="698339" imgH="825110" progId="Equation.DSMT4">
                  <p:embed/>
                </p:oleObj>
              </mc:Choice>
              <mc:Fallback>
                <p:oleObj name="Equation" r:id="rId13" imgW="698339" imgH="82511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350" y="2202418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231204" y="2336800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9900" y="3415605"/>
            <a:ext cx="7988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Because the cross products are    </a:t>
            </a:r>
            <a:r>
              <a:rPr lang="en-US" sz="2800" dirty="0">
                <a:solidFill>
                  <a:srgbClr val="FF0000"/>
                </a:solidFill>
              </a:rPr>
              <a:t>equal</a:t>
            </a:r>
            <a:r>
              <a:rPr lang="en-US" sz="2800" dirty="0"/>
              <a:t>   , the proportion is   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  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55275" y="3561318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___________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451100" y="3974068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_________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2053" y="27940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39303" y="27548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438400" y="1863725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05" name="Equation" r:id="rId15" imgW="241124" imgH="203139" progId="Equation.DSMT4">
                  <p:embed/>
                </p:oleObj>
              </mc:Choice>
              <mc:Fallback>
                <p:oleObj name="Equation" r:id="rId15" imgW="241124" imgH="203139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63725"/>
                        <a:ext cx="2413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Solve a Proportion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464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spcAft>
                <a:spcPct val="5000"/>
              </a:spcAft>
              <a:tabLst>
                <a:tab pos="5207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Find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cross multiply</a:t>
            </a:r>
            <a:r>
              <a:rPr lang="en-US" dirty="0">
                <a:solidFill>
                  <a:srgbClr val="000000"/>
                </a:solidFill>
              </a:rPr>
              <a:t>) and then set the cross products equal to each other.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Divide both sides of the equation by the number that multiplies the variable.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Simplify.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1158</Words>
  <Application>Microsoft Office PowerPoint</Application>
  <PresentationFormat>On-screen Show (4:3)</PresentationFormat>
  <Paragraphs>177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Courier New</vt:lpstr>
      <vt:lpstr>Calibri</vt:lpstr>
      <vt:lpstr>Arial</vt:lpstr>
      <vt:lpstr>Office Theme</vt:lpstr>
      <vt:lpstr>Equation</vt:lpstr>
      <vt:lpstr>Section 4.2</vt:lpstr>
      <vt:lpstr>Objectives</vt:lpstr>
      <vt:lpstr>Proportions</vt:lpstr>
      <vt:lpstr> Example 1: Verifying Proportions</vt:lpstr>
      <vt:lpstr> Example 1: Verifying Proportions (cont.)</vt:lpstr>
      <vt:lpstr> Example 1: Verifying Proportions (cont.)</vt:lpstr>
      <vt:lpstr> Completion Example 2: Verifying Proportions</vt:lpstr>
      <vt:lpstr> Completion Example 2: Verifying Proportions (cont.)</vt:lpstr>
      <vt:lpstr>To Solve a Proportion</vt:lpstr>
      <vt:lpstr>Example 3: Solving Proportions</vt:lpstr>
      <vt:lpstr>Example 4: Solving Proportions</vt:lpstr>
      <vt:lpstr>Example 4: Solving Proportions (cont.)</vt:lpstr>
      <vt:lpstr>Example 4: Solving Proportions (cont.)</vt:lpstr>
      <vt:lpstr>Example 5: Solving Proportions</vt:lpstr>
      <vt:lpstr>Example 6: Solving Proportions</vt:lpstr>
      <vt:lpstr>Example 6: Solving Proportions (cont.)</vt:lpstr>
      <vt:lpstr>Completion Example 7: Solving Proportions</vt:lpstr>
      <vt:lpstr>Completion Example 7: Solving Proportions (cont.)</vt:lpstr>
      <vt:lpstr>Completion Example 7: Solving Proportions (cont.)</vt:lpstr>
      <vt:lpstr>To Solve an Application Using a Proportion</vt:lpstr>
      <vt:lpstr>Example 8: Application: Solving Proportions</vt:lpstr>
      <vt:lpstr>Example 8: Application: Solving Proportions (cont.)</vt:lpstr>
      <vt:lpstr>Example 9: Application: Solving Proportions</vt:lpstr>
      <vt:lpstr>Example 9: Application: Solving Proportions (cont.)</vt:lpstr>
      <vt:lpstr>Example 10: Application: Solving Proportions</vt:lpstr>
      <vt:lpstr>Example 10: Application: Solving Proportions (cont.)</vt:lpstr>
      <vt:lpstr>Completion Example 11: Application: Solving Proportions</vt:lpstr>
      <vt:lpstr>Completion Example 11: Application: Solving Proportions (cont.)</vt:lpstr>
      <vt:lpstr>Completion Example 12: Application: Solving Proportions</vt:lpstr>
      <vt:lpstr>Completion Example 12: Application: Solving Proportions (cont.)</vt:lpstr>
      <vt:lpstr>Example 13: Application: Solving Proportions Written in Medical Notation</vt:lpstr>
      <vt:lpstr>Example 13: Application: Solving Proportions Written in Medical Notation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Joshua Coggins</cp:lastModifiedBy>
  <cp:revision>189</cp:revision>
  <dcterms:created xsi:type="dcterms:W3CDTF">2013-04-26T14:43:13Z</dcterms:created>
  <dcterms:modified xsi:type="dcterms:W3CDTF">2018-08-02T15:02:01Z</dcterms:modified>
</cp:coreProperties>
</file>