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60" r:id="rId3"/>
    <p:sldId id="261" r:id="rId4"/>
    <p:sldId id="262" r:id="rId5"/>
    <p:sldId id="275" r:id="rId6"/>
    <p:sldId id="276" r:id="rId7"/>
    <p:sldId id="277" r:id="rId8"/>
    <p:sldId id="264" r:id="rId9"/>
    <p:sldId id="266" r:id="rId10"/>
    <p:sldId id="268" r:id="rId11"/>
    <p:sldId id="270" r:id="rId12"/>
    <p:sldId id="271" r:id="rId13"/>
    <p:sldId id="272" r:id="rId14"/>
    <p:sldId id="278" r:id="rId15"/>
    <p:sldId id="279" r:id="rId16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9"/>
      <p:bold r:id="rId20"/>
      <p:italic r:id="rId21"/>
      <p:boldItalic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8B6E0B0-F9F1-B347-8870-028492E9C77F}">
          <p14:sldIdLst>
            <p14:sldId id="256"/>
            <p14:sldId id="260"/>
            <p14:sldId id="261"/>
            <p14:sldId id="262"/>
            <p14:sldId id="275"/>
            <p14:sldId id="276"/>
            <p14:sldId id="277"/>
          </p14:sldIdLst>
        </p14:section>
        <p14:section name="Untitled Section" id="{21EDB75E-FAA6-F040-8323-321B5550E899}">
          <p14:sldIdLst>
            <p14:sldId id="264"/>
            <p14:sldId id="266"/>
            <p14:sldId id="268"/>
            <p14:sldId id="270"/>
            <p14:sldId id="271"/>
            <p14:sldId id="272"/>
            <p14:sldId id="278"/>
            <p14:sldId id="27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5" clrIdx="0"/>
  <p:cmAuthor id="1" name="Nagesh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2D7D9F"/>
    <a:srgbClr val="E5F0F3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79" autoAdjust="0"/>
  </p:normalViewPr>
  <p:slideViewPr>
    <p:cSldViewPr>
      <p:cViewPr varScale="1">
        <p:scale>
          <a:sx n="90" d="100"/>
          <a:sy n="90" d="100"/>
        </p:scale>
        <p:origin x="306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4" Type="http://schemas.openxmlformats.org/officeDocument/2006/relationships/image" Target="../media/image4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Relationship Id="rId9" Type="http://schemas.openxmlformats.org/officeDocument/2006/relationships/image" Target="../media/image20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Relationship Id="rId9" Type="http://schemas.openxmlformats.org/officeDocument/2006/relationships/image" Target="../media/image29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image" Target="../media/image32.wmf"/><Relationship Id="rId7" Type="http://schemas.openxmlformats.org/officeDocument/2006/relationships/image" Target="../media/image36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Relationship Id="rId9" Type="http://schemas.openxmlformats.org/officeDocument/2006/relationships/image" Target="../media/image2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358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FB5637-430F-4104-9E78-309FB010CC06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2BDED4-8815-4F3E-9A94-11DD683D7C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8520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35.bin"/><Relationship Id="rId18" Type="http://schemas.openxmlformats.org/officeDocument/2006/relationships/image" Target="../media/image37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4.wmf"/><Relationship Id="rId1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6.wmf"/><Relationship Id="rId20" Type="http://schemas.openxmlformats.org/officeDocument/2006/relationships/image" Target="../media/image29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5" Type="http://schemas.openxmlformats.org/officeDocument/2006/relationships/oleObject" Target="../embeddings/oleObject36.bin"/><Relationship Id="rId10" Type="http://schemas.openxmlformats.org/officeDocument/2006/relationships/image" Target="../media/image33.wmf"/><Relationship Id="rId19" Type="http://schemas.openxmlformats.org/officeDocument/2006/relationships/oleObject" Target="../embeddings/oleObject38.bin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5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4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9.wmf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40.bin"/><Relationship Id="rId10" Type="http://schemas.openxmlformats.org/officeDocument/2006/relationships/image" Target="../media/image41.wmf"/><Relationship Id="rId4" Type="http://schemas.openxmlformats.org/officeDocument/2006/relationships/image" Target="../media/image38.wmf"/><Relationship Id="rId9" Type="http://schemas.openxmlformats.org/officeDocument/2006/relationships/oleObject" Target="../embeddings/oleObject42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39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46.bin"/><Relationship Id="rId10" Type="http://schemas.openxmlformats.org/officeDocument/2006/relationships/image" Target="../media/image46.wmf"/><Relationship Id="rId4" Type="http://schemas.openxmlformats.org/officeDocument/2006/relationships/image" Target="../media/image43.wmf"/><Relationship Id="rId9" Type="http://schemas.openxmlformats.org/officeDocument/2006/relationships/oleObject" Target="../embeddings/oleObject48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7.bin"/><Relationship Id="rId18" Type="http://schemas.openxmlformats.org/officeDocument/2006/relationships/image" Target="../media/image19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6.wmf"/><Relationship Id="rId1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.wmf"/><Relationship Id="rId20" Type="http://schemas.openxmlformats.org/officeDocument/2006/relationships/image" Target="../media/image20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15.wmf"/><Relationship Id="rId19" Type="http://schemas.openxmlformats.org/officeDocument/2006/relationships/oleObject" Target="../embeddings/oleObject20.bin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26.bin"/><Relationship Id="rId18" Type="http://schemas.openxmlformats.org/officeDocument/2006/relationships/image" Target="../media/image28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5.wmf"/><Relationship Id="rId1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wmf"/><Relationship Id="rId20" Type="http://schemas.openxmlformats.org/officeDocument/2006/relationships/image" Target="../media/image29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5" Type="http://schemas.openxmlformats.org/officeDocument/2006/relationships/oleObject" Target="../embeddings/oleObject27.bin"/><Relationship Id="rId10" Type="http://schemas.openxmlformats.org/officeDocument/2006/relationships/image" Target="../media/image24.wmf"/><Relationship Id="rId19" Type="http://schemas.openxmlformats.org/officeDocument/2006/relationships/oleObject" Target="../embeddings/oleObject29.bin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2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4.5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146048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b="1" i="1" dirty="0">
                <a:solidFill>
                  <a:srgbClr val="1F497D"/>
                </a:solidFill>
              </a:rPr>
              <a:t>Solving Percent Problems </a:t>
            </a:r>
            <a:br>
              <a:rPr lang="en-US" b="1" i="1" dirty="0">
                <a:solidFill>
                  <a:srgbClr val="1F497D"/>
                </a:solidFill>
              </a:rPr>
            </a:br>
            <a:r>
              <a:rPr lang="en-US" b="1" i="1" dirty="0">
                <a:solidFill>
                  <a:srgbClr val="1F497D"/>
                </a:solidFill>
              </a:rPr>
              <a:t>Using Proportions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3: Finding the Percent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What percent of </a:t>
            </a:r>
            <a:r>
              <a:rPr lang="en-US" i="0" dirty="0">
                <a:solidFill>
                  <a:srgbClr val="0000FF"/>
                </a:solidFill>
              </a:rPr>
              <a:t>170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0000FF"/>
                </a:solidFill>
              </a:rPr>
              <a:t>204</a:t>
            </a:r>
            <a:r>
              <a:rPr lang="en-US" i="0" dirty="0">
                <a:solidFill>
                  <a:schemeClr val="tx1"/>
                </a:solidFill>
              </a:rPr>
              <a:t>?</a:t>
            </a: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i="1" dirty="0">
                <a:solidFill>
                  <a:srgbClr val="0000FF"/>
                </a:solidFill>
              </a:rPr>
              <a:t>B</a:t>
            </a:r>
            <a:r>
              <a:rPr lang="en-US" i="0" dirty="0">
                <a:solidFill>
                  <a:srgbClr val="0000FF"/>
                </a:solidFill>
              </a:rPr>
              <a:t> = 170 </a:t>
            </a: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i="0" dirty="0">
                <a:solidFill>
                  <a:srgbClr val="0000FF"/>
                </a:solidFill>
              </a:rPr>
              <a:t> = 204</a:t>
            </a:r>
            <a:r>
              <a:rPr lang="en-US" i="0" dirty="0">
                <a:solidFill>
                  <a:schemeClr val="tx1"/>
                </a:solidFill>
              </a:rPr>
              <a:t>. We want to find the </a:t>
            </a:r>
            <a:r>
              <a:rPr lang="en-US" b="1" i="0" dirty="0">
                <a:solidFill>
                  <a:schemeClr val="tx1"/>
                </a:solidFill>
              </a:rPr>
              <a:t>percent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b="1" i="1" dirty="0">
                <a:solidFill>
                  <a:schemeClr val="tx1"/>
                </a:solidFill>
              </a:rPr>
              <a:t>P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557837" y="5500687"/>
            <a:ext cx="34337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en-US" sz="2800" b="0" dirty="0"/>
              <a:t>So </a:t>
            </a:r>
            <a:r>
              <a:rPr lang="en-US" sz="2800" b="1" dirty="0">
                <a:solidFill>
                  <a:srgbClr val="FF0000"/>
                </a:solidFill>
              </a:rPr>
              <a:t>120%</a:t>
            </a:r>
            <a:r>
              <a:rPr lang="en-US" sz="2800" b="0" dirty="0">
                <a:solidFill>
                  <a:srgbClr val="FF0000"/>
                </a:solidFill>
              </a:rPr>
              <a:t> </a:t>
            </a:r>
            <a:r>
              <a:rPr lang="en-US" sz="2800" b="0" dirty="0"/>
              <a:t>of </a:t>
            </a:r>
            <a:r>
              <a:rPr lang="en-US" sz="2800" b="0" dirty="0">
                <a:solidFill>
                  <a:srgbClr val="0000FF"/>
                </a:solidFill>
              </a:rPr>
              <a:t>170</a:t>
            </a:r>
            <a:r>
              <a:rPr lang="en-US" sz="2800" b="0" dirty="0"/>
              <a:t> is </a:t>
            </a:r>
            <a:r>
              <a:rPr lang="en-US" sz="2800" b="0" dirty="0">
                <a:solidFill>
                  <a:srgbClr val="0000FF"/>
                </a:solidFill>
              </a:rPr>
              <a:t>204</a:t>
            </a:r>
            <a:r>
              <a:rPr lang="en-US" sz="2800" b="0" dirty="0"/>
              <a:t>.</a:t>
            </a:r>
          </a:p>
        </p:txBody>
      </p:sp>
      <p:graphicFrame>
        <p:nvGraphicFramePr>
          <p:cNvPr id="19457" name="Object 1"/>
          <p:cNvGraphicFramePr>
            <a:graphicFrameLocks noChangeAspect="1"/>
          </p:cNvGraphicFramePr>
          <p:nvPr/>
        </p:nvGraphicFramePr>
        <p:xfrm>
          <a:off x="1346200" y="5703424"/>
          <a:ext cx="107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5" name="Equation" r:id="rId3" imgW="1079201" imgH="292123" progId="Equation.DSMT4">
                  <p:embed/>
                </p:oleObj>
              </mc:Choice>
              <mc:Fallback>
                <p:oleObj name="Equation" r:id="rId3" imgW="1079201" imgH="292123" progId="Equation.DSMT4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6200" y="5703424"/>
                        <a:ext cx="1079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3276600" y="5703424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6" name="Equation" r:id="rId5" imgW="927077" imgH="279446" progId="Equation.DSMT4">
                  <p:embed/>
                </p:oleObj>
              </mc:Choice>
              <mc:Fallback>
                <p:oleObj name="Equation" r:id="rId5" imgW="927077" imgH="279446" progId="Equation.DSMT4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5703424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3276600" y="3651250"/>
          <a:ext cx="3251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7" name="Equation" r:id="rId7" imgW="3250833" imgH="241415" progId="Equation.DSMT4">
                  <p:embed/>
                </p:oleObj>
              </mc:Choice>
              <mc:Fallback>
                <p:oleObj name="Equation" r:id="rId7" imgW="3250833" imgH="241415" progId="Equation.DSMT4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651250"/>
                        <a:ext cx="32512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3302000" y="4239552"/>
          <a:ext cx="4470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8" name="Equation" r:id="rId9" imgW="4469481" imgH="609600" progId="Equation.DSMT4">
                  <p:embed/>
                </p:oleObj>
              </mc:Choice>
              <mc:Fallback>
                <p:oleObj name="Equation" r:id="rId9" imgW="4469481" imgH="609600" progId="Equation.DSMT4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4239552"/>
                        <a:ext cx="44704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3276600" y="5084234"/>
          <a:ext cx="2590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9" name="Equation" r:id="rId11" imgW="2590524" imgH="279446" progId="Equation.DSMT4">
                  <p:embed/>
                </p:oleObj>
              </mc:Choice>
              <mc:Fallback>
                <p:oleObj name="Equation" r:id="rId11" imgW="2590524" imgH="279446" progId="Equation.DSMT4">
                  <p:embed/>
                  <p:pic>
                    <p:nvPicPr>
                      <p:cNvPr id="0" name="Picture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5084234"/>
                        <a:ext cx="2590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947882" y="3352800"/>
          <a:ext cx="152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20" name="Equation" r:id="rId13" imgW="1524368" imgH="838292" progId="Equation.DSMT4">
                  <p:embed/>
                </p:oleObj>
              </mc:Choice>
              <mc:Fallback>
                <p:oleObj name="Equation" r:id="rId13" imgW="1524368" imgH="838292" progId="Equation.DSMT4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7882" y="3352800"/>
                        <a:ext cx="1524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7"/>
          <p:cNvGraphicFramePr>
            <a:graphicFrameLocks noChangeAspect="1"/>
          </p:cNvGraphicFramePr>
          <p:nvPr/>
        </p:nvGraphicFramePr>
        <p:xfrm>
          <a:off x="660400" y="4351492"/>
          <a:ext cx="2425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21" name="Equation" r:id="rId15" imgW="2425172" imgH="292123" progId="Equation.DSMT4">
                  <p:embed/>
                </p:oleObj>
              </mc:Choice>
              <mc:Fallback>
                <p:oleObj name="Equation" r:id="rId15" imgW="2425172" imgH="292123" progId="Equation.DSMT4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400" y="4351492"/>
                        <a:ext cx="2425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4" name="Object 8"/>
          <p:cNvGraphicFramePr>
            <a:graphicFrameLocks noChangeAspect="1"/>
          </p:cNvGraphicFramePr>
          <p:nvPr/>
        </p:nvGraphicFramePr>
        <p:xfrm>
          <a:off x="609600" y="4805363"/>
          <a:ext cx="236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22" name="Equation" r:id="rId17" imgW="2361787" imgH="837787" progId="Equation.DSMT4">
                  <p:embed/>
                </p:oleObj>
              </mc:Choice>
              <mc:Fallback>
                <p:oleObj name="Equation" r:id="rId17" imgW="2361787" imgH="837787" progId="Equation.DSMT4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805363"/>
                        <a:ext cx="2362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7500000">
            <a:off x="988072" y="4838304"/>
            <a:ext cx="54864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7500000">
            <a:off x="827797" y="5326677"/>
            <a:ext cx="54864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514" name="Object 58"/>
          <p:cNvGraphicFramePr>
            <a:graphicFrameLocks noChangeAspect="1"/>
          </p:cNvGraphicFramePr>
          <p:nvPr/>
        </p:nvGraphicFramePr>
        <p:xfrm>
          <a:off x="942048" y="2438400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23" name="Equation" r:id="rId19" imgW="1218960" imgH="838080" progId="Equation.DSMT4">
                  <p:embed/>
                </p:oleObj>
              </mc:Choice>
              <mc:Fallback>
                <p:oleObj name="Equation" r:id="rId19" imgW="1218960" imgH="838080" progId="Equation.DSMT4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2048" y="2438400"/>
                        <a:ext cx="1219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4: Application: Finding the Amount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3464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Many food product labels now list total calories and number of calories from fat. Dietary experts believe that a healthy diet has at most </a:t>
            </a:r>
            <a:r>
              <a:rPr lang="en-US" dirty="0">
                <a:solidFill>
                  <a:srgbClr val="0000FF"/>
                </a:solidFill>
              </a:rPr>
              <a:t>30%</a:t>
            </a:r>
            <a:r>
              <a:rPr lang="en-US" dirty="0"/>
              <a:t> of its calories derived from fat. Following this guideline, if an adult consumes </a:t>
            </a:r>
            <a:r>
              <a:rPr lang="en-US" dirty="0">
                <a:solidFill>
                  <a:srgbClr val="0000FF"/>
                </a:solidFill>
              </a:rPr>
              <a:t>2500 calories</a:t>
            </a:r>
            <a:r>
              <a:rPr lang="en-US" dirty="0"/>
              <a:t> per day, at most how many calories should be from fat?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Application: Finding the Amount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16390" name="Object 3"/>
          <p:cNvGraphicFramePr>
            <a:graphicFrameLocks noChangeAspect="1"/>
          </p:cNvGraphicFramePr>
          <p:nvPr/>
        </p:nvGraphicFramePr>
        <p:xfrm>
          <a:off x="3546764" y="5588000"/>
          <a:ext cx="1155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9" name="Equation" r:id="rId3" imgW="1167941" imgH="292123" progId="Equation.DSMT4">
                  <p:embed/>
                </p:oleObj>
              </mc:Choice>
              <mc:Fallback>
                <p:oleObj name="Equation" r:id="rId3" imgW="1167941" imgH="292123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6764" y="5588000"/>
                        <a:ext cx="1155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65150" y="2819400"/>
          <a:ext cx="205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0" name="Equation" r:id="rId5" imgW="2056987" imgH="837787" progId="Equation.DSMT4">
                  <p:embed/>
                </p:oleObj>
              </mc:Choice>
              <mc:Fallback>
                <p:oleObj name="Equation" r:id="rId5" imgW="2056987" imgH="837787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" y="2819400"/>
                        <a:ext cx="2057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3556000" y="3009900"/>
          <a:ext cx="168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1" name="Equation" r:id="rId7" imgW="1688801" imgH="837787" progId="Equation.DSMT4">
                  <p:embed/>
                </p:oleObj>
              </mc:Choice>
              <mc:Fallback>
                <p:oleObj name="Equation" r:id="rId7" imgW="1688801" imgH="837787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0" y="3009900"/>
                        <a:ext cx="1689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2895600" y="4025900"/>
          <a:ext cx="2463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2" name="Equation" r:id="rId9" imgW="2463203" imgH="292123" progId="Equation.DSMT4">
                  <p:embed/>
                </p:oleObj>
              </mc:Choice>
              <mc:Fallback>
                <p:oleObj name="Equation" r:id="rId9" imgW="2463203" imgH="292123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025900"/>
                        <a:ext cx="2463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041650" y="4559300"/>
          <a:ext cx="237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3" name="Equation" r:id="rId11" imgW="2374464" imgH="837787" progId="Equation.DSMT4">
                  <p:embed/>
                </p:oleObj>
              </mc:Choice>
              <mc:Fallback>
                <p:oleObj name="Equation" r:id="rId11" imgW="2374464" imgH="837787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1650" y="4559300"/>
                        <a:ext cx="2374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7500000">
            <a:off x="4448452" y="4568932"/>
            <a:ext cx="54864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7500000">
            <a:off x="4625097" y="5078087"/>
            <a:ext cx="54864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3"/>
          <p:cNvSpPr txBox="1">
            <a:spLocks/>
          </p:cNvSpPr>
          <p:nvPr/>
        </p:nvSpPr>
        <p:spPr>
          <a:xfrm>
            <a:off x="457199" y="1035105"/>
            <a:ext cx="8354291" cy="1902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 this problem, we want to find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30%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the total diet of 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2500 calories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So, with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% = 30%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2500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we want to find the value of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Substitution in the proportion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Application: Finding the Amount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17411" name="Rectangle 4"/>
          <p:cNvSpPr>
            <a:spLocks noChangeArrowheads="1"/>
          </p:cNvSpPr>
          <p:nvPr/>
        </p:nvSpPr>
        <p:spPr bwMode="auto">
          <a:xfrm>
            <a:off x="457200" y="1371600"/>
            <a:ext cx="8305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en-US" sz="2800" b="0" dirty="0"/>
              <a:t>So in a healthy diet of </a:t>
            </a:r>
            <a:r>
              <a:rPr lang="en-US" sz="2800" b="0" dirty="0">
                <a:solidFill>
                  <a:srgbClr val="0000FF"/>
                </a:solidFill>
              </a:rPr>
              <a:t>2500 calories</a:t>
            </a:r>
            <a:r>
              <a:rPr lang="en-US" sz="2800" b="0" dirty="0"/>
              <a:t> per day, no more than </a:t>
            </a:r>
            <a:r>
              <a:rPr lang="en-US" sz="2800" b="0" dirty="0">
                <a:solidFill>
                  <a:srgbClr val="FF0000"/>
                </a:solidFill>
              </a:rPr>
              <a:t>750</a:t>
            </a:r>
            <a:r>
              <a:rPr lang="en-US" sz="2800" b="0" dirty="0">
                <a:solidFill>
                  <a:srgbClr val="FF3300"/>
                </a:solidFill>
              </a:rPr>
              <a:t> </a:t>
            </a:r>
            <a:r>
              <a:rPr lang="en-US" sz="2800" b="0" dirty="0">
                <a:solidFill>
                  <a:srgbClr val="FF0000"/>
                </a:solidFill>
              </a:rPr>
              <a:t>calories</a:t>
            </a:r>
            <a:r>
              <a:rPr lang="en-US" sz="2800" b="0" dirty="0"/>
              <a:t> should be derived from fat.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5: Application: Finding the Percent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76784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r>
              <a:rPr lang="en-US" dirty="0"/>
              <a:t>Greg is hoping to raise </a:t>
            </a:r>
            <a:r>
              <a:rPr lang="en-US" dirty="0">
                <a:solidFill>
                  <a:srgbClr val="0000FF"/>
                </a:solidFill>
              </a:rPr>
              <a:t>$750</a:t>
            </a:r>
            <a:r>
              <a:rPr lang="en-US" dirty="0"/>
              <a:t> for a charity bicycle ride. Currently, his friends and family have donated </a:t>
            </a:r>
            <a:r>
              <a:rPr lang="en-US" dirty="0">
                <a:solidFill>
                  <a:srgbClr val="0000FF"/>
                </a:solidFill>
              </a:rPr>
              <a:t>$330</a:t>
            </a:r>
            <a:r>
              <a:rPr lang="en-US" dirty="0"/>
              <a:t> toward the cause. What percent of his goal has he reached?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2926725"/>
            <a:ext cx="8153400" cy="25391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800" b="1" dirty="0"/>
              <a:t>Solution</a:t>
            </a:r>
          </a:p>
          <a:p>
            <a:r>
              <a:rPr lang="en-US" sz="2800" dirty="0"/>
              <a:t>Greg has raised </a:t>
            </a:r>
            <a:r>
              <a:rPr lang="en-US" sz="2800" dirty="0">
                <a:solidFill>
                  <a:srgbClr val="0000FF"/>
                </a:solidFill>
              </a:rPr>
              <a:t>$330</a:t>
            </a:r>
            <a:r>
              <a:rPr lang="en-US" sz="2800" dirty="0"/>
              <a:t> towards his goal. We want to find what percent this amount is of </a:t>
            </a:r>
            <a:r>
              <a:rPr lang="en-US" sz="2800" dirty="0">
                <a:solidFill>
                  <a:srgbClr val="0000FF"/>
                </a:solidFill>
              </a:rPr>
              <a:t>$750</a:t>
            </a:r>
            <a:r>
              <a:rPr lang="en-US" sz="2800" dirty="0"/>
              <a:t>. So, with </a:t>
            </a:r>
            <a:r>
              <a:rPr lang="en-US" sz="2800" i="1" dirty="0">
                <a:solidFill>
                  <a:srgbClr val="0000FF"/>
                </a:solidFill>
              </a:rPr>
              <a:t>B </a:t>
            </a:r>
            <a:r>
              <a:rPr lang="en-US" sz="2800" dirty="0">
                <a:solidFill>
                  <a:srgbClr val="0000FF"/>
                </a:solidFill>
              </a:rPr>
              <a:t>= $750 </a:t>
            </a:r>
            <a:r>
              <a:rPr lang="en-US" sz="2800" dirty="0"/>
              <a:t>and </a:t>
            </a:r>
            <a:r>
              <a:rPr lang="en-US" sz="2800" i="1" dirty="0">
                <a:solidFill>
                  <a:srgbClr val="0000FF"/>
                </a:solidFill>
              </a:rPr>
              <a:t>A </a:t>
            </a:r>
            <a:r>
              <a:rPr lang="en-US" sz="2800" dirty="0">
                <a:solidFill>
                  <a:srgbClr val="0000FF"/>
                </a:solidFill>
              </a:rPr>
              <a:t>= $330</a:t>
            </a:r>
            <a:r>
              <a:rPr lang="en-US" sz="2800" dirty="0"/>
              <a:t>, We want to find the value of </a:t>
            </a:r>
            <a:r>
              <a:rPr lang="en-US" sz="2800" i="1" dirty="0"/>
              <a:t>P</a:t>
            </a:r>
            <a:r>
              <a:rPr lang="en-US" sz="2800" dirty="0"/>
              <a:t>.</a:t>
            </a:r>
            <a:endParaRPr lang="en-US" sz="1200" dirty="0"/>
          </a:p>
          <a:p>
            <a:pPr>
              <a:lnSpc>
                <a:spcPct val="150000"/>
              </a:lnSpc>
            </a:pPr>
            <a:r>
              <a:rPr lang="en-US" sz="2800" dirty="0"/>
              <a:t>Substitution in the proportion</a:t>
            </a:r>
          </a:p>
        </p:txBody>
      </p:sp>
      <p:graphicFrame>
        <p:nvGraphicFramePr>
          <p:cNvPr id="27650" name="Object 2"/>
          <p:cNvGraphicFramePr>
            <a:graphicFrameLocks noChangeAspect="1"/>
          </p:cNvGraphicFramePr>
          <p:nvPr/>
        </p:nvGraphicFramePr>
        <p:xfrm>
          <a:off x="4907973" y="4755573"/>
          <a:ext cx="205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6" name="Equation" r:id="rId3" imgW="2056987" imgH="837787" progId="Equation.DSMT4">
                  <p:embed/>
                </p:oleObj>
              </mc:Choice>
              <mc:Fallback>
                <p:oleObj name="Equation" r:id="rId3" imgW="2056987" imgH="837787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7973" y="4755573"/>
                        <a:ext cx="2057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Application: Finding the Percent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16390" name="Object 3"/>
          <p:cNvGraphicFramePr>
            <a:graphicFrameLocks noChangeAspect="1"/>
          </p:cNvGraphicFramePr>
          <p:nvPr/>
        </p:nvGraphicFramePr>
        <p:xfrm>
          <a:off x="3567546" y="4184650"/>
          <a:ext cx="904875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8" name="Equation" r:id="rId3" imgW="914400" imgH="279446" progId="Equation.DSMT4">
                  <p:embed/>
                </p:oleObj>
              </mc:Choice>
              <mc:Fallback>
                <p:oleObj name="Equation" r:id="rId3" imgW="914400" imgH="279446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7546" y="4184650"/>
                        <a:ext cx="904875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3245427" y="1600200"/>
          <a:ext cx="152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9" name="Equation" r:id="rId5" imgW="1524368" imgH="838292" progId="Equation.DSMT4">
                  <p:embed/>
                </p:oleObj>
              </mc:Choice>
              <mc:Fallback>
                <p:oleObj name="Equation" r:id="rId5" imgW="1524368" imgH="838292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5427" y="1600200"/>
                        <a:ext cx="1524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2908300" y="2616200"/>
          <a:ext cx="2438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0" name="Equation" r:id="rId7" imgW="2437849" imgH="292123" progId="Equation.DSMT4">
                  <p:embed/>
                </p:oleObj>
              </mc:Choice>
              <mc:Fallback>
                <p:oleObj name="Equation" r:id="rId7" imgW="2437849" imgH="292123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8300" y="2616200"/>
                        <a:ext cx="2438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2838450" y="3149600"/>
          <a:ext cx="236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1" name="Equation" r:id="rId9" imgW="2361787" imgH="837787" progId="Equation.DSMT4">
                  <p:embed/>
                </p:oleObj>
              </mc:Choice>
              <mc:Fallback>
                <p:oleObj name="Equation" r:id="rId9" imgW="2361787" imgH="837787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8450" y="3149600"/>
                        <a:ext cx="2362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7500000">
            <a:off x="3229045" y="3180014"/>
            <a:ext cx="54864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7500000">
            <a:off x="3066461" y="3668387"/>
            <a:ext cx="54864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1524000" y="4876800"/>
            <a:ext cx="50795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Greg has reached </a:t>
            </a:r>
            <a:r>
              <a:rPr lang="en-US" sz="2800" dirty="0">
                <a:solidFill>
                  <a:srgbClr val="FF0000"/>
                </a:solidFill>
              </a:rPr>
              <a:t>44%</a:t>
            </a:r>
            <a:r>
              <a:rPr lang="en-US" sz="2800" dirty="0"/>
              <a:t> of his goal.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Solve problems using the percent proportion</a:t>
            </a:r>
            <a:endParaRPr lang="en-US" sz="1500" i="0" dirty="0">
              <a:solidFill>
                <a:schemeClr val="tx1"/>
              </a:solidFill>
            </a:endParaRPr>
          </a:p>
          <a:p>
            <a:pPr marL="463550" indent="-463550" eaLnBrk="1" hangingPunct="1">
              <a:spcAft>
                <a:spcPts val="1200"/>
              </a:spcAft>
              <a:buFont typeface="Courier New" pitchFamily="49" charset="0"/>
              <a:buChar char="o"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150984"/>
              </p:ext>
            </p:extLst>
          </p:nvPr>
        </p:nvGraphicFramePr>
        <p:xfrm>
          <a:off x="1024604" y="1865672"/>
          <a:ext cx="130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3" imgW="1307939" imgH="837787" progId="Equation.DSMT4">
                  <p:embed/>
                </p:oleObj>
              </mc:Choice>
              <mc:Fallback>
                <p:oleObj name="Equation" r:id="rId3" imgW="1307939" imgH="837787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4604" y="1865672"/>
                        <a:ext cx="1308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364715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 algn="ctr">
              <a:tabLst>
                <a:tab pos="520700" algn="l"/>
                <a:tab pos="9779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Formula</a:t>
            </a:r>
          </a:p>
          <a:p>
            <a:pPr marL="15875" indent="-15875">
              <a:tabLst>
                <a:tab pos="520700" algn="l"/>
                <a:tab pos="977900" algn="l"/>
              </a:tabLst>
            </a:pPr>
            <a:endParaRPr lang="en-US" sz="900" dirty="0">
              <a:solidFill>
                <a:srgbClr val="000000"/>
              </a:solidFill>
            </a:endParaRPr>
          </a:p>
          <a:p>
            <a:pPr marL="15875" indent="-15875">
              <a:tabLst>
                <a:tab pos="520700" algn="l"/>
                <a:tab pos="977900" algn="l"/>
              </a:tabLst>
            </a:pPr>
            <a:endParaRPr lang="en-US" sz="2800" i="1" dirty="0">
              <a:solidFill>
                <a:srgbClr val="000000"/>
              </a:solidFill>
            </a:endParaRPr>
          </a:p>
          <a:p>
            <a:pPr marL="15875" indent="-15875">
              <a:tabLst>
                <a:tab pos="520700" algn="l"/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For the proportion</a:t>
            </a:r>
          </a:p>
          <a:p>
            <a:pPr marL="15875" indent="-15875">
              <a:tabLst>
                <a:tab pos="520700" algn="l"/>
                <a:tab pos="977900" algn="l"/>
              </a:tabLst>
            </a:pPr>
            <a:endParaRPr lang="en-US" sz="2800" i="1" dirty="0">
              <a:solidFill>
                <a:srgbClr val="000000"/>
              </a:solidFill>
            </a:endParaRPr>
          </a:p>
          <a:p>
            <a:pPr marL="15875" indent="-15875">
              <a:tabLst>
                <a:tab pos="520700" algn="l"/>
                <a:tab pos="977900" algn="l"/>
              </a:tabLst>
            </a:pP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% = </a:t>
            </a:r>
            <a:r>
              <a:rPr lang="en-US" sz="2800" b="1" dirty="0">
                <a:solidFill>
                  <a:srgbClr val="C00000"/>
                </a:solidFill>
              </a:rPr>
              <a:t>percent</a:t>
            </a:r>
            <a:r>
              <a:rPr lang="en-US" sz="2800" dirty="0">
                <a:solidFill>
                  <a:srgbClr val="000000"/>
                </a:solidFill>
              </a:rPr>
              <a:t> (written as the ratio         ).</a:t>
            </a:r>
          </a:p>
          <a:p>
            <a:pPr marL="15875" indent="-15875">
              <a:tabLst>
                <a:tab pos="520700" algn="l"/>
                <a:tab pos="977900" algn="l"/>
              </a:tabLst>
            </a:pPr>
            <a:endParaRPr lang="en-US" sz="1100" dirty="0">
              <a:solidFill>
                <a:srgbClr val="000000"/>
              </a:solidFill>
            </a:endParaRPr>
          </a:p>
          <a:p>
            <a:pPr marL="15875" indent="-15875">
              <a:spcBef>
                <a:spcPts val="600"/>
              </a:spcBef>
              <a:tabLst>
                <a:tab pos="520700" algn="l"/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  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= </a:t>
            </a:r>
            <a:r>
              <a:rPr lang="en-US" sz="2800" b="1" dirty="0">
                <a:solidFill>
                  <a:srgbClr val="C00000"/>
                </a:solidFill>
              </a:rPr>
              <a:t>base</a:t>
            </a:r>
            <a:r>
              <a:rPr lang="en-US" sz="2800" dirty="0">
                <a:solidFill>
                  <a:srgbClr val="000000"/>
                </a:solidFill>
              </a:rPr>
              <a:t> (number that we are finding the percent of).</a:t>
            </a:r>
          </a:p>
          <a:p>
            <a:pPr marL="15875" indent="-15875">
              <a:spcBef>
                <a:spcPts val="1200"/>
              </a:spcBef>
              <a:tabLst>
                <a:tab pos="520700" algn="l"/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  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= </a:t>
            </a:r>
            <a:r>
              <a:rPr lang="en-US" sz="2800" b="1" dirty="0">
                <a:solidFill>
                  <a:srgbClr val="C00000"/>
                </a:solidFill>
              </a:rPr>
              <a:t>amount</a:t>
            </a:r>
            <a:r>
              <a:rPr lang="en-US" sz="2800" dirty="0">
                <a:solidFill>
                  <a:srgbClr val="000000"/>
                </a:solidFill>
              </a:rPr>
              <a:t> (a part of the base).</a:t>
            </a: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7391400" cy="990600"/>
          </a:xfrm>
          <a:prstGeom prst="rect">
            <a:avLst/>
          </a:prstGeom>
        </p:spPr>
        <p:txBody>
          <a:bodyPr anchor="ctr" anchorCtr="0"/>
          <a:lstStyle/>
          <a:p>
            <a:r>
              <a:rPr lang="en-US" dirty="0"/>
              <a:t>The</a:t>
            </a:r>
            <a:r>
              <a:rPr lang="en-US" dirty="0">
                <a:solidFill>
                  <a:schemeClr val="accent1"/>
                </a:solidFill>
              </a:rPr>
              <a:t> Percent Proportion</a:t>
            </a:r>
          </a:p>
        </p:txBody>
      </p:sp>
      <p:graphicFrame>
        <p:nvGraphicFramePr>
          <p:cNvPr id="6148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5465618" y="2971800"/>
          <a:ext cx="60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3" imgW="609600" imgH="837787" progId="Equation.DSMT4">
                  <p:embed/>
                </p:oleObj>
              </mc:Choice>
              <mc:Fallback>
                <p:oleObj name="Equation" r:id="rId3" imgW="609600" imgH="837787" progId="Equation.DSMT4">
                  <p:embed/>
                  <p:pic>
                    <p:nvPicPr>
                      <p:cNvPr id="0" name="Picture 2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5618" y="2971800"/>
                        <a:ext cx="609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Grp="1" noChangeAspect="1"/>
          </p:cNvGraphicFramePr>
          <p:nvPr/>
        </p:nvGraphicFramePr>
        <p:xfrm>
          <a:off x="3272092" y="2157845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Equation" r:id="rId5" imgW="1206523" imgH="837787" progId="Equation.DSMT4">
                  <p:embed/>
                </p:oleObj>
              </mc:Choice>
              <mc:Fallback>
                <p:oleObj name="Equation" r:id="rId5" imgW="1206523" imgH="837787" progId="Equation.DSMT4">
                  <p:embed/>
                  <p:pic>
                    <p:nvPicPr>
                      <p:cNvPr id="0" name="Picture 2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2092" y="2157845"/>
                        <a:ext cx="1206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2"/>
          <p:cNvGraphicFramePr>
            <a:graphicFrameLocks noChangeAspect="1"/>
          </p:cNvGraphicFramePr>
          <p:nvPr/>
        </p:nvGraphicFramePr>
        <p:xfrm>
          <a:off x="6135688" y="80963"/>
          <a:ext cx="1179512" cy="817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7" imgW="1396678" imgH="965108" progId="Equation.DSMT4">
                  <p:embed/>
                </p:oleObj>
              </mc:Choice>
              <mc:Fallback>
                <p:oleObj name="Equation" r:id="rId7" imgW="1396678" imgH="965108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5688" y="80963"/>
                        <a:ext cx="1179512" cy="817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/>
          </p:cNvSpPr>
          <p:nvPr/>
        </p:nvSpPr>
        <p:spPr>
          <a:xfrm>
            <a:off x="457200" y="1280160"/>
            <a:ext cx="8229600" cy="359072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 algn="ctr">
              <a:tabLst>
                <a:tab pos="13716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Formula (cont.)</a:t>
            </a:r>
          </a:p>
          <a:p>
            <a:pPr marL="15875" indent="-15875">
              <a:lnSpc>
                <a:spcPts val="5000"/>
              </a:lnSpc>
              <a:tabLst>
                <a:tab pos="13716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Type 1:</a:t>
            </a:r>
            <a:r>
              <a:rPr lang="en-US" sz="2800" dirty="0">
                <a:solidFill>
                  <a:srgbClr val="000000"/>
                </a:solidFill>
              </a:rPr>
              <a:t>	Find the </a:t>
            </a:r>
            <a:r>
              <a:rPr lang="en-US" sz="2800" b="1" dirty="0">
                <a:solidFill>
                  <a:srgbClr val="C00000"/>
                </a:solidFill>
              </a:rPr>
              <a:t>amount</a:t>
            </a:r>
            <a:r>
              <a:rPr lang="en-US" sz="2800" dirty="0">
                <a:solidFill>
                  <a:srgbClr val="000000"/>
                </a:solidFill>
              </a:rPr>
              <a:t> given the base and the 	percent.</a:t>
            </a:r>
          </a:p>
          <a:p>
            <a:pPr marL="15875" indent="-15875">
              <a:tabLst>
                <a:tab pos="1371600" algn="l"/>
              </a:tabLst>
            </a:pPr>
            <a:endParaRPr lang="en-US" sz="400" dirty="0">
              <a:solidFill>
                <a:srgbClr val="000000"/>
              </a:solidFill>
            </a:endParaRPr>
          </a:p>
          <a:p>
            <a:pPr marL="15875" indent="-15875">
              <a:tabLst>
                <a:tab pos="13716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	What is </a:t>
            </a: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% of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?</a:t>
            </a:r>
          </a:p>
          <a:p>
            <a:pPr marL="15875" indent="-15875">
              <a:tabLst>
                <a:tab pos="13716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</a:t>
            </a:r>
            <a:endParaRPr lang="en-US" sz="1000" dirty="0">
              <a:solidFill>
                <a:srgbClr val="000000"/>
              </a:solidFill>
            </a:endParaRPr>
          </a:p>
          <a:p>
            <a:pPr marL="15875" indent="-15875">
              <a:tabLst>
                <a:tab pos="13716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	What is 65% of 500?</a:t>
            </a:r>
          </a:p>
          <a:p>
            <a:pPr marL="15875" indent="-15875">
              <a:tabLst>
                <a:tab pos="13716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	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97280"/>
          </a:xfrm>
          <a:prstGeom prst="rect">
            <a:avLst/>
          </a:prstGeom>
        </p:spPr>
        <p:txBody>
          <a:bodyPr anchor="ctr" anchorCtr="0"/>
          <a:lstStyle/>
          <a:p>
            <a:r>
              <a:rPr lang="en-US" dirty="0"/>
              <a:t>Solving Problems Using the </a:t>
            </a:r>
            <a:r>
              <a:rPr lang="en-US" dirty="0">
                <a:solidFill>
                  <a:schemeClr val="accent1"/>
                </a:solidFill>
              </a:rPr>
              <a:t>Percent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Proportion</a:t>
            </a:r>
          </a:p>
        </p:txBody>
      </p:sp>
      <p:graphicFrame>
        <p:nvGraphicFramePr>
          <p:cNvPr id="7172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5181600" y="3733800"/>
          <a:ext cx="153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3" imgW="1537052" imgH="838292" progId="Equation.DSMT4">
                  <p:embed/>
                </p:oleObj>
              </mc:Choice>
              <mc:Fallback>
                <p:oleObj name="Equation" r:id="rId3" imgW="1537052" imgH="838292" progId="Equation.DSMT4">
                  <p:embed/>
                  <p:pic>
                    <p:nvPicPr>
                      <p:cNvPr id="0" name="Picture 2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3733800"/>
                        <a:ext cx="153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/>
        </p:nvGraphicFramePr>
        <p:xfrm>
          <a:off x="5507038" y="528638"/>
          <a:ext cx="904875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Equation" r:id="rId5" imgW="1066524" imgH="494956" progId="Equation.DSMT4">
                  <p:embed/>
                </p:oleObj>
              </mc:Choice>
              <mc:Fallback>
                <p:oleObj name="Equation" r:id="rId5" imgW="1066524" imgH="494956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7038" y="528638"/>
                        <a:ext cx="904875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/>
          </p:cNvSpPr>
          <p:nvPr/>
        </p:nvSpPr>
        <p:spPr>
          <a:xfrm>
            <a:off x="457200" y="1280160"/>
            <a:ext cx="8229600" cy="317009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 algn="ctr">
              <a:tabLst>
                <a:tab pos="13716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 Formula (cont.)</a:t>
            </a:r>
          </a:p>
          <a:p>
            <a:pPr marL="15875" indent="-15875">
              <a:tabLst>
                <a:tab pos="13716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Type 2:</a:t>
            </a:r>
            <a:r>
              <a:rPr lang="en-US" sz="2800" dirty="0">
                <a:solidFill>
                  <a:srgbClr val="000000"/>
                </a:solidFill>
              </a:rPr>
              <a:t>	Find the </a:t>
            </a:r>
            <a:r>
              <a:rPr lang="en-US" sz="2800" b="1" dirty="0">
                <a:solidFill>
                  <a:srgbClr val="C00000"/>
                </a:solidFill>
              </a:rPr>
              <a:t>base</a:t>
            </a:r>
            <a:r>
              <a:rPr lang="en-US" sz="2800" dirty="0">
                <a:solidFill>
                  <a:srgbClr val="000000"/>
                </a:solidFill>
              </a:rPr>
              <a:t> given the percent and the 	amount.</a:t>
            </a:r>
          </a:p>
          <a:p>
            <a:pPr marL="15875" indent="-15875">
              <a:tabLst>
                <a:tab pos="1371600" algn="l"/>
              </a:tabLst>
            </a:pPr>
            <a:endParaRPr lang="en-US" sz="400" dirty="0">
              <a:solidFill>
                <a:srgbClr val="000000"/>
              </a:solidFill>
            </a:endParaRPr>
          </a:p>
          <a:p>
            <a:pPr marL="15875" indent="-15875">
              <a:tabLst>
                <a:tab pos="13716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	</a:t>
            </a: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% of what number is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?</a:t>
            </a:r>
          </a:p>
          <a:p>
            <a:pPr marL="15875" indent="-15875">
              <a:tabLst>
                <a:tab pos="13716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</a:t>
            </a:r>
            <a:endParaRPr lang="en-US" sz="1000" dirty="0">
              <a:solidFill>
                <a:srgbClr val="000000"/>
              </a:solidFill>
            </a:endParaRPr>
          </a:p>
          <a:p>
            <a:pPr marL="15875" indent="-15875">
              <a:tabLst>
                <a:tab pos="13716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	57% of what number is 51.3?</a:t>
            </a:r>
          </a:p>
          <a:p>
            <a:pPr marL="15875" indent="-15875">
              <a:tabLst>
                <a:tab pos="13716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	</a:t>
            </a:r>
          </a:p>
        </p:txBody>
      </p:sp>
      <p:graphicFrame>
        <p:nvGraphicFramePr>
          <p:cNvPr id="7172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6324600" y="3309938"/>
          <a:ext cx="1536700" cy="804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9" name="Equation" r:id="rId3" imgW="1600062" imgH="837787" progId="Equation.DSMT4">
                  <p:embed/>
                </p:oleObj>
              </mc:Choice>
              <mc:Fallback>
                <p:oleObj name="Equation" r:id="rId3" imgW="1600062" imgH="837787" progId="Equation.DSMT4">
                  <p:embed/>
                  <p:pic>
                    <p:nvPicPr>
                      <p:cNvPr id="0" name="Picture 1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3309938"/>
                        <a:ext cx="1536700" cy="804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97280"/>
          </a:xfrm>
          <a:prstGeom prst="rect">
            <a:avLst/>
          </a:prstGeom>
        </p:spPr>
        <p:txBody>
          <a:bodyPr anchor="ctr" anchorCtr="0"/>
          <a:lstStyle/>
          <a:p>
            <a:r>
              <a:rPr lang="en-US" dirty="0"/>
              <a:t>Solving Problems Using the </a:t>
            </a:r>
            <a:r>
              <a:rPr lang="en-US" dirty="0">
                <a:solidFill>
                  <a:schemeClr val="accent1"/>
                </a:solidFill>
              </a:rPr>
              <a:t>Percent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Proportion           (cont.)</a:t>
            </a:r>
          </a:p>
        </p:txBody>
      </p:sp>
      <p:graphicFrame>
        <p:nvGraphicFramePr>
          <p:cNvPr id="10" name="Object 14"/>
          <p:cNvGraphicFramePr>
            <a:graphicFrameLocks noChangeAspect="1"/>
          </p:cNvGraphicFramePr>
          <p:nvPr/>
        </p:nvGraphicFramePr>
        <p:xfrm>
          <a:off x="4426612" y="533400"/>
          <a:ext cx="884238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0" name="Equation" r:id="rId5" imgW="1041170" imgH="482278" progId="Equation.DSMT4">
                  <p:embed/>
                </p:oleObj>
              </mc:Choice>
              <mc:Fallback>
                <p:oleObj name="Equation" r:id="rId5" imgW="1041170" imgH="482278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6612" y="533400"/>
                        <a:ext cx="884238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/>
          </p:cNvSpPr>
          <p:nvPr/>
        </p:nvSpPr>
        <p:spPr>
          <a:xfrm>
            <a:off x="457200" y="1280160"/>
            <a:ext cx="8229600" cy="317009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 algn="ctr">
              <a:tabLst>
                <a:tab pos="13716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Formula (cont.)</a:t>
            </a:r>
          </a:p>
          <a:p>
            <a:pPr marL="15875" indent="-15875">
              <a:tabLst>
                <a:tab pos="13716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Type 3:</a:t>
            </a:r>
            <a:r>
              <a:rPr lang="en-US" sz="2800" dirty="0">
                <a:solidFill>
                  <a:srgbClr val="000000"/>
                </a:solidFill>
              </a:rPr>
              <a:t>	Find the </a:t>
            </a:r>
            <a:r>
              <a:rPr lang="en-US" sz="2800" b="1" dirty="0">
                <a:solidFill>
                  <a:srgbClr val="C00000"/>
                </a:solidFill>
              </a:rPr>
              <a:t>percent</a:t>
            </a:r>
            <a:r>
              <a:rPr lang="en-US" sz="2800" dirty="0">
                <a:solidFill>
                  <a:srgbClr val="000000"/>
                </a:solidFill>
              </a:rPr>
              <a:t> given the base and the 	amount.</a:t>
            </a:r>
          </a:p>
          <a:p>
            <a:pPr marL="15875" indent="-15875">
              <a:tabLst>
                <a:tab pos="1371600" algn="l"/>
              </a:tabLst>
            </a:pPr>
            <a:endParaRPr lang="en-US" sz="400" dirty="0">
              <a:solidFill>
                <a:srgbClr val="000000"/>
              </a:solidFill>
            </a:endParaRPr>
          </a:p>
          <a:p>
            <a:pPr marL="15875" indent="-15875">
              <a:tabLst>
                <a:tab pos="13716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	What percent of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is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?</a:t>
            </a:r>
          </a:p>
          <a:p>
            <a:pPr marL="15875" indent="-15875">
              <a:tabLst>
                <a:tab pos="13716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</a:t>
            </a:r>
            <a:endParaRPr lang="en-US" sz="1000" dirty="0">
              <a:solidFill>
                <a:srgbClr val="000000"/>
              </a:solidFill>
            </a:endParaRPr>
          </a:p>
          <a:p>
            <a:pPr marL="15875" indent="-15875">
              <a:tabLst>
                <a:tab pos="13716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	What percent of 170 is 204?</a:t>
            </a:r>
          </a:p>
          <a:p>
            <a:pPr marL="15875" indent="-15875">
              <a:tabLst>
                <a:tab pos="13716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	</a:t>
            </a:r>
          </a:p>
        </p:txBody>
      </p:sp>
      <p:graphicFrame>
        <p:nvGraphicFramePr>
          <p:cNvPr id="7172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6172200" y="3352800"/>
          <a:ext cx="1463675" cy="804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3" name="Equation" r:id="rId3" imgW="1524368" imgH="838292" progId="Equation.DSMT4">
                  <p:embed/>
                </p:oleObj>
              </mc:Choice>
              <mc:Fallback>
                <p:oleObj name="Equation" r:id="rId3" imgW="1524368" imgH="838292" progId="Equation.DSMT4">
                  <p:embed/>
                  <p:pic>
                    <p:nvPicPr>
                      <p:cNvPr id="0" name="Picture 1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3352800"/>
                        <a:ext cx="1463675" cy="804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97280"/>
          </a:xfrm>
          <a:prstGeom prst="rect">
            <a:avLst/>
          </a:prstGeom>
        </p:spPr>
        <p:txBody>
          <a:bodyPr anchor="ctr" anchorCtr="0"/>
          <a:lstStyle/>
          <a:p>
            <a:r>
              <a:rPr lang="en-US" dirty="0"/>
              <a:t>Solving Problems Using the </a:t>
            </a:r>
            <a:r>
              <a:rPr lang="en-US" dirty="0">
                <a:solidFill>
                  <a:schemeClr val="accent1"/>
                </a:solidFill>
              </a:rPr>
              <a:t>Percent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Proportion           (cont.)</a:t>
            </a:r>
          </a:p>
        </p:txBody>
      </p:sp>
      <p:graphicFrame>
        <p:nvGraphicFramePr>
          <p:cNvPr id="10" name="Object 14"/>
          <p:cNvGraphicFramePr>
            <a:graphicFrameLocks noChangeAspect="1"/>
          </p:cNvGraphicFramePr>
          <p:nvPr/>
        </p:nvGraphicFramePr>
        <p:xfrm>
          <a:off x="4426612" y="533400"/>
          <a:ext cx="884238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4" name="Equation" r:id="rId5" imgW="1041170" imgH="482278" progId="Equation.DSMT4">
                  <p:embed/>
                </p:oleObj>
              </mc:Choice>
              <mc:Fallback>
                <p:oleObj name="Equation" r:id="rId5" imgW="1041170" imgH="482278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6612" y="533400"/>
                        <a:ext cx="884238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97280"/>
          </a:xfrm>
          <a:prstGeom prst="rect">
            <a:avLst/>
          </a:prstGeom>
        </p:spPr>
        <p:txBody>
          <a:bodyPr anchor="ctr" anchorCtr="0"/>
          <a:lstStyle/>
          <a:p>
            <a:r>
              <a:rPr lang="en-US" dirty="0"/>
              <a:t>Solving Problems Using the </a:t>
            </a:r>
            <a:r>
              <a:rPr lang="en-US" dirty="0">
                <a:solidFill>
                  <a:schemeClr val="accent1"/>
                </a:solidFill>
              </a:rPr>
              <a:t>Percent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Proportion</a:t>
            </a:r>
          </a:p>
        </p:txBody>
      </p:sp>
      <p:graphicFrame>
        <p:nvGraphicFramePr>
          <p:cNvPr id="8" name="Object 14"/>
          <p:cNvGraphicFramePr>
            <a:graphicFrameLocks noChangeAspect="1"/>
          </p:cNvGraphicFramePr>
          <p:nvPr/>
        </p:nvGraphicFramePr>
        <p:xfrm>
          <a:off x="5516562" y="533400"/>
          <a:ext cx="884238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2" name="Equation" r:id="rId3" imgW="1041170" imgH="482278" progId="Equation.DSMT4">
                  <p:embed/>
                </p:oleObj>
              </mc:Choice>
              <mc:Fallback>
                <p:oleObj name="Equation" r:id="rId3" imgW="1041170" imgH="482278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6562" y="533400"/>
                        <a:ext cx="884238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3"/>
          <p:cNvSpPr txBox="1">
            <a:spLocks/>
          </p:cNvSpPr>
          <p:nvPr/>
        </p:nvSpPr>
        <p:spPr>
          <a:xfrm>
            <a:off x="457200" y="1280160"/>
            <a:ext cx="8229600" cy="3108543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8" marR="0" lvl="0" indent="-1588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Note</a:t>
            </a:r>
          </a:p>
          <a:p>
            <a:r>
              <a:rPr lang="en-US" sz="2800" dirty="0">
                <a:solidFill>
                  <a:srgbClr val="000000"/>
                </a:solidFill>
              </a:rPr>
              <a:t>The operations in these examples can be performed with a calculator or by hand. In either case, the equations should be written so that the = signs are aligned one under the other. Also, </a:t>
            </a:r>
            <a:r>
              <a:rPr lang="en-US" sz="2800" b="1" dirty="0">
                <a:solidFill>
                  <a:srgbClr val="000000"/>
                </a:solidFill>
              </a:rPr>
              <a:t>writing the equations and the calculated values will help you remember whether you are multiplying or dividing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1: Finding the Amount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018248"/>
            <a:ext cx="82296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What is </a:t>
            </a:r>
            <a:r>
              <a:rPr lang="en-US" i="0" dirty="0">
                <a:solidFill>
                  <a:srgbClr val="0000FF"/>
                </a:solidFill>
              </a:rPr>
              <a:t>65%</a:t>
            </a:r>
            <a:r>
              <a:rPr lang="en-US" i="0" dirty="0">
                <a:solidFill>
                  <a:schemeClr val="tx1"/>
                </a:solidFill>
              </a:rPr>
              <a:t> of </a:t>
            </a:r>
            <a:r>
              <a:rPr lang="en-US" i="0" dirty="0">
                <a:solidFill>
                  <a:srgbClr val="0000FF"/>
                </a:solidFill>
              </a:rPr>
              <a:t>500</a:t>
            </a:r>
            <a:r>
              <a:rPr lang="en-US" i="0" dirty="0">
                <a:solidFill>
                  <a:schemeClr val="tx1"/>
                </a:solidFill>
              </a:rPr>
              <a:t>?</a:t>
            </a: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i="1" dirty="0">
                <a:solidFill>
                  <a:srgbClr val="0000FF"/>
                </a:solidFill>
              </a:rPr>
              <a:t>P</a:t>
            </a:r>
            <a:r>
              <a:rPr lang="en-US" i="0" dirty="0">
                <a:solidFill>
                  <a:srgbClr val="0000FF"/>
                </a:solidFill>
              </a:rPr>
              <a:t>% = 65% </a:t>
            </a: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rgbClr val="0000FF"/>
                </a:solidFill>
              </a:rPr>
              <a:t>B</a:t>
            </a:r>
            <a:r>
              <a:rPr lang="en-US" i="0" dirty="0">
                <a:solidFill>
                  <a:srgbClr val="0000FF"/>
                </a:solidFill>
              </a:rPr>
              <a:t> = 500</a:t>
            </a:r>
            <a:r>
              <a:rPr lang="en-US" i="0" dirty="0">
                <a:solidFill>
                  <a:schemeClr val="tx1"/>
                </a:solidFill>
              </a:rPr>
              <a:t>. We want to find the </a:t>
            </a:r>
            <a:r>
              <a:rPr lang="en-US" b="1" i="0" dirty="0">
                <a:solidFill>
                  <a:schemeClr val="tx1"/>
                </a:solidFill>
              </a:rPr>
              <a:t>amount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b="1" i="1" dirty="0">
                <a:solidFill>
                  <a:schemeClr val="tx1"/>
                </a:solidFill>
              </a:rPr>
              <a:t>A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680075" y="5448732"/>
            <a:ext cx="33877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0" dirty="0"/>
              <a:t>So </a:t>
            </a:r>
            <a:r>
              <a:rPr lang="en-US" sz="2800" b="0" dirty="0">
                <a:solidFill>
                  <a:srgbClr val="0000FF"/>
                </a:solidFill>
              </a:rPr>
              <a:t>65% </a:t>
            </a:r>
            <a:r>
              <a:rPr lang="en-US" sz="2800" b="0" dirty="0"/>
              <a:t>of </a:t>
            </a:r>
            <a:r>
              <a:rPr lang="en-US" sz="2800" b="0" dirty="0">
                <a:solidFill>
                  <a:srgbClr val="0000FF"/>
                </a:solidFill>
              </a:rPr>
              <a:t>500</a:t>
            </a:r>
            <a:r>
              <a:rPr lang="en-US" sz="2800" b="0" dirty="0"/>
              <a:t> is </a:t>
            </a:r>
            <a:r>
              <a:rPr lang="en-US" sz="2800" b="1" dirty="0">
                <a:solidFill>
                  <a:srgbClr val="FF0000"/>
                </a:solidFill>
              </a:rPr>
              <a:t>325</a:t>
            </a:r>
            <a:r>
              <a:rPr lang="en-US" sz="2800" b="0" dirty="0"/>
              <a:t>.</a:t>
            </a:r>
          </a:p>
        </p:txBody>
      </p:sp>
      <p:graphicFrame>
        <p:nvGraphicFramePr>
          <p:cNvPr id="5" name="Object 6"/>
          <p:cNvGraphicFramePr>
            <a:graphicFrameLocks noChangeAspect="1"/>
          </p:cNvGraphicFramePr>
          <p:nvPr/>
        </p:nvGraphicFramePr>
        <p:xfrm>
          <a:off x="1522845" y="5623852"/>
          <a:ext cx="1104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0" name="Equation" r:id="rId3" imgW="1104556" imgH="292123" progId="Equation.DSMT4">
                  <p:embed/>
                </p:oleObj>
              </mc:Choice>
              <mc:Fallback>
                <p:oleObj name="Equation" r:id="rId3" imgW="1104556" imgH="292123" progId="Equation.DSMT4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2845" y="5623852"/>
                        <a:ext cx="1104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7"/>
          <p:cNvGraphicFramePr>
            <a:graphicFrameLocks noChangeAspect="1"/>
          </p:cNvGraphicFramePr>
          <p:nvPr/>
        </p:nvGraphicFramePr>
        <p:xfrm>
          <a:off x="3733800" y="5630202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1" name="Equation" r:id="rId5" imgW="927077" imgH="279446" progId="Equation.DSMT4">
                  <p:embed/>
                </p:oleObj>
              </mc:Choice>
              <mc:Fallback>
                <p:oleObj name="Equation" r:id="rId5" imgW="927077" imgH="279446" progId="Equation.DSMT4">
                  <p:embed/>
                  <p:pic>
                    <p:nvPicPr>
                      <p:cNvPr id="0" name="Picture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5630202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1466850" y="3260416"/>
          <a:ext cx="152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2" name="Equation" r:id="rId7" imgW="1524368" imgH="838292" progId="Equation.DSMT4">
                  <p:embed/>
                </p:oleObj>
              </mc:Choice>
              <mc:Fallback>
                <p:oleObj name="Equation" r:id="rId7" imgW="1524368" imgH="838292" progId="Equation.DSMT4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6850" y="3260416"/>
                        <a:ext cx="1524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1016000" y="4194267"/>
          <a:ext cx="2286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3" name="Equation" r:id="rId9" imgW="2285724" imgH="292123" progId="Equation.DSMT4">
                  <p:embed/>
                </p:oleObj>
              </mc:Choice>
              <mc:Fallback>
                <p:oleObj name="Equation" r:id="rId9" imgW="2285724" imgH="292123" progId="Equation.DSMT4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4194267"/>
                        <a:ext cx="2286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971550" y="4648200"/>
          <a:ext cx="238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4" name="Equation" r:id="rId11" imgW="2387141" imgH="837787" progId="Equation.DSMT4">
                  <p:embed/>
                </p:oleObj>
              </mc:Choice>
              <mc:Fallback>
                <p:oleObj name="Equation" r:id="rId11" imgW="2387141" imgH="837787" progId="Equation.DSMT4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648200"/>
                        <a:ext cx="2387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3733800" y="3558866"/>
          <a:ext cx="3124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5" name="Equation" r:id="rId13" imgW="3123511" imgH="241415" progId="Equation.DSMT4">
                  <p:embed/>
                </p:oleObj>
              </mc:Choice>
              <mc:Fallback>
                <p:oleObj name="Equation" r:id="rId13" imgW="3123511" imgH="241415" progId="Equation.DSMT4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558866"/>
                        <a:ext cx="31242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3733800" y="4028011"/>
          <a:ext cx="4470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6" name="Equation" r:id="rId15" imgW="4469481" imgH="609600" progId="Equation.DSMT4">
                  <p:embed/>
                </p:oleObj>
              </mc:Choice>
              <mc:Fallback>
                <p:oleObj name="Equation" r:id="rId15" imgW="4469481" imgH="609600" progId="Equation.DSMT4">
                  <p:embed/>
                  <p:pic>
                    <p:nvPicPr>
                      <p:cNvPr id="0" name="Picture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028011"/>
                        <a:ext cx="44704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3733800" y="4906529"/>
          <a:ext cx="2590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7" name="Equation" r:id="rId17" imgW="2590524" imgH="279446" progId="Equation.DSMT4">
                  <p:embed/>
                </p:oleObj>
              </mc:Choice>
              <mc:Fallback>
                <p:oleObj name="Equation" r:id="rId17" imgW="2590524" imgH="279446" progId="Equation.DSMT4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906529"/>
                        <a:ext cx="2590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/>
          <p:cNvCxnSpPr/>
          <p:nvPr/>
        </p:nvCxnSpPr>
        <p:spPr>
          <a:xfrm flipV="1">
            <a:off x="2379519" y="4637520"/>
            <a:ext cx="526472" cy="315192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2560320" y="5160529"/>
            <a:ext cx="563880" cy="2921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469" name="Object 61"/>
          <p:cNvGraphicFramePr>
            <a:graphicFrameLocks noChangeAspect="1"/>
          </p:cNvGraphicFramePr>
          <p:nvPr/>
        </p:nvGraphicFramePr>
        <p:xfrm>
          <a:off x="1455892" y="2346016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8" name="Equation" r:id="rId19" imgW="1218960" imgH="838080" progId="Equation.DSMT4">
                  <p:embed/>
                </p:oleObj>
              </mc:Choice>
              <mc:Fallback>
                <p:oleObj name="Equation" r:id="rId19" imgW="1218960" imgH="838080" progId="Equation.DSMT4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5892" y="2346016"/>
                        <a:ext cx="1219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2: Finding the Base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FF"/>
                </a:solidFill>
              </a:rPr>
              <a:t>57% </a:t>
            </a:r>
            <a:r>
              <a:rPr lang="en-US" i="0" dirty="0">
                <a:solidFill>
                  <a:schemeClr val="tx1"/>
                </a:solidFill>
              </a:rPr>
              <a:t>of ________ is </a:t>
            </a:r>
            <a:r>
              <a:rPr lang="en-US" i="0" dirty="0">
                <a:solidFill>
                  <a:srgbClr val="0000FF"/>
                </a:solidFill>
              </a:rPr>
              <a:t>51.3</a:t>
            </a:r>
            <a:r>
              <a:rPr lang="en-US" i="0" dirty="0">
                <a:solidFill>
                  <a:schemeClr val="tx1"/>
                </a:solidFill>
              </a:rPr>
              <a:t>?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i="1" dirty="0">
                <a:solidFill>
                  <a:srgbClr val="0000FF"/>
                </a:solidFill>
              </a:rPr>
              <a:t>P</a:t>
            </a:r>
            <a:r>
              <a:rPr lang="en-US" i="0" dirty="0">
                <a:solidFill>
                  <a:srgbClr val="0000FF"/>
                </a:solidFill>
              </a:rPr>
              <a:t>% = 57% </a:t>
            </a: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i="0" dirty="0">
                <a:solidFill>
                  <a:srgbClr val="0000FF"/>
                </a:solidFill>
              </a:rPr>
              <a:t> = 51.3</a:t>
            </a:r>
            <a:r>
              <a:rPr lang="en-US" i="0" dirty="0">
                <a:solidFill>
                  <a:schemeClr val="tx1"/>
                </a:solidFill>
              </a:rPr>
              <a:t>. We want to find the </a:t>
            </a:r>
            <a:r>
              <a:rPr lang="en-US" b="1" i="0" dirty="0">
                <a:solidFill>
                  <a:schemeClr val="tx1"/>
                </a:solidFill>
              </a:rPr>
              <a:t>base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b="1" i="1" dirty="0">
                <a:solidFill>
                  <a:schemeClr val="tx1"/>
                </a:solidFill>
              </a:rPr>
              <a:t>B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4" name="Rectangle 4"/>
          <p:cNvSpPr>
            <a:spLocks/>
          </p:cNvSpPr>
          <p:nvPr/>
        </p:nvSpPr>
        <p:spPr bwMode="auto">
          <a:xfrm>
            <a:off x="5867400" y="5496580"/>
            <a:ext cx="3276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0" dirty="0"/>
              <a:t>So </a:t>
            </a:r>
            <a:r>
              <a:rPr lang="en-US" sz="2800" b="0" dirty="0">
                <a:solidFill>
                  <a:srgbClr val="0000FF"/>
                </a:solidFill>
              </a:rPr>
              <a:t>57%</a:t>
            </a:r>
            <a:r>
              <a:rPr lang="en-US" sz="2800" b="0" dirty="0"/>
              <a:t> of </a:t>
            </a:r>
            <a:r>
              <a:rPr lang="en-US" sz="2800" b="1" dirty="0">
                <a:solidFill>
                  <a:srgbClr val="FF0000"/>
                </a:solidFill>
              </a:rPr>
              <a:t>90</a:t>
            </a:r>
            <a:r>
              <a:rPr lang="en-US" sz="2800" b="0" dirty="0"/>
              <a:t> is </a:t>
            </a:r>
            <a:r>
              <a:rPr lang="en-US" sz="2800" b="0" dirty="0">
                <a:solidFill>
                  <a:srgbClr val="0000FF"/>
                </a:solidFill>
              </a:rPr>
              <a:t>51.3</a:t>
            </a:r>
            <a:r>
              <a:rPr lang="en-US" sz="2800" b="0" dirty="0"/>
              <a:t>.</a:t>
            </a:r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/>
        </p:nvGraphicFramePr>
        <p:xfrm>
          <a:off x="1478973" y="5700052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1" name="Equation" r:id="rId3" imgW="901180" imgH="291947" progId="Equation.DSMT4">
                  <p:embed/>
                </p:oleObj>
              </mc:Choice>
              <mc:Fallback>
                <p:oleObj name="Equation" r:id="rId3" imgW="901180" imgH="291947" progId="Equation.DSMT4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8973" y="5700052"/>
                        <a:ext cx="901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3657600" y="5712752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2" name="Equation" r:id="rId5" imgW="927077" imgH="279446" progId="Equation.DSMT4">
                  <p:embed/>
                </p:oleObj>
              </mc:Choice>
              <mc:Fallback>
                <p:oleObj name="Equation" r:id="rId5" imgW="927077" imgH="279446" progId="Equation.DSMT4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5712752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3657600" y="3639056"/>
          <a:ext cx="3022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3" name="Equation" r:id="rId7" imgW="3022095" imgH="241415" progId="Equation.DSMT4">
                  <p:embed/>
                </p:oleObj>
              </mc:Choice>
              <mc:Fallback>
                <p:oleObj name="Equation" r:id="rId7" imgW="3022095" imgH="241415" progId="Equation.DSMT4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639056"/>
                        <a:ext cx="30226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3657600" y="4191000"/>
          <a:ext cx="4305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4" name="Equation" r:id="rId9" imgW="4304680" imgH="609600" progId="Equation.DSMT4">
                  <p:embed/>
                </p:oleObj>
              </mc:Choice>
              <mc:Fallback>
                <p:oleObj name="Equation" r:id="rId9" imgW="4304680" imgH="609600" progId="Equation.DSMT4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191000"/>
                        <a:ext cx="43053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3657600" y="5052906"/>
          <a:ext cx="2362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5" name="Equation" r:id="rId11" imgW="2361787" imgH="279446" progId="Equation.DSMT4">
                  <p:embed/>
                </p:oleObj>
              </mc:Choice>
              <mc:Fallback>
                <p:oleObj name="Equation" r:id="rId11" imgW="2361787" imgH="279446" progId="Equation.DSMT4">
                  <p:embed/>
                  <p:pic>
                    <p:nvPicPr>
                      <p:cNvPr id="0" name="Picture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5052906"/>
                        <a:ext cx="2362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1114714" y="3372356"/>
          <a:ext cx="1600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6" name="Equation" r:id="rId13" imgW="1600062" imgH="837787" progId="Equation.DSMT4">
                  <p:embed/>
                </p:oleObj>
              </mc:Choice>
              <mc:Fallback>
                <p:oleObj name="Equation" r:id="rId13" imgW="1600062" imgH="837787" progId="Equation.DSMT4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4714" y="3372356"/>
                        <a:ext cx="1600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971550" y="4342870"/>
          <a:ext cx="236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7" name="Equation" r:id="rId15" imgW="2361787" imgH="292123" progId="Equation.DSMT4">
                  <p:embed/>
                </p:oleObj>
              </mc:Choice>
              <mc:Fallback>
                <p:oleObj name="Equation" r:id="rId15" imgW="2361787" imgH="292123" progId="Equation.DSMT4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342870"/>
                        <a:ext cx="2362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0" name="Object 8"/>
          <p:cNvGraphicFramePr>
            <a:graphicFrameLocks noChangeAspect="1"/>
          </p:cNvGraphicFramePr>
          <p:nvPr/>
        </p:nvGraphicFramePr>
        <p:xfrm>
          <a:off x="914400" y="4773506"/>
          <a:ext cx="189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8" name="Equation" r:id="rId17" imgW="1892185" imgH="837787" progId="Equation.DSMT4">
                  <p:embed/>
                </p:oleObj>
              </mc:Choice>
              <mc:Fallback>
                <p:oleObj name="Equation" r:id="rId17" imgW="1892185" imgH="837787" progId="Equation.DSMT4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773506"/>
                        <a:ext cx="1892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rot="5400000">
            <a:off x="953770" y="4795520"/>
            <a:ext cx="36576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1131570" y="5303520"/>
            <a:ext cx="36576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490" name="Object 58"/>
          <p:cNvGraphicFramePr>
            <a:graphicFrameLocks noChangeAspect="1"/>
          </p:cNvGraphicFramePr>
          <p:nvPr/>
        </p:nvGraphicFramePr>
        <p:xfrm>
          <a:off x="1110632" y="2438400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9" name="Equation" r:id="rId19" imgW="1218960" imgH="838080" progId="Equation.DSMT4">
                  <p:embed/>
                </p:oleObj>
              </mc:Choice>
              <mc:Fallback>
                <p:oleObj name="Equation" r:id="rId19" imgW="1218960" imgH="838080" progId="Equation.DSMT4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0632" y="2438400"/>
                        <a:ext cx="1219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554</TotalTime>
  <Words>506</Words>
  <Application>Microsoft Office PowerPoint</Application>
  <PresentationFormat>On-screen Show (4:3)</PresentationFormat>
  <Paragraphs>70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Courier New</vt:lpstr>
      <vt:lpstr>Office Theme</vt:lpstr>
      <vt:lpstr>Equation</vt:lpstr>
      <vt:lpstr>Section 4.5</vt:lpstr>
      <vt:lpstr>Objective</vt:lpstr>
      <vt:lpstr>The Percent Proportion</vt:lpstr>
      <vt:lpstr>Solving Problems Using the Percent  Proportion</vt:lpstr>
      <vt:lpstr>Solving Problems Using the Percent  Proportion           (cont.)</vt:lpstr>
      <vt:lpstr>Solving Problems Using the Percent  Proportion           (cont.)</vt:lpstr>
      <vt:lpstr>Solving Problems Using the Percent  Proportion</vt:lpstr>
      <vt:lpstr>Example 1: Finding the Amount</vt:lpstr>
      <vt:lpstr>Example 2: Finding the Base</vt:lpstr>
      <vt:lpstr>Example 3: Finding the Percent</vt:lpstr>
      <vt:lpstr>Example 4: Application: Finding the Amount</vt:lpstr>
      <vt:lpstr>Example 4: Application: Finding the Amount (cont.)</vt:lpstr>
      <vt:lpstr>Example 4: Application: Finding the Amount (cont.)</vt:lpstr>
      <vt:lpstr>Example 5: Application: Finding the Percent</vt:lpstr>
      <vt:lpstr>Example 5: Application: Finding the Percent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Anna Tavormina</cp:lastModifiedBy>
  <cp:revision>130</cp:revision>
  <dcterms:created xsi:type="dcterms:W3CDTF">2013-04-26T14:43:13Z</dcterms:created>
  <dcterms:modified xsi:type="dcterms:W3CDTF">2018-06-14T17:52:05Z</dcterms:modified>
</cp:coreProperties>
</file>